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ppt169_webgpu_intro_quick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ppt169_webgpu_intro_quick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8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9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0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hyperlink" Target="https://developer.mozilla.org/en-US/docs/Web/API/WebGPU_API" TargetMode="Externa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70B14"/>
            </a:gs>
            <a:gs pos="100000">
              <a:srgbClr val="0D1A3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</a:path>
            </a:pathLst>
          </a:custGeom>
          <a:noFill/>
          <a:ln w="7620">
            <a:solidFill>
              <a:srgbClr val="1B2942"/>
            </a:solidFill>
          </a:ln>
        </p:spPr>
      </p:sp>
      <p:sp>
        <p:nvSpPr>
          <p:cNvPr id="3" name="Freeform 3"/>
          <p:cNvSpPr/>
          <p:nvPr/>
        </p:nvSpPr>
        <p:spPr>
          <a:xfrm>
            <a:off x="0" y="4610100"/>
            <a:ext cx="12192000" cy="1219200"/>
          </a:xfrm>
          <a:custGeom>
            <a:avLst/>
            <a:gdLst/>
            <a:ahLst/>
            <a:cxnLst/>
            <a:rect l="l" t="t" r="r" b="b"/>
            <a:pathLst>
              <a:path w="12192000" h="1219200">
                <a:moveTo>
                  <a:pt x="0" y="1219200"/>
                </a:moveTo>
                <a:lnTo>
                  <a:pt x="3733800" y="1219200"/>
                </a:lnTo>
                <a:lnTo>
                  <a:pt x="4953000" y="0"/>
                </a:lnTo>
                <a:lnTo>
                  <a:pt x="12192000" y="0"/>
                </a:lnTo>
              </a:path>
            </a:pathLst>
          </a:custGeom>
          <a:noFill/>
          <a:ln w="23812">
            <a:gradFill>
              <a:gsLst>
                <a:gs pos="0">
                  <a:srgbClr val="38BDF8">
                    <a:alpha val="0"/>
                  </a:srgbClr>
                </a:gs>
                <a:gs pos="45000">
                  <a:srgbClr val="38BDF8">
                    <a:alpha val="85000"/>
                  </a:srgbClr>
                </a:gs>
                <a:gs pos="100000">
                  <a:srgbClr val="A78BFA">
                    <a:alpha val="10000"/>
                  </a:srgbClr>
                </a:gs>
              </a:gsLst>
              <a:lin ang="0" scaled="1"/>
            </a:gradFill>
            <a:bevel/>
          </a:ln>
        </p:spPr>
      </p:sp>
      <p:grpSp>
        <p:nvGrpSpPr>
          <p:cNvPr id="8" name="Group 8"/>
          <p:cNvGrpSpPr/>
          <p:nvPr/>
        </p:nvGrpSpPr>
        <p:grpSpPr>
          <a:xfrm>
            <a:off x="590550" y="1499235"/>
            <a:ext cx="5604167" cy="2565082"/>
            <a:chOff x="590550" y="1499235"/>
            <a:chExt cx="5604167" cy="2565082"/>
          </a:xfrm>
        </p:grpSpPr>
        <p:sp>
          <p:nvSpPr>
            <p:cNvPr id="4" name="Line 4"/>
            <p:cNvSpPr/>
            <p:nvPr/>
          </p:nvSpPr>
          <p:spPr>
            <a:xfrm>
              <a:off x="609600" y="1562100"/>
              <a:ext cx="723900" cy="9525"/>
            </a:xfrm>
            <a:custGeom>
              <a:avLst/>
              <a:gdLst/>
              <a:ahLst/>
              <a:cxnLst/>
              <a:rect l="l" t="t" r="r" b="b"/>
              <a:pathLst>
                <a:path w="723900" h="9525">
                  <a:moveTo>
                    <a:pt x="0" y="0"/>
                  </a:moveTo>
                  <a:lnTo>
                    <a:pt x="723900" y="0"/>
                  </a:lnTo>
                </a:path>
              </a:pathLst>
            </a:custGeom>
            <a:noFill/>
            <a:ln w="28575">
              <a:solidFill>
                <a:srgbClr val="38BDF8"/>
              </a:solidFill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1441704" y="1499235"/>
              <a:ext cx="261518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spc="180" dirty="0">
                  <a:solidFill>
                    <a:srgbClr val="8DA2C0"/>
                  </a:solidFill>
                  <a:latin typeface="Consolas"/>
                  <a:ea typeface="Consolas"/>
                  <a:cs typeface="Consolas"/>
                </a:rPr>
                <a:t>MDN / WEB API / WEBGPU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0550" y="2146935"/>
              <a:ext cx="5604167" cy="11049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5700" b="1" dirty="0">
                  <a:solidFill>
                    <a:srgbClr val="E8EEF9"/>
                  </a:solidFill>
                  <a:effectLst>
                    <a:glow rad="66675">
                      <a:srgbClr val="38BDF8">
                        <a:alpha val="50000"/>
                      </a:srgbClr>
                    </a:glow>
                  </a:effectLst>
                  <a:latin typeface="Microsoft YaHei"/>
                  <a:ea typeface="Microsoft YaHei"/>
                  <a:cs typeface="Microsoft YaHei"/>
                </a:rPr>
                <a:t>WebGPU 是什么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170" y="3186112"/>
              <a:ext cx="3237548" cy="87820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WebGL 的继任者</a:t>
              </a:r>
              <a:br/>
              <a:r>
                <a:rPr lang="zh-CN" sz="22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把现代 GPU 能力带进网页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885" y="4800600"/>
            <a:ext cx="3880485" cy="1012984"/>
            <a:chOff x="603885" y="4800600"/>
            <a:chExt cx="3880485" cy="1012984"/>
          </a:xfrm>
        </p:grpSpPr>
        <p:sp>
          <p:nvSpPr>
            <p:cNvPr id="9" name="Rectangle 9"/>
            <p:cNvSpPr/>
            <p:nvPr/>
          </p:nvSpPr>
          <p:spPr>
            <a:xfrm>
              <a:off x="609600" y="4800600"/>
              <a:ext cx="38100" cy="495300"/>
            </a:xfrm>
            <a:prstGeom prst="rect">
              <a:avLst/>
            </a:prstGeom>
            <a:solidFill>
              <a:srgbClr val="38BDF8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826770" y="4919662"/>
              <a:ext cx="36576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E8EEF9"/>
                  </a:solidFill>
                  <a:latin typeface="Microsoft YaHei"/>
                  <a:ea typeface="Microsoft YaHei"/>
                  <a:cs typeface="Microsoft YaHei"/>
                </a:rPr>
                <a:t>面向前端工程师的入门简报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03885" y="5593556"/>
              <a:ext cx="3244036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rgbClr val="6F8399"/>
                  </a:solidFill>
                  <a:latin typeface="Microsoft YaHei"/>
                  <a:ea typeface="Microsoft YaHei"/>
                  <a:cs typeface="Microsoft YaHei"/>
                </a:rPr>
                <a:t>事实来源:MDN Web Docs — WebGPU API 概览页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432042" y="1524000"/>
            <a:ext cx="4959858" cy="3794951"/>
            <a:chOff x="6432042" y="1524000"/>
            <a:chExt cx="4959858" cy="3794951"/>
          </a:xfrm>
        </p:grpSpPr>
        <p:sp>
          <p:nvSpPr>
            <p:cNvPr id="13" name="Rectangle 13"/>
            <p:cNvSpPr/>
            <p:nvPr/>
          </p:nvSpPr>
          <p:spPr>
            <a:xfrm>
              <a:off x="6438900" y="1524000"/>
              <a:ext cx="4953000" cy="3238500"/>
            </a:xfrm>
            <a:prstGeom prst="roundRect">
              <a:avLst>
                <a:gd name="adj" fmla="val 1765"/>
              </a:avLst>
            </a:prstGeom>
            <a:gradFill>
              <a:gsLst>
                <a:gs pos="0">
                  <a:srgbClr val="0A4E96"/>
                </a:gs>
                <a:gs pos="100000">
                  <a:srgbClr val="04294F"/>
                </a:gs>
              </a:gsLst>
              <a:lin ang="5400000" scaled="1"/>
            </a:gradFill>
            <a:ln w="14288">
              <a:solidFill>
                <a:srgbClr val="1E5A94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623304" y="1699260"/>
              <a:ext cx="262112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spc="120" dirty="0">
                  <a:solidFill>
                    <a:srgbClr val="7FB6E8"/>
                  </a:solidFill>
                  <a:latin typeface="Consolas"/>
                  <a:ea typeface="Consolas"/>
                  <a:cs typeface="Consolas"/>
                </a:rPr>
                <a:t>&lt;canvas&gt; · webgpu context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7772400" y="2057400"/>
              <a:ext cx="2286000" cy="2000250"/>
            </a:xfrm>
            <a:prstGeom prst="triangle">
              <a:avLst/>
            </a:prstGeom>
            <a:solidFill>
              <a:srgbClr val="0EA5E9"/>
            </a:solidFill>
            <a:ln>
              <a:noFill/>
            </a:ln>
            <a:effectLst>
              <a:glow rad="66675">
                <a:srgbClr val="38BDF8">
                  <a:alpha val="50000"/>
                </a:srgbClr>
              </a:glow>
            </a:effectLst>
          </p:spPr>
        </p:sp>
        <p:sp>
          <p:nvSpPr>
            <p:cNvPr id="16" name="Ellipse 16"/>
            <p:cNvSpPr/>
            <p:nvPr/>
          </p:nvSpPr>
          <p:spPr>
            <a:xfrm>
              <a:off x="8848725" y="1990725"/>
              <a:ext cx="133350" cy="133350"/>
            </a:xfrm>
            <a:prstGeom prst="ellipse">
              <a:avLst/>
            </a:prstGeom>
            <a:solidFill>
              <a:srgbClr val="F87171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7705725" y="3990975"/>
              <a:ext cx="133350" cy="133350"/>
            </a:xfrm>
            <a:prstGeom prst="ellipse">
              <a:avLst/>
            </a:prstGeom>
            <a:solidFill>
              <a:srgbClr val="34D399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9991725" y="3990975"/>
              <a:ext cx="133350" cy="133350"/>
            </a:xfrm>
            <a:prstGeom prst="ellipse">
              <a:avLst/>
            </a:prstGeom>
            <a:solidFill>
              <a:srgbClr val="60A5FA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6622161" y="4322921"/>
              <a:ext cx="3393550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>clearColor = { r:0, g:0.5, b:1 }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432042" y="5054918"/>
              <a:ext cx="483883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三个顶点各带一种颜色,片元着色器把它们插值成整块渐变。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xmlns:p="http://schemas.openxmlformats.org/presentationml/2006/main" id="9" presetID="22" presetClass="entr" presetSubtype="4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xmlns:p="http://schemas.openxmlformats.org/presentationml/2006/main" id="13" presetID="23" presetClass="entr" presetSubtype="16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70B14"/>
            </a:gs>
            <a:gs pos="100000">
              <a:srgbClr val="0C1729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524000" y="0"/>
                </a:moveTo>
                <a:lnTo>
                  <a:pt x="1524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6096000"/>
                </a:moveTo>
                <a:lnTo>
                  <a:pt x="12192000" y="6096000"/>
                </a:lnTo>
              </a:path>
            </a:pathLst>
          </a:custGeom>
          <a:noFill/>
          <a:ln w="7620">
            <a:solidFill>
              <a:srgbClr val="18253C"/>
            </a:solidFill>
          </a:ln>
        </p:spPr>
      </p:sp>
      <p:grpSp>
        <p:nvGrpSpPr>
          <p:cNvPr id="6" name="Group 6"/>
          <p:cNvGrpSpPr/>
          <p:nvPr/>
        </p:nvGrpSpPr>
        <p:grpSpPr>
          <a:xfrm>
            <a:off x="518160" y="746760"/>
            <a:ext cx="11140440" cy="849630"/>
            <a:chOff x="518160" y="746760"/>
            <a:chExt cx="11140440" cy="849630"/>
          </a:xfrm>
        </p:grpSpPr>
        <p:sp>
          <p:nvSpPr>
            <p:cNvPr id="3" name="TextBox 3"/>
            <p:cNvSpPr txBox="1"/>
            <p:nvPr/>
          </p:nvSpPr>
          <p:spPr>
            <a:xfrm>
              <a:off x="527304" y="746760"/>
              <a:ext cx="92491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spc="180" dirty="0">
                  <a:solidFill>
                    <a:srgbClr val="6F8399"/>
                  </a:solidFill>
                  <a:latin typeface="Consolas"/>
                  <a:ea typeface="Microsoft YaHei"/>
                  <a:cs typeface="Consolas"/>
                </a:rPr>
                <a:t>01 / 起因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18160" y="1009650"/>
              <a:ext cx="3798189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E8EEF9"/>
                  </a:solidFill>
                  <a:latin typeface="Microsoft YaHei"/>
                  <a:ea typeface="Microsoft YaHei"/>
                  <a:cs typeface="Microsoft YaHei"/>
                </a:rPr>
                <a:t>为什么会有 WebGPU</a:t>
              </a:r>
            </a:p>
          </p:txBody>
        </p:sp>
        <p:sp>
          <p:nvSpPr>
            <p:cNvPr id="5" name="Rectangle 5"/>
            <p:cNvSpPr/>
            <p:nvPr/>
          </p:nvSpPr>
          <p:spPr>
            <a:xfrm>
              <a:off x="5334000" y="1219200"/>
              <a:ext cx="6324600" cy="19050"/>
            </a:xfrm>
            <a:prstGeom prst="rect">
              <a:avLst/>
            </a:prstGeom>
            <a:gradFill>
              <a:gsLst>
                <a:gs pos="0">
                  <a:srgbClr val="38BDF8"/>
                </a:gs>
                <a:gs pos="100000">
                  <a:srgbClr val="A78BFA">
                    <a:alpha val="15000"/>
                  </a:srgbClr>
                </a:gs>
              </a:gsLst>
              <a:lin ang="0" scaled="1"/>
            </a:gradFill>
            <a:ln>
              <a:noFill/>
            </a:ln>
          </p:spPr>
        </p:sp>
      </p:grpSp>
      <p:grpSp>
        <p:nvGrpSpPr>
          <p:cNvPr id="18" name="Group 18"/>
          <p:cNvGrpSpPr/>
          <p:nvPr/>
        </p:nvGrpSpPr>
        <p:grpSpPr>
          <a:xfrm>
            <a:off x="521970" y="1757362"/>
            <a:ext cx="5345430" cy="4071938"/>
            <a:chOff x="521970" y="1757362"/>
            <a:chExt cx="5345430" cy="4071938"/>
          </a:xfrm>
        </p:grpSpPr>
        <p:sp>
          <p:nvSpPr>
            <p:cNvPr id="7" name="TextBox 7"/>
            <p:cNvSpPr txBox="1"/>
            <p:nvPr/>
          </p:nvSpPr>
          <p:spPr>
            <a:xfrm>
              <a:off x="521970" y="1757362"/>
              <a:ext cx="323297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59E0B"/>
                  </a:solidFill>
                  <a:latin typeface="Microsoft YaHei"/>
                  <a:ea typeface="Microsoft YaHei"/>
                  <a:cs typeface="Microsoft YaHei"/>
                </a:rPr>
                <a:t>WebGL 的三个根本问题</a:t>
              </a:r>
            </a:p>
          </p:txBody>
        </p:sp>
        <p:sp>
          <p:nvSpPr>
            <p:cNvPr id="8" name="Freeform 8"/>
            <p:cNvSpPr/>
            <p:nvPr/>
          </p:nvSpPr>
          <p:spPr>
            <a:xfrm>
              <a:off x="533400" y="2209800"/>
              <a:ext cx="5334000" cy="3619500"/>
            </a:xfrm>
            <a:prstGeom prst="bracketPair">
              <a:avLst/>
            </a:prstGeom>
            <a:noFill/>
            <a:ln w="19050">
              <a:solidFill>
                <a:srgbClr val="F59E0B">
                  <a:alpha val="75000"/>
                </a:srgbClr>
              </a:solidFill>
            </a:ln>
          </p:spPr>
        </p:sp>
        <p:grpSp>
          <p:nvGrpSpPr>
            <p:cNvPr id="11" name="Group 11"/>
            <p:cNvGrpSpPr/>
            <p:nvPr/>
          </p:nvGrpSpPr>
          <p:grpSpPr>
            <a:xfrm>
              <a:off x="905256" y="2396490"/>
              <a:ext cx="3642170" cy="912686"/>
              <a:chOff x="905256" y="2396490"/>
              <a:chExt cx="3642170" cy="912686"/>
            </a:xfrm>
          </p:grpSpPr>
          <p:sp>
            <p:nvSpPr>
              <p:cNvPr id="9" name="TextBox 9"/>
              <p:cNvSpPr txBox="1"/>
              <p:nvPr/>
            </p:nvSpPr>
            <p:spPr>
              <a:xfrm>
                <a:off x="905256" y="2396490"/>
                <a:ext cx="3071241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00" b="1" dirty="0">
                    <a:solidFill>
                      <a:srgbClr val="F59E0B"/>
                    </a:solidFill>
                    <a:latin typeface="Consolas"/>
                    <a:ea typeface="Consolas"/>
                    <a:cs typeface="Consolas"/>
                  </a:rPr>
                  <a:t xml:space="preserve">01 </a:t>
                </a:r>
                <a:r>
                  <a:rPr lang="zh-CN" sz="1800" b="1" dirty="0">
                    <a:solidFill>
                      <a:srgbClr val="E8EEF9"/>
                    </a:solidFill>
                    <a:latin typeface="Microsoft YaHei"/>
                    <a:ea typeface="Microsoft YaHei"/>
                    <a:cs typeface="Microsoft YaHei"/>
                  </a:rPr>
                  <a:t>拿不到现代 GPU 新特性</a:t>
                </a:r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907542" y="2787968"/>
                <a:ext cx="3639884" cy="5212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2025"/>
                  </a:lnSpc>
                </a:pPr>
                <a:r>
                  <a:rPr lang="zh-CN" sz="1350" dirty="0">
                    <a:solidFill>
                      <a:srgbClr val="8DA2C0"/>
                    </a:solidFill>
                    <a:latin typeface="Microsoft YaHei"/>
                    <a:ea typeface="Microsoft YaHei"/>
                    <a:cs typeface="Microsoft YaHei"/>
                  </a:rPr>
                  <a:t>Direct3D 12、Metal、Vulkan 提供大量新功能;</a:t>
                </a:r>
                <a:br/>
                <a:r>
                  <a:rPr lang="zh-CN" sz="1350" dirty="0">
                    <a:solidFill>
                      <a:srgbClr val="8DA2C0"/>
                    </a:solidFill>
                    <a:latin typeface="Microsoft YaHei"/>
                    <a:ea typeface="Microsoft YaHei"/>
                    <a:cs typeface="Microsoft YaHei"/>
                  </a:rPr>
                  <a:t>OpenGL 与 WebGL 已无更新计划,不会再拿到。</a:t>
                </a: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905256" y="3539490"/>
              <a:ext cx="3530727" cy="912686"/>
              <a:chOff x="905256" y="3539490"/>
              <a:chExt cx="3530727" cy="912686"/>
            </a:xfrm>
          </p:grpSpPr>
          <p:sp>
            <p:nvSpPr>
              <p:cNvPr id="12" name="TextBox 12"/>
              <p:cNvSpPr txBox="1"/>
              <p:nvPr/>
            </p:nvSpPr>
            <p:spPr>
              <a:xfrm>
                <a:off x="905256" y="3539490"/>
                <a:ext cx="259895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00" b="1" dirty="0">
                    <a:solidFill>
                      <a:srgbClr val="F59E0B"/>
                    </a:solidFill>
                    <a:latin typeface="Consolas"/>
                    <a:ea typeface="Consolas"/>
                    <a:cs typeface="Consolas"/>
                  </a:rPr>
                  <a:t xml:space="preserve">02 </a:t>
                </a:r>
                <a:r>
                  <a:rPr lang="zh-CN" sz="1800" b="1" dirty="0">
                    <a:solidFill>
                      <a:srgbClr val="E8EEF9"/>
                    </a:solidFill>
                    <a:latin typeface="Microsoft YaHei"/>
                    <a:ea typeface="Microsoft YaHei"/>
                    <a:cs typeface="Microsoft YaHei"/>
                  </a:rPr>
                  <a:t>对通用计算支持很差</a:t>
                </a: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907542" y="3930968"/>
                <a:ext cx="3528441" cy="5212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2025"/>
                  </a:lnSpc>
                </a:pPr>
                <a:r>
                  <a:rPr lang="zh-CN" sz="1350" dirty="0">
                    <a:solidFill>
                      <a:srgbClr val="8DA2C0"/>
                    </a:solidFill>
                    <a:latin typeface="Microsoft YaHei"/>
                    <a:ea typeface="Microsoft YaHei"/>
                    <a:cs typeface="Microsoft YaHei"/>
                  </a:rPr>
                  <a:t>WebGL 完全围绕“画到 canvas”这一用例设计;</a:t>
                </a:r>
                <a:br/>
                <a:r>
                  <a:rPr lang="zh-CN" sz="1350" dirty="0">
                    <a:solidFill>
                      <a:srgbClr val="8DA2C0"/>
                    </a:solidFill>
                    <a:latin typeface="Microsoft YaHei"/>
                    <a:ea typeface="Microsoft YaHei"/>
                    <a:cs typeface="Microsoft YaHei"/>
                  </a:rPr>
                  <a:t>而机器学习等 GPGPU 场景越来越重要。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905256" y="4682490"/>
              <a:ext cx="2842732" cy="912686"/>
              <a:chOff x="905256" y="4682490"/>
              <a:chExt cx="2842732" cy="912686"/>
            </a:xfrm>
          </p:grpSpPr>
          <p:sp>
            <p:nvSpPr>
              <p:cNvPr id="15" name="TextBox 15"/>
              <p:cNvSpPr txBox="1"/>
              <p:nvPr/>
            </p:nvSpPr>
            <p:spPr>
              <a:xfrm>
                <a:off x="905256" y="4682490"/>
                <a:ext cx="2842732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00" b="1" dirty="0">
                    <a:solidFill>
                      <a:srgbClr val="F59E0B"/>
                    </a:solidFill>
                    <a:latin typeface="Consolas"/>
                    <a:ea typeface="Consolas"/>
                    <a:cs typeface="Consolas"/>
                  </a:rPr>
                  <a:t xml:space="preserve">03 </a:t>
                </a:r>
                <a:r>
                  <a:rPr lang="zh-CN" sz="1800" b="1" dirty="0">
                    <a:solidFill>
                      <a:srgbClr val="E8EEF9"/>
                    </a:solidFill>
                    <a:latin typeface="Microsoft YaHei"/>
                    <a:ea typeface="Microsoft YaHei"/>
                    <a:cs typeface="Microsoft YaHei"/>
                  </a:rPr>
                  <a:t>3D 应用越来越吃资源</a:t>
                </a: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907542" y="5073968"/>
                <a:ext cx="2336864" cy="5212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2025"/>
                  </a:lnSpc>
                </a:pPr>
                <a:r>
                  <a:rPr lang="zh-CN" sz="1350" dirty="0">
                    <a:solidFill>
                      <a:srgbClr val="8DA2C0"/>
                    </a:solidFill>
                    <a:latin typeface="Microsoft YaHei"/>
                    <a:ea typeface="Microsoft YaHei"/>
                    <a:cs typeface="Microsoft YaHei"/>
                  </a:rPr>
                  <a:t>同屏需要渲染的对象越来越多,</a:t>
                </a:r>
                <a:br/>
                <a:r>
                  <a:rPr lang="zh-CN" sz="1350" dirty="0">
                    <a:solidFill>
                      <a:srgbClr val="8DA2C0"/>
                    </a:solidFill>
                    <a:latin typeface="Microsoft YaHei"/>
                    <a:ea typeface="Microsoft YaHei"/>
                    <a:cs typeface="Microsoft YaHei"/>
                  </a:rPr>
                  <a:t>新的渲染特性也在不断加码。</a:t>
                </a:r>
              </a:p>
            </p:txBody>
          </p:sp>
        </p:grpSp>
      </p:grpSp>
      <p:grpSp>
        <p:nvGrpSpPr>
          <p:cNvPr id="52" name="Group 52"/>
          <p:cNvGrpSpPr/>
          <p:nvPr/>
        </p:nvGrpSpPr>
        <p:grpSpPr>
          <a:xfrm>
            <a:off x="6198870" y="1757362"/>
            <a:ext cx="5459730" cy="4071938"/>
            <a:chOff x="6198870" y="1757362"/>
            <a:chExt cx="5459730" cy="4071938"/>
          </a:xfrm>
        </p:grpSpPr>
        <p:sp>
          <p:nvSpPr>
            <p:cNvPr id="19" name="TextBox 19"/>
            <p:cNvSpPr txBox="1"/>
            <p:nvPr/>
          </p:nvSpPr>
          <p:spPr>
            <a:xfrm>
              <a:off x="6198870" y="1757362"/>
              <a:ext cx="216027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38BDF8"/>
                  </a:solidFill>
                  <a:latin typeface="Microsoft YaHei"/>
                  <a:ea typeface="Microsoft YaHei"/>
                  <a:cs typeface="Microsoft YaHei"/>
                </a:rPr>
                <a:t>WebGPU 的回应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6210300" y="2209800"/>
              <a:ext cx="5448300" cy="3619500"/>
            </a:xfrm>
            <a:prstGeom prst="snip1Rect">
              <a:avLst>
                <a:gd name="adj" fmla="val 12000"/>
              </a:avLst>
            </a:prstGeom>
            <a:solidFill>
              <a:srgbClr val="111C2F"/>
            </a:solidFill>
            <a:ln w="14288">
              <a:solidFill>
                <a:srgbClr val="1E3A5F"/>
              </a:solidFill>
            </a:ln>
          </p:spPr>
        </p:sp>
        <p:grpSp>
          <p:nvGrpSpPr>
            <p:cNvPr id="51" name="Group 51"/>
            <p:cNvGrpSpPr/>
            <p:nvPr/>
          </p:nvGrpSpPr>
          <p:grpSpPr>
            <a:xfrm>
              <a:off x="6591300" y="2625090"/>
              <a:ext cx="4332732" cy="2866644"/>
              <a:chOff x="6591300" y="2625090"/>
              <a:chExt cx="4332732" cy="2866644"/>
            </a:xfrm>
          </p:grpSpPr>
          <p:grpSp>
            <p:nvGrpSpPr>
              <p:cNvPr id="31" name="Group 31"/>
              <p:cNvGrpSpPr/>
              <p:nvPr/>
            </p:nvGrpSpPr>
            <p:grpSpPr>
              <a:xfrm>
                <a:off x="6591300" y="2628900"/>
                <a:ext cx="228599" cy="228599"/>
                <a:chOff x="6591300" y="2628900"/>
                <a:chExt cx="228599" cy="228599"/>
              </a:xfrm>
            </p:grpSpPr>
            <p:sp>
              <p:nvSpPr>
                <p:cNvPr id="21" name="Freeform 21"/>
                <p:cNvSpPr/>
                <p:nvPr/>
              </p:nvSpPr>
              <p:spPr>
                <a:xfrm>
                  <a:off x="6616700" y="2654300"/>
                  <a:ext cx="177800" cy="177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800" h="177800">
                      <a:moveTo>
                        <a:pt x="0" y="12700"/>
                      </a:moveTo>
                      <a:cubicBezTo>
                        <a:pt x="0" y="5686"/>
                        <a:pt x="5686" y="0"/>
                        <a:pt x="12700" y="0"/>
                      </a:cubicBezTo>
                      <a:lnTo>
                        <a:pt x="165100" y="0"/>
                      </a:lnTo>
                      <a:cubicBezTo>
                        <a:pt x="172114" y="0"/>
                        <a:pt x="177800" y="5686"/>
                        <a:pt x="177800" y="12700"/>
                      </a:cubicBezTo>
                      <a:lnTo>
                        <a:pt x="177800" y="165100"/>
                      </a:lnTo>
                      <a:cubicBezTo>
                        <a:pt x="177800" y="172114"/>
                        <a:pt x="172114" y="177800"/>
                        <a:pt x="165100" y="177800"/>
                      </a:cubicBezTo>
                      <a:lnTo>
                        <a:pt x="12700" y="177800"/>
                      </a:lnTo>
                      <a:cubicBezTo>
                        <a:pt x="5686" y="177800"/>
                        <a:pt x="0" y="172114"/>
                        <a:pt x="0" y="165100"/>
                      </a:cubicBezTo>
                      <a:lnTo>
                        <a:pt x="0" y="12700"/>
                      </a:lnTo>
                    </a:path>
                  </a:pathLst>
                </a:custGeom>
                <a:noFill/>
                <a:ln w="25400">
                  <a:solidFill>
                    <a:srgbClr val="38BDF8"/>
                  </a:solidFill>
                </a:ln>
              </p:spPr>
            </p:sp>
            <p:sp>
              <p:nvSpPr>
                <p:cNvPr id="22" name="Freeform 22"/>
                <p:cNvSpPr/>
                <p:nvPr/>
              </p:nvSpPr>
              <p:spPr>
                <a:xfrm>
                  <a:off x="6667500" y="2705100"/>
                  <a:ext cx="76200" cy="76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00" h="76200">
                      <a:moveTo>
                        <a:pt x="0" y="0"/>
                      </a:moveTo>
                      <a:lnTo>
                        <a:pt x="76200" y="0"/>
                      </a:lnTo>
                      <a:lnTo>
                        <a:pt x="76200" y="76200"/>
                      </a:lnTo>
                      <a:lnTo>
                        <a:pt x="0" y="7620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5400">
                  <a:solidFill>
                    <a:srgbClr val="38BDF8"/>
                  </a:solidFill>
                </a:ln>
              </p:spPr>
            </p:sp>
            <p:sp>
              <p:nvSpPr>
                <p:cNvPr id="23" name="Freeform 23"/>
                <p:cNvSpPr/>
                <p:nvPr/>
              </p:nvSpPr>
              <p:spPr>
                <a:xfrm>
                  <a:off x="6591300" y="2717800"/>
                  <a:ext cx="254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400" h="9525">
                      <a:moveTo>
                        <a:pt x="0" y="0"/>
                      </a:moveTo>
                      <a:lnTo>
                        <a:pt x="25400" y="0"/>
                      </a:lnTo>
                    </a:path>
                  </a:pathLst>
                </a:custGeom>
                <a:noFill/>
                <a:ln w="25400">
                  <a:solidFill>
                    <a:srgbClr val="38BDF8"/>
                  </a:solidFill>
                </a:ln>
              </p:spPr>
            </p:sp>
            <p:sp>
              <p:nvSpPr>
                <p:cNvPr id="24" name="Freeform 24"/>
                <p:cNvSpPr/>
                <p:nvPr/>
              </p:nvSpPr>
              <p:spPr>
                <a:xfrm>
                  <a:off x="6591300" y="2768600"/>
                  <a:ext cx="254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400" h="9525">
                      <a:moveTo>
                        <a:pt x="0" y="0"/>
                      </a:moveTo>
                      <a:lnTo>
                        <a:pt x="25400" y="0"/>
                      </a:lnTo>
                    </a:path>
                  </a:pathLst>
                </a:custGeom>
                <a:noFill/>
                <a:ln w="25400">
                  <a:solidFill>
                    <a:srgbClr val="38BDF8"/>
                  </a:solidFill>
                </a:ln>
              </p:spPr>
            </p:sp>
            <p:sp>
              <p:nvSpPr>
                <p:cNvPr id="25" name="Freeform 25"/>
                <p:cNvSpPr/>
                <p:nvPr/>
              </p:nvSpPr>
              <p:spPr>
                <a:xfrm>
                  <a:off x="6680200" y="2628900"/>
                  <a:ext cx="9525" cy="2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25400">
                      <a:moveTo>
                        <a:pt x="0" y="0"/>
                      </a:moveTo>
                      <a:lnTo>
                        <a:pt x="0" y="25400"/>
                      </a:lnTo>
                    </a:path>
                  </a:pathLst>
                </a:custGeom>
                <a:noFill/>
                <a:ln w="25400">
                  <a:solidFill>
                    <a:srgbClr val="38BDF8"/>
                  </a:solidFill>
                </a:ln>
              </p:spPr>
            </p:sp>
            <p:sp>
              <p:nvSpPr>
                <p:cNvPr id="26" name="Freeform 26"/>
                <p:cNvSpPr/>
                <p:nvPr/>
              </p:nvSpPr>
              <p:spPr>
                <a:xfrm>
                  <a:off x="6731000" y="2628900"/>
                  <a:ext cx="9525" cy="2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25400">
                      <a:moveTo>
                        <a:pt x="0" y="0"/>
                      </a:moveTo>
                      <a:lnTo>
                        <a:pt x="0" y="25400"/>
                      </a:lnTo>
                    </a:path>
                  </a:pathLst>
                </a:custGeom>
                <a:noFill/>
                <a:ln w="25400">
                  <a:solidFill>
                    <a:srgbClr val="38BDF8"/>
                  </a:solidFill>
                </a:ln>
              </p:spPr>
            </p:sp>
            <p:sp>
              <p:nvSpPr>
                <p:cNvPr id="27" name="Freeform 27"/>
                <p:cNvSpPr/>
                <p:nvPr/>
              </p:nvSpPr>
              <p:spPr>
                <a:xfrm>
                  <a:off x="6794499" y="2717800"/>
                  <a:ext cx="254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400" h="9525">
                      <a:moveTo>
                        <a:pt x="25400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25400">
                  <a:solidFill>
                    <a:srgbClr val="38BDF8"/>
                  </a:solidFill>
                </a:ln>
              </p:spPr>
            </p:sp>
            <p:sp>
              <p:nvSpPr>
                <p:cNvPr id="28" name="Freeform 28"/>
                <p:cNvSpPr/>
                <p:nvPr/>
              </p:nvSpPr>
              <p:spPr>
                <a:xfrm>
                  <a:off x="6794499" y="2768600"/>
                  <a:ext cx="254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400" h="9525">
                      <a:moveTo>
                        <a:pt x="25400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25400">
                  <a:solidFill>
                    <a:srgbClr val="38BDF8"/>
                  </a:solidFill>
                </a:ln>
              </p:spPr>
            </p:sp>
            <p:sp>
              <p:nvSpPr>
                <p:cNvPr id="29" name="Freeform 29"/>
                <p:cNvSpPr/>
                <p:nvPr/>
              </p:nvSpPr>
              <p:spPr>
                <a:xfrm>
                  <a:off x="6731000" y="2832099"/>
                  <a:ext cx="9525" cy="2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25400">
                      <a:moveTo>
                        <a:pt x="0" y="2540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25400">
                  <a:solidFill>
                    <a:srgbClr val="38BDF8"/>
                  </a:solidFill>
                </a:ln>
              </p:spPr>
            </p:sp>
            <p:sp>
              <p:nvSpPr>
                <p:cNvPr id="30" name="Freeform 30"/>
                <p:cNvSpPr/>
                <p:nvPr/>
              </p:nvSpPr>
              <p:spPr>
                <a:xfrm>
                  <a:off x="6680200" y="2832099"/>
                  <a:ext cx="9525" cy="2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25400">
                      <a:moveTo>
                        <a:pt x="0" y="2540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25400">
                  <a:solidFill>
                    <a:srgbClr val="38BDF8"/>
                  </a:solidFill>
                </a:ln>
              </p:spPr>
            </p:sp>
          </p:grpSp>
          <p:sp>
            <p:nvSpPr>
              <p:cNvPr id="32" name="TextBox 32"/>
              <p:cNvSpPr txBox="1"/>
              <p:nvPr/>
            </p:nvSpPr>
            <p:spPr>
              <a:xfrm>
                <a:off x="7001256" y="2625090"/>
                <a:ext cx="3589934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800" dirty="0">
                    <a:solidFill>
                      <a:srgbClr val="E8EEF9"/>
                    </a:solidFill>
                    <a:latin typeface="Microsoft YaHei"/>
                    <a:ea typeface="Microsoft YaHei"/>
                    <a:cs typeface="Microsoft YaHei"/>
                  </a:rPr>
                  <a:t>与现代 GPU API 对齐的通用架构</a:t>
                </a:r>
              </a:p>
            </p:txBody>
          </p:sp>
          <p:grpSp>
            <p:nvGrpSpPr>
              <p:cNvPr id="37" name="Group 37"/>
              <p:cNvGrpSpPr/>
              <p:nvPr/>
            </p:nvGrpSpPr>
            <p:grpSpPr>
              <a:xfrm>
                <a:off x="6629400" y="3282950"/>
                <a:ext cx="152400" cy="177800"/>
                <a:chOff x="6629400" y="3282950"/>
                <a:chExt cx="152400" cy="177800"/>
              </a:xfrm>
            </p:grpSpPr>
            <p:sp>
              <p:nvSpPr>
                <p:cNvPr id="33" name="Freeform 33"/>
                <p:cNvSpPr/>
                <p:nvPr/>
              </p:nvSpPr>
              <p:spPr>
                <a:xfrm>
                  <a:off x="6680200" y="3282950"/>
                  <a:ext cx="101600" cy="177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600" h="177800">
                      <a:moveTo>
                        <a:pt x="12700" y="63500"/>
                      </a:moveTo>
                      <a:lnTo>
                        <a:pt x="12700" y="0"/>
                      </a:lnTo>
                      <a:lnTo>
                        <a:pt x="0" y="0"/>
                      </a:lnTo>
                      <a:moveTo>
                        <a:pt x="101600" y="177800"/>
                      </a:moveTo>
                      <a:lnTo>
                        <a:pt x="101600" y="114300"/>
                      </a:lnTo>
                      <a:lnTo>
                        <a:pt x="88900" y="114300"/>
                      </a:lnTo>
                    </a:path>
                  </a:pathLst>
                </a:custGeom>
                <a:noFill/>
                <a:ln w="25400">
                  <a:solidFill>
                    <a:srgbClr val="38BDF8"/>
                  </a:solidFill>
                </a:ln>
              </p:spPr>
            </p:sp>
            <p:sp>
              <p:nvSpPr>
                <p:cNvPr id="34" name="Freeform 34"/>
                <p:cNvSpPr/>
                <p:nvPr/>
              </p:nvSpPr>
              <p:spPr>
                <a:xfrm>
                  <a:off x="6743700" y="3282950"/>
                  <a:ext cx="38100" cy="63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00" h="63500">
                      <a:moveTo>
                        <a:pt x="0" y="6350"/>
                      </a:moveTo>
                      <a:cubicBezTo>
                        <a:pt x="0" y="2843"/>
                        <a:pt x="2843" y="0"/>
                        <a:pt x="6350" y="0"/>
                      </a:cubicBezTo>
                      <a:lnTo>
                        <a:pt x="31750" y="0"/>
                      </a:lnTo>
                      <a:cubicBezTo>
                        <a:pt x="35257" y="0"/>
                        <a:pt x="38100" y="2843"/>
                        <a:pt x="38100" y="6350"/>
                      </a:cubicBezTo>
                      <a:lnTo>
                        <a:pt x="38100" y="57150"/>
                      </a:lnTo>
                      <a:cubicBezTo>
                        <a:pt x="38100" y="60657"/>
                        <a:pt x="35257" y="63500"/>
                        <a:pt x="31750" y="63500"/>
                      </a:cubicBezTo>
                      <a:lnTo>
                        <a:pt x="6350" y="63500"/>
                      </a:lnTo>
                      <a:cubicBezTo>
                        <a:pt x="2843" y="63500"/>
                        <a:pt x="0" y="60657"/>
                        <a:pt x="0" y="57150"/>
                      </a:cubicBezTo>
                      <a:lnTo>
                        <a:pt x="0" y="6350"/>
                      </a:lnTo>
                    </a:path>
                  </a:pathLst>
                </a:custGeom>
                <a:noFill/>
                <a:ln w="25400">
                  <a:solidFill>
                    <a:srgbClr val="38BDF8"/>
                  </a:solidFill>
                </a:ln>
              </p:spPr>
            </p:sp>
            <p:sp>
              <p:nvSpPr>
                <p:cNvPr id="35" name="Freeform 35"/>
                <p:cNvSpPr/>
                <p:nvPr/>
              </p:nvSpPr>
              <p:spPr>
                <a:xfrm>
                  <a:off x="6680200" y="3397250"/>
                  <a:ext cx="38100" cy="63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00" h="63500">
                      <a:moveTo>
                        <a:pt x="0" y="6350"/>
                      </a:moveTo>
                      <a:cubicBezTo>
                        <a:pt x="0" y="2843"/>
                        <a:pt x="2843" y="0"/>
                        <a:pt x="6350" y="0"/>
                      </a:cubicBezTo>
                      <a:lnTo>
                        <a:pt x="31750" y="0"/>
                      </a:lnTo>
                      <a:cubicBezTo>
                        <a:pt x="35257" y="0"/>
                        <a:pt x="38100" y="2843"/>
                        <a:pt x="38100" y="6350"/>
                      </a:cubicBezTo>
                      <a:lnTo>
                        <a:pt x="38100" y="57150"/>
                      </a:lnTo>
                      <a:cubicBezTo>
                        <a:pt x="38100" y="60657"/>
                        <a:pt x="35257" y="63500"/>
                        <a:pt x="31750" y="63500"/>
                      </a:cubicBezTo>
                      <a:lnTo>
                        <a:pt x="6350" y="63500"/>
                      </a:lnTo>
                      <a:cubicBezTo>
                        <a:pt x="2843" y="63500"/>
                        <a:pt x="0" y="60657"/>
                        <a:pt x="0" y="57150"/>
                      </a:cubicBezTo>
                      <a:lnTo>
                        <a:pt x="0" y="6350"/>
                      </a:lnTo>
                    </a:path>
                  </a:pathLst>
                </a:custGeom>
                <a:noFill/>
                <a:ln w="25400">
                  <a:solidFill>
                    <a:srgbClr val="38BDF8"/>
                  </a:solidFill>
                </a:ln>
              </p:spPr>
            </p:sp>
            <p:sp>
              <p:nvSpPr>
                <p:cNvPr id="36" name="Freeform 36"/>
                <p:cNvSpPr/>
                <p:nvPr/>
              </p:nvSpPr>
              <p:spPr>
                <a:xfrm>
                  <a:off x="6629400" y="3346450"/>
                  <a:ext cx="9525" cy="11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14300">
                      <a:moveTo>
                        <a:pt x="0" y="0"/>
                      </a:moveTo>
                      <a:lnTo>
                        <a:pt x="127" y="0"/>
                      </a:lnTo>
                      <a:moveTo>
                        <a:pt x="0" y="114300"/>
                      </a:moveTo>
                      <a:lnTo>
                        <a:pt x="127" y="114300"/>
                      </a:lnTo>
                    </a:path>
                  </a:pathLst>
                </a:custGeom>
                <a:noFill/>
                <a:ln w="25400">
                  <a:solidFill>
                    <a:srgbClr val="38BDF8"/>
                  </a:solidFill>
                </a:ln>
              </p:spPr>
            </p:sp>
          </p:grpSp>
          <p:sp>
            <p:nvSpPr>
              <p:cNvPr id="38" name="TextBox 38"/>
              <p:cNvSpPr txBox="1"/>
              <p:nvPr/>
            </p:nvSpPr>
            <p:spPr>
              <a:xfrm>
                <a:off x="7001256" y="3253740"/>
                <a:ext cx="318028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800" dirty="0">
                    <a:solidFill>
                      <a:srgbClr val="E8EEF9"/>
                    </a:solidFill>
                    <a:latin typeface="Microsoft YaHei"/>
                    <a:ea typeface="Microsoft YaHei"/>
                    <a:cs typeface="Microsoft YaHei"/>
                  </a:rPr>
                  <a:t>一等公民的 GPGPU 计算支持</a:t>
                </a:r>
              </a:p>
            </p:txBody>
          </p:sp>
          <p:sp>
            <p:nvSpPr>
              <p:cNvPr id="39" name="Freeform 39"/>
              <p:cNvSpPr/>
              <p:nvPr/>
            </p:nvSpPr>
            <p:spPr>
              <a:xfrm>
                <a:off x="6616700" y="3886200"/>
                <a:ext cx="177800" cy="228599"/>
              </a:xfrm>
              <a:custGeom>
                <a:avLst/>
                <a:gdLst/>
                <a:ahLst/>
                <a:cxnLst/>
                <a:rect l="l" t="t" r="r" b="b"/>
                <a:pathLst>
                  <a:path w="177800" h="228599">
                    <a:moveTo>
                      <a:pt x="101600" y="0"/>
                    </a:moveTo>
                    <a:lnTo>
                      <a:pt x="101600" y="88900"/>
                    </a:lnTo>
                    <a:lnTo>
                      <a:pt x="177800" y="88900"/>
                    </a:lnTo>
                    <a:lnTo>
                      <a:pt x="76200" y="228599"/>
                    </a:lnTo>
                    <a:lnTo>
                      <a:pt x="76200" y="139700"/>
                    </a:lnTo>
                    <a:lnTo>
                      <a:pt x="0" y="139700"/>
                    </a:lnTo>
                    <a:lnTo>
                      <a:pt x="101600" y="0"/>
                    </a:lnTo>
                  </a:path>
                </a:pathLst>
              </a:custGeom>
              <a:noFill/>
              <a:ln w="25400">
                <a:solidFill>
                  <a:srgbClr val="38BDF8"/>
                </a:solidFill>
              </a:ln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7001256" y="3882390"/>
                <a:ext cx="3847612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800" dirty="0">
                    <a:solidFill>
                      <a:srgbClr val="E8EEF9"/>
                    </a:solidFill>
                    <a:latin typeface="Microsoft YaHei"/>
                    <a:ea typeface="Microsoft YaHei"/>
                    <a:cs typeface="Microsoft YaHei"/>
                  </a:rPr>
                  <a:t xml:space="preserve">单个对象渲染的 </a:t>
                </a:r>
                <a:r>
                  <a:rPr lang="zh-CN" sz="1800" b="1" dirty="0">
                    <a:solidFill>
                      <a:srgbClr val="38BDF8"/>
                    </a:solidFill>
                    <a:latin typeface="Microsoft YaHei"/>
                    <a:ea typeface="Microsoft YaHei"/>
                    <a:cs typeface="Microsoft YaHei"/>
                  </a:rPr>
                  <a:t>CPU 开销显著更低</a:t>
                </a:r>
              </a:p>
            </p:txBody>
          </p:sp>
          <p:grpSp>
            <p:nvGrpSpPr>
              <p:cNvPr id="45" name="Group 45"/>
              <p:cNvGrpSpPr/>
              <p:nvPr/>
            </p:nvGrpSpPr>
            <p:grpSpPr>
              <a:xfrm>
                <a:off x="6591300" y="4514850"/>
                <a:ext cx="228599" cy="229244"/>
                <a:chOff x="6591300" y="4514850"/>
                <a:chExt cx="228599" cy="229244"/>
              </a:xfrm>
            </p:grpSpPr>
            <p:sp>
              <p:nvSpPr>
                <p:cNvPr id="41" name="Freeform 41"/>
                <p:cNvSpPr/>
                <p:nvPr/>
              </p:nvSpPr>
              <p:spPr>
                <a:xfrm>
                  <a:off x="6591300" y="4514850"/>
                  <a:ext cx="228599" cy="229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599" h="229244">
                      <a:moveTo>
                        <a:pt x="114300" y="228599"/>
                      </a:moveTo>
                      <a:cubicBezTo>
                        <a:pt x="51174" y="228599"/>
                        <a:pt x="0" y="177426"/>
                        <a:pt x="0" y="114300"/>
                      </a:cubicBezTo>
                      <a:cubicBezTo>
                        <a:pt x="0" y="51174"/>
                        <a:pt x="51174" y="0"/>
                        <a:pt x="114300" y="0"/>
                      </a:cubicBezTo>
                      <a:cubicBezTo>
                        <a:pt x="177419" y="0"/>
                        <a:pt x="228599" y="45491"/>
                        <a:pt x="228599" y="101600"/>
                      </a:cubicBezTo>
                      <a:cubicBezTo>
                        <a:pt x="228599" y="115062"/>
                        <a:pt x="222580" y="127990"/>
                        <a:pt x="211861" y="137515"/>
                      </a:cubicBezTo>
                      <a:cubicBezTo>
                        <a:pt x="201142" y="147040"/>
                        <a:pt x="186601" y="152400"/>
                        <a:pt x="171450" y="152400"/>
                      </a:cubicBezTo>
                      <a:lnTo>
                        <a:pt x="139700" y="152400"/>
                      </a:lnTo>
                      <a:cubicBezTo>
                        <a:pt x="128041" y="152212"/>
                        <a:pt x="117752" y="159986"/>
                        <a:pt x="114748" y="171252"/>
                      </a:cubicBezTo>
                      <a:cubicBezTo>
                        <a:pt x="111744" y="182518"/>
                        <a:pt x="116796" y="194382"/>
                        <a:pt x="127000" y="200024"/>
                      </a:cubicBezTo>
                      <a:cubicBezTo>
                        <a:pt x="132199" y="204822"/>
                        <a:pt x="133764" y="212399"/>
                        <a:pt x="130890" y="218863"/>
                      </a:cubicBezTo>
                      <a:cubicBezTo>
                        <a:pt x="128017" y="225328"/>
                        <a:pt x="121345" y="229244"/>
                        <a:pt x="114300" y="228599"/>
                      </a:cubicBezTo>
                    </a:path>
                  </a:pathLst>
                </a:custGeom>
                <a:noFill/>
                <a:ln w="25400">
                  <a:solidFill>
                    <a:srgbClr val="38BDF8"/>
                  </a:solidFill>
                </a:ln>
              </p:spPr>
            </p:sp>
            <p:sp>
              <p:nvSpPr>
                <p:cNvPr id="42" name="Freeform 42"/>
                <p:cNvSpPr/>
                <p:nvPr/>
              </p:nvSpPr>
              <p:spPr>
                <a:xfrm>
                  <a:off x="6648450" y="4597400"/>
                  <a:ext cx="25400" cy="2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400" h="25400">
                      <a:moveTo>
                        <a:pt x="0" y="12700"/>
                      </a:moveTo>
                      <a:cubicBezTo>
                        <a:pt x="0" y="19714"/>
                        <a:pt x="5686" y="25400"/>
                        <a:pt x="12700" y="25400"/>
                      </a:cubicBezTo>
                      <a:cubicBezTo>
                        <a:pt x="19714" y="25400"/>
                        <a:pt x="25400" y="19714"/>
                        <a:pt x="25400" y="12700"/>
                      </a:cubicBezTo>
                      <a:cubicBezTo>
                        <a:pt x="25400" y="5686"/>
                        <a:pt x="19714" y="0"/>
                        <a:pt x="12700" y="0"/>
                      </a:cubicBezTo>
                      <a:cubicBezTo>
                        <a:pt x="5686" y="0"/>
                        <a:pt x="0" y="5686"/>
                        <a:pt x="0" y="12700"/>
                      </a:cubicBezTo>
                    </a:path>
                  </a:pathLst>
                </a:custGeom>
                <a:noFill/>
                <a:ln w="25400">
                  <a:solidFill>
                    <a:srgbClr val="38BDF8"/>
                  </a:solidFill>
                </a:ln>
              </p:spPr>
            </p:sp>
            <p:sp>
              <p:nvSpPr>
                <p:cNvPr id="43" name="Freeform 43"/>
                <p:cNvSpPr/>
                <p:nvPr/>
              </p:nvSpPr>
              <p:spPr>
                <a:xfrm>
                  <a:off x="6699250" y="4559300"/>
                  <a:ext cx="25400" cy="2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400" h="25400">
                      <a:moveTo>
                        <a:pt x="0" y="12700"/>
                      </a:moveTo>
                      <a:cubicBezTo>
                        <a:pt x="0" y="19714"/>
                        <a:pt x="5686" y="25400"/>
                        <a:pt x="12700" y="25400"/>
                      </a:cubicBezTo>
                      <a:cubicBezTo>
                        <a:pt x="19714" y="25400"/>
                        <a:pt x="25400" y="19714"/>
                        <a:pt x="25400" y="12700"/>
                      </a:cubicBezTo>
                      <a:cubicBezTo>
                        <a:pt x="25400" y="5686"/>
                        <a:pt x="19714" y="0"/>
                        <a:pt x="12700" y="0"/>
                      </a:cubicBezTo>
                      <a:cubicBezTo>
                        <a:pt x="5686" y="0"/>
                        <a:pt x="0" y="5686"/>
                        <a:pt x="0" y="12700"/>
                      </a:cubicBezTo>
                    </a:path>
                  </a:pathLst>
                </a:custGeom>
                <a:noFill/>
                <a:ln w="25400">
                  <a:solidFill>
                    <a:srgbClr val="38BDF8"/>
                  </a:solidFill>
                </a:ln>
              </p:spPr>
            </p:sp>
            <p:sp>
              <p:nvSpPr>
                <p:cNvPr id="44" name="Freeform 44"/>
                <p:cNvSpPr/>
                <p:nvPr/>
              </p:nvSpPr>
              <p:spPr>
                <a:xfrm>
                  <a:off x="6750050" y="4597400"/>
                  <a:ext cx="25400" cy="2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400" h="25400">
                      <a:moveTo>
                        <a:pt x="0" y="12700"/>
                      </a:moveTo>
                      <a:cubicBezTo>
                        <a:pt x="0" y="19714"/>
                        <a:pt x="5686" y="25400"/>
                        <a:pt x="12700" y="25400"/>
                      </a:cubicBezTo>
                      <a:cubicBezTo>
                        <a:pt x="19714" y="25400"/>
                        <a:pt x="25400" y="19714"/>
                        <a:pt x="25400" y="12700"/>
                      </a:cubicBezTo>
                      <a:cubicBezTo>
                        <a:pt x="25400" y="5686"/>
                        <a:pt x="19714" y="0"/>
                        <a:pt x="12700" y="0"/>
                      </a:cubicBezTo>
                      <a:cubicBezTo>
                        <a:pt x="5686" y="0"/>
                        <a:pt x="0" y="5686"/>
                        <a:pt x="0" y="12700"/>
                      </a:cubicBezTo>
                    </a:path>
                  </a:pathLst>
                </a:custGeom>
                <a:noFill/>
                <a:ln w="25400">
                  <a:solidFill>
                    <a:srgbClr val="38BDF8"/>
                  </a:solidFill>
                </a:ln>
              </p:spPr>
            </p:sp>
          </p:grpSp>
          <p:sp>
            <p:nvSpPr>
              <p:cNvPr id="46" name="TextBox 46"/>
              <p:cNvSpPr txBox="1"/>
              <p:nvPr/>
            </p:nvSpPr>
            <p:spPr>
              <a:xfrm>
                <a:off x="7001256" y="4511040"/>
                <a:ext cx="3653028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800" dirty="0">
                    <a:solidFill>
                      <a:srgbClr val="E8EEF9"/>
                    </a:solidFill>
                    <a:latin typeface="Microsoft YaHei"/>
                    <a:ea typeface="Microsoft YaHei"/>
                    <a:cs typeface="Microsoft YaHei"/>
                  </a:rPr>
                  <a:t>计算粒子、后处理滤镜等现代特性</a:t>
                </a:r>
              </a:p>
            </p:txBody>
          </p:sp>
          <p:grpSp>
            <p:nvGrpSpPr>
              <p:cNvPr id="49" name="Group 49"/>
              <p:cNvGrpSpPr/>
              <p:nvPr/>
            </p:nvGrpSpPr>
            <p:grpSpPr>
              <a:xfrm>
                <a:off x="6604000" y="5156200"/>
                <a:ext cx="203199" cy="203200"/>
                <a:chOff x="6604000" y="5156200"/>
                <a:chExt cx="203199" cy="203200"/>
              </a:xfrm>
            </p:grpSpPr>
            <p:sp>
              <p:nvSpPr>
                <p:cNvPr id="47" name="Freeform 47"/>
                <p:cNvSpPr/>
                <p:nvPr/>
              </p:nvSpPr>
              <p:spPr>
                <a:xfrm>
                  <a:off x="6604000" y="5156200"/>
                  <a:ext cx="203199" cy="76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3199" h="76200">
                      <a:moveTo>
                        <a:pt x="203199" y="76200"/>
                      </a:moveTo>
                      <a:lnTo>
                        <a:pt x="0" y="76200"/>
                      </a:lnTo>
                      <a:lnTo>
                        <a:pt x="69850" y="0"/>
                      </a:lnTo>
                    </a:path>
                  </a:pathLst>
                </a:custGeom>
                <a:noFill/>
                <a:ln w="25400">
                  <a:solidFill>
                    <a:srgbClr val="38BDF8"/>
                  </a:solidFill>
                </a:ln>
              </p:spPr>
            </p:sp>
            <p:sp>
              <p:nvSpPr>
                <p:cNvPr id="48" name="Freeform 48"/>
                <p:cNvSpPr/>
                <p:nvPr/>
              </p:nvSpPr>
              <p:spPr>
                <a:xfrm>
                  <a:off x="6604000" y="5283200"/>
                  <a:ext cx="203199" cy="76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3199" h="76200">
                      <a:moveTo>
                        <a:pt x="0" y="0"/>
                      </a:moveTo>
                      <a:lnTo>
                        <a:pt x="203199" y="0"/>
                      </a:lnTo>
                      <a:lnTo>
                        <a:pt x="133350" y="76200"/>
                      </a:lnTo>
                    </a:path>
                  </a:pathLst>
                </a:custGeom>
                <a:noFill/>
                <a:ln w="25400">
                  <a:solidFill>
                    <a:srgbClr val="38BDF8"/>
                  </a:solidFill>
                </a:ln>
              </p:spPr>
            </p:sp>
          </p:grpSp>
          <p:sp>
            <p:nvSpPr>
              <p:cNvPr id="50" name="TextBox 50"/>
              <p:cNvSpPr txBox="1"/>
              <p:nvPr/>
            </p:nvSpPr>
            <p:spPr>
              <a:xfrm>
                <a:off x="7001256" y="5139690"/>
                <a:ext cx="3922776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800" dirty="0">
                    <a:solidFill>
                      <a:srgbClr val="E8EEF9"/>
                    </a:solidFill>
                    <a:latin typeface="Microsoft YaHei"/>
                    <a:ea typeface="Microsoft YaHei"/>
                    <a:cs typeface="Microsoft YaHei"/>
                  </a:rPr>
                  <a:t>剔除、蒙皮变换可直接在 GPU 上做</a:t>
                </a:r>
              </a:p>
            </p:txBody>
          </p:sp>
        </p:grpSp>
      </p:grpSp>
      <p:sp>
        <p:nvSpPr>
          <p:cNvPr id="53" name="TextBox 53"/>
          <p:cNvSpPr txBox="1"/>
          <p:nvPr/>
        </p:nvSpPr>
        <p:spPr>
          <a:xfrm>
            <a:off x="527685" y="6203156"/>
            <a:ext cx="3248101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0" dirty="0">
                <a:solidFill>
                  <a:srgbClr val="5D7089"/>
                </a:solidFill>
                <a:latin typeface="Microsoft YaHei"/>
                <a:ea typeface="Microsoft YaHei"/>
                <a:cs typeface="Microsoft YaHei"/>
              </a:rPr>
              <a:t>来源:MDN《WebGPU API》Concepts and usage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xmlns:p="http://schemas.openxmlformats.org/presentationml/2006/main" id="9" presetID="37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40" decel="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>
  <p:cSld>
    <p:bg>
      <p:bgPr>
        <a:gradFill>
          <a:gsLst>
            <a:gs pos="0">
              <a:srgbClr val="070B14"/>
            </a:gs>
            <a:gs pos="100000">
              <a:srgbClr val="0C1729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524000" y="0"/>
                </a:moveTo>
                <a:lnTo>
                  <a:pt x="1524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6096000"/>
                </a:moveTo>
                <a:lnTo>
                  <a:pt x="12192000" y="6096000"/>
                </a:lnTo>
              </a:path>
            </a:pathLst>
          </a:custGeom>
          <a:noFill/>
          <a:ln w="7620">
            <a:solidFill>
              <a:srgbClr val="18253C"/>
            </a:solidFill>
          </a:ln>
        </p:spPr>
      </p:sp>
      <p:grpSp>
        <p:nvGrpSpPr>
          <p:cNvPr id="6" name="Group 6"/>
          <p:cNvGrpSpPr/>
          <p:nvPr/>
        </p:nvGrpSpPr>
        <p:grpSpPr>
          <a:xfrm>
            <a:off x="518160" y="746760"/>
            <a:ext cx="11140440" cy="849630"/>
            <a:chOff x="518160" y="746760"/>
            <a:chExt cx="11140440" cy="849630"/>
          </a:xfrm>
        </p:grpSpPr>
        <p:sp>
          <p:nvSpPr>
            <p:cNvPr id="3" name="TextBox 3"/>
            <p:cNvSpPr txBox="1"/>
            <p:nvPr/>
          </p:nvSpPr>
          <p:spPr>
            <a:xfrm>
              <a:off x="527304" y="746760"/>
              <a:ext cx="129646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spc="180" dirty="0">
                  <a:solidFill>
                    <a:srgbClr val="6F8399"/>
                  </a:solidFill>
                  <a:latin typeface="Consolas"/>
                  <a:ea typeface="Microsoft YaHei"/>
                  <a:cs typeface="Consolas"/>
                </a:rPr>
                <a:t>02 / 分层模型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18160" y="1009650"/>
              <a:ext cx="54178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E8EEF9"/>
                  </a:solidFill>
                  <a:latin typeface="Microsoft YaHei"/>
                  <a:ea typeface="Microsoft YaHei"/>
                  <a:cs typeface="Microsoft YaHei"/>
                </a:rPr>
                <a:t>从网页到 GPU,中间隔着几层</a:t>
              </a:r>
            </a:p>
          </p:txBody>
        </p:sp>
        <p:sp>
          <p:nvSpPr>
            <p:cNvPr id="5" name="Rectangle 5"/>
            <p:cNvSpPr/>
            <p:nvPr/>
          </p:nvSpPr>
          <p:spPr>
            <a:xfrm>
              <a:off x="6667500" y="1219200"/>
              <a:ext cx="4991100" cy="19050"/>
            </a:xfrm>
            <a:prstGeom prst="rect">
              <a:avLst/>
            </a:prstGeom>
            <a:gradFill>
              <a:gsLst>
                <a:gs pos="0">
                  <a:srgbClr val="38BDF8"/>
                </a:gs>
                <a:gs pos="100000">
                  <a:srgbClr val="A78BFA">
                    <a:alpha val="15000"/>
                  </a:srgbClr>
                </a:gs>
              </a:gsLst>
              <a:lin ang="0" scaled="1"/>
            </a:gradFill>
            <a:ln>
              <a:noFill/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2209800" y="1752600"/>
            <a:ext cx="6934200" cy="952500"/>
            <a:chOff x="2209800" y="1752600"/>
            <a:chExt cx="6934200" cy="952500"/>
          </a:xfrm>
        </p:grpSpPr>
        <p:sp>
          <p:nvSpPr>
            <p:cNvPr id="7" name="Rectangle 7"/>
            <p:cNvSpPr/>
            <p:nvPr/>
          </p:nvSpPr>
          <p:spPr>
            <a:xfrm>
              <a:off x="2209800" y="1752600"/>
              <a:ext cx="1905000" cy="571500"/>
            </a:xfrm>
            <a:prstGeom prst="roundRect">
              <a:avLst>
                <a:gd name="adj" fmla="val 13333"/>
              </a:avLst>
            </a:prstGeom>
            <a:solidFill>
              <a:srgbClr val="132238"/>
            </a:solidFill>
            <a:ln w="14288">
              <a:solidFill>
                <a:srgbClr val="2A4468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2783606" y="1951196"/>
              <a:ext cx="757389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CFE0F2"/>
                  </a:solidFill>
                  <a:latin typeface="Consolas"/>
                  <a:ea typeface="Consolas"/>
                  <a:cs typeface="Consolas"/>
                </a:rPr>
                <a:t>Web app</a:t>
              </a:r>
            </a:p>
          </p:txBody>
        </p:sp>
        <p:sp>
          <p:nvSpPr>
            <p:cNvPr id="9" name="Rectangle 9"/>
            <p:cNvSpPr/>
            <p:nvPr/>
          </p:nvSpPr>
          <p:spPr>
            <a:xfrm>
              <a:off x="4724400" y="1752600"/>
              <a:ext cx="1905000" cy="571500"/>
            </a:xfrm>
            <a:prstGeom prst="roundRect">
              <a:avLst>
                <a:gd name="adj" fmla="val 13333"/>
              </a:avLst>
            </a:prstGeom>
            <a:solidFill>
              <a:srgbClr val="132238"/>
            </a:solidFill>
            <a:ln w="14288">
              <a:solidFill>
                <a:srgbClr val="2A4468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5298206" y="1951196"/>
              <a:ext cx="757389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CFE0F2"/>
                  </a:solidFill>
                  <a:latin typeface="Consolas"/>
                  <a:ea typeface="Consolas"/>
                  <a:cs typeface="Consolas"/>
                </a:rPr>
                <a:t>Web app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7239000" y="1752600"/>
              <a:ext cx="1905000" cy="571500"/>
            </a:xfrm>
            <a:prstGeom prst="roundRect">
              <a:avLst>
                <a:gd name="adj" fmla="val 13333"/>
              </a:avLst>
            </a:prstGeom>
            <a:solidFill>
              <a:srgbClr val="132238"/>
            </a:solidFill>
            <a:ln w="14288">
              <a:solidFill>
                <a:srgbClr val="2A4468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7812806" y="1951196"/>
              <a:ext cx="757389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CFE0F2"/>
                  </a:solidFill>
                  <a:latin typeface="Consolas"/>
                  <a:ea typeface="Consolas"/>
                  <a:cs typeface="Consolas"/>
                </a:rPr>
                <a:t>Web app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3067050" y="2362200"/>
              <a:ext cx="190500" cy="342900"/>
            </a:xfrm>
            <a:prstGeom prst="upDownArrow">
              <a:avLst/>
            </a:prstGeom>
            <a:solidFill>
              <a:srgbClr val="38BDF8">
                <a:alpha val="85000"/>
              </a:srgbClr>
            </a:solidFill>
            <a:ln>
              <a:noFill/>
            </a:ln>
          </p:spPr>
        </p:sp>
        <p:sp>
          <p:nvSpPr>
            <p:cNvPr id="14" name="Freeform 14"/>
            <p:cNvSpPr/>
            <p:nvPr/>
          </p:nvSpPr>
          <p:spPr>
            <a:xfrm>
              <a:off x="5581650" y="2362200"/>
              <a:ext cx="190500" cy="342900"/>
            </a:xfrm>
            <a:prstGeom prst="upDownArrow">
              <a:avLst/>
            </a:prstGeom>
            <a:solidFill>
              <a:srgbClr val="38BDF8">
                <a:alpha val="85000"/>
              </a:srgbClr>
            </a:solidFill>
            <a:ln>
              <a:noFill/>
            </a:ln>
          </p:spPr>
        </p:sp>
        <p:sp>
          <p:nvSpPr>
            <p:cNvPr id="15" name="Freeform 15"/>
            <p:cNvSpPr/>
            <p:nvPr/>
          </p:nvSpPr>
          <p:spPr>
            <a:xfrm>
              <a:off x="8096250" y="2362200"/>
              <a:ext cx="190500" cy="342900"/>
            </a:xfrm>
            <a:prstGeom prst="upDownArrow">
              <a:avLst/>
            </a:prstGeom>
            <a:solidFill>
              <a:srgbClr val="38BDF8">
                <a:alpha val="85000"/>
              </a:srgbClr>
            </a:solidFill>
            <a:ln>
              <a:noFill/>
            </a:ln>
          </p:spPr>
        </p:sp>
      </p:grpSp>
      <p:grpSp>
        <p:nvGrpSpPr>
          <p:cNvPr id="30" name="!!webgpu-layer"/>
          <p:cNvGrpSpPr/>
          <p:nvPr/>
        </p:nvGrpSpPr>
        <p:grpSpPr>
          <a:xfrm>
            <a:off x="2057400" y="2781300"/>
            <a:ext cx="7239000" cy="1790700"/>
            <a:chOff x="2057400" y="2781300"/>
            <a:chExt cx="7239000" cy="1790700"/>
          </a:xfrm>
        </p:grpSpPr>
        <p:sp>
          <p:nvSpPr>
            <p:cNvPr id="17" name="Rectangle 17"/>
            <p:cNvSpPr/>
            <p:nvPr/>
          </p:nvSpPr>
          <p:spPr>
            <a:xfrm>
              <a:off x="2057400" y="2781300"/>
              <a:ext cx="7239000" cy="1790700"/>
            </a:xfrm>
            <a:prstGeom prst="roundRect">
              <a:avLst>
                <a:gd name="adj" fmla="val 2128"/>
              </a:avLst>
            </a:prstGeom>
            <a:solidFill>
              <a:srgbClr val="0E1A2E"/>
            </a:solidFill>
            <a:ln w="14288">
              <a:solidFill>
                <a:srgbClr val="38BDF8">
                  <a:alpha val="55000"/>
                </a:srgbClr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2209800" y="3048000"/>
              <a:ext cx="1905000" cy="571500"/>
            </a:xfrm>
            <a:prstGeom prst="roundRect">
              <a:avLst>
                <a:gd name="adj" fmla="val 13333"/>
              </a:avLst>
            </a:prstGeom>
            <a:solidFill>
              <a:srgbClr val="16304F"/>
            </a:solidFill>
            <a:ln w="14288">
              <a:solidFill>
                <a:srgbClr val="3E6E9E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2415889" y="3132296"/>
              <a:ext cx="1492822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CFE0F2"/>
                  </a:solidFill>
                  <a:latin typeface="Consolas"/>
                  <a:ea typeface="Consolas"/>
                  <a:cs typeface="Consolas"/>
                </a:rPr>
                <a:t>Logical device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833116" y="3375660"/>
              <a:ext cx="65836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dirty="0">
                  <a:solidFill>
                    <a:srgbClr val="7E96B4"/>
                  </a:solidFill>
                  <a:latin typeface="Microsoft YaHei"/>
                  <a:ea typeface="Microsoft YaHei"/>
                  <a:cs typeface="Microsoft YaHei"/>
                </a:rPr>
                <a:t>逻辑设备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4724400" y="3048000"/>
              <a:ext cx="1905000" cy="571500"/>
            </a:xfrm>
            <a:prstGeom prst="roundRect">
              <a:avLst>
                <a:gd name="adj" fmla="val 13333"/>
              </a:avLst>
            </a:prstGeom>
            <a:solidFill>
              <a:srgbClr val="16304F"/>
            </a:solidFill>
            <a:ln w="14288">
              <a:solidFill>
                <a:srgbClr val="3E6E9E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4930489" y="3132296"/>
              <a:ext cx="1492822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CFE0F2"/>
                  </a:solidFill>
                  <a:latin typeface="Consolas"/>
                  <a:ea typeface="Consolas"/>
                  <a:cs typeface="Consolas"/>
                </a:rPr>
                <a:t>Logical device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5347716" y="3375660"/>
              <a:ext cx="65836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dirty="0">
                  <a:solidFill>
                    <a:srgbClr val="7E96B4"/>
                  </a:solidFill>
                  <a:latin typeface="Microsoft YaHei"/>
                  <a:ea typeface="Microsoft YaHei"/>
                  <a:cs typeface="Microsoft YaHei"/>
                </a:rPr>
                <a:t>逻辑设备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7239000" y="3048000"/>
              <a:ext cx="1905000" cy="571500"/>
            </a:xfrm>
            <a:prstGeom prst="roundRect">
              <a:avLst>
                <a:gd name="adj" fmla="val 13333"/>
              </a:avLst>
            </a:prstGeom>
            <a:solidFill>
              <a:srgbClr val="16304F"/>
            </a:solidFill>
            <a:ln w="14288">
              <a:solidFill>
                <a:srgbClr val="3E6E9E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7445089" y="3132296"/>
              <a:ext cx="1492822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CFE0F2"/>
                  </a:solidFill>
                  <a:latin typeface="Consolas"/>
                  <a:ea typeface="Consolas"/>
                  <a:cs typeface="Consolas"/>
                </a:rPr>
                <a:t>Logical device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862316" y="3375660"/>
              <a:ext cx="65836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dirty="0">
                  <a:solidFill>
                    <a:srgbClr val="7E96B4"/>
                  </a:solidFill>
                  <a:latin typeface="Microsoft YaHei"/>
                  <a:ea typeface="Microsoft YaHei"/>
                  <a:cs typeface="Microsoft YaHei"/>
                </a:rPr>
                <a:t>逻辑设备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2209800" y="3848100"/>
              <a:ext cx="6934200" cy="571500"/>
            </a:xfrm>
            <a:prstGeom prst="roundRect">
              <a:avLst>
                <a:gd name="adj" fmla="val 13333"/>
              </a:avLst>
            </a:prstGeom>
            <a:solidFill>
              <a:srgbClr val="0B3B5C"/>
            </a:solidFill>
            <a:ln w="14288">
              <a:solidFill>
                <a:srgbClr val="38BDF8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5298702" y="3951446"/>
              <a:ext cx="756397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E8EEF9"/>
                  </a:solidFill>
                  <a:latin typeface="Consolas"/>
                  <a:ea typeface="Consolas"/>
                  <a:cs typeface="Consolas"/>
                </a:rPr>
                <a:t>Adapter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4015130" y="4194810"/>
              <a:ext cx="332353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dirty="0">
                  <a:solidFill>
                    <a:srgbClr val="8CC6EA"/>
                  </a:solidFill>
                  <a:latin typeface="Microsoft YaHei"/>
                  <a:ea typeface="Microsoft YaHei"/>
                  <a:cs typeface="Microsoft YaHei"/>
                </a:rPr>
                <a:t>适配器 · 代表系统上的一块物理 GPU 与驱动</a:t>
              </a:r>
            </a:p>
          </p:txBody>
        </p:sp>
      </p:grpSp>
      <p:sp>
        <p:nvSpPr>
          <p:cNvPr id="31" name="Freeform 31"/>
          <p:cNvSpPr/>
          <p:nvPr/>
        </p:nvSpPr>
        <p:spPr>
          <a:xfrm>
            <a:off x="5581650" y="4610100"/>
            <a:ext cx="190500" cy="304800"/>
          </a:xfrm>
          <a:prstGeom prst="upDownArrow">
            <a:avLst/>
          </a:prstGeom>
          <a:solidFill>
            <a:srgbClr val="A78BFA">
              <a:alpha val="90000"/>
            </a:srgbClr>
          </a:solidFill>
          <a:ln>
            <a:noFill/>
          </a:ln>
        </p:spPr>
      </p:sp>
      <p:grpSp>
        <p:nvGrpSpPr>
          <p:cNvPr id="39" name="Group 39"/>
          <p:cNvGrpSpPr/>
          <p:nvPr/>
        </p:nvGrpSpPr>
        <p:grpSpPr>
          <a:xfrm>
            <a:off x="2057400" y="4972050"/>
            <a:ext cx="7239000" cy="1428750"/>
            <a:chOff x="2057400" y="4972050"/>
            <a:chExt cx="7239000" cy="1428750"/>
          </a:xfrm>
        </p:grpSpPr>
        <p:sp>
          <p:nvSpPr>
            <p:cNvPr id="32" name="Rectangle 32"/>
            <p:cNvSpPr/>
            <p:nvPr/>
          </p:nvSpPr>
          <p:spPr>
            <a:xfrm>
              <a:off x="2057400" y="4972050"/>
              <a:ext cx="7239000" cy="1428750"/>
            </a:xfrm>
            <a:prstGeom prst="roundRect">
              <a:avLst>
                <a:gd name="adj" fmla="val 2667"/>
              </a:avLst>
            </a:prstGeom>
            <a:solidFill>
              <a:srgbClr val="0E1526"/>
            </a:solidFill>
            <a:ln w="14288">
              <a:solidFill>
                <a:srgbClr val="A78BFA">
                  <a:alpha val="45000"/>
                </a:srgbClr>
              </a:solidFill>
            </a:ln>
          </p:spPr>
        </p:sp>
        <p:sp>
          <p:nvSpPr>
            <p:cNvPr id="33" name="Rectangle 33"/>
            <p:cNvSpPr/>
            <p:nvPr/>
          </p:nvSpPr>
          <p:spPr>
            <a:xfrm>
              <a:off x="2209800" y="5143500"/>
              <a:ext cx="6934200" cy="685800"/>
            </a:xfrm>
            <a:prstGeom prst="roundRect">
              <a:avLst>
                <a:gd name="adj" fmla="val 11111"/>
              </a:avLst>
            </a:prstGeom>
            <a:solidFill>
              <a:srgbClr val="1A1B36"/>
            </a:solidFill>
            <a:ln w="14288">
              <a:solidFill>
                <a:srgbClr val="4B4A82"/>
              </a:solidFill>
            </a:ln>
          </p:spPr>
        </p:sp>
        <p:sp>
          <p:nvSpPr>
            <p:cNvPr id="34" name="Line 34"/>
            <p:cNvSpPr/>
            <p:nvPr/>
          </p:nvSpPr>
          <p:spPr>
            <a:xfrm>
              <a:off x="2209800" y="5486400"/>
              <a:ext cx="6934200" cy="9525"/>
            </a:xfrm>
            <a:custGeom>
              <a:avLst/>
              <a:gdLst/>
              <a:ahLst/>
              <a:cxnLst/>
              <a:rect l="l" t="t" r="r" b="b"/>
              <a:pathLst>
                <a:path w="6934200" h="9525">
                  <a:moveTo>
                    <a:pt x="0" y="0"/>
                  </a:moveTo>
                  <a:lnTo>
                    <a:pt x="6934200" y="0"/>
                  </a:lnTo>
                </a:path>
              </a:pathLst>
            </a:custGeom>
            <a:noFill/>
            <a:ln w="14288">
              <a:solidFill>
                <a:srgbClr val="4B4A82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4909393" y="5227796"/>
              <a:ext cx="1535015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CFC9F2"/>
                  </a:solidFill>
                  <a:latin typeface="Consolas"/>
                  <a:ea typeface="Consolas"/>
                  <a:cs typeface="Consolas"/>
                </a:rPr>
                <a:t>Native GPU API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5351271" y="5570696"/>
              <a:ext cx="651259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CFC9F2"/>
                  </a:solidFill>
                  <a:latin typeface="Consolas"/>
                  <a:ea typeface="Consolas"/>
                  <a:cs typeface="Consolas"/>
                </a:rPr>
                <a:t>Driver</a:t>
              </a:r>
            </a:p>
          </p:txBody>
        </p:sp>
        <p:sp>
          <p:nvSpPr>
            <p:cNvPr id="37" name="Rectangle 37"/>
            <p:cNvSpPr/>
            <p:nvPr/>
          </p:nvSpPr>
          <p:spPr>
            <a:xfrm>
              <a:off x="2209800" y="5924550"/>
              <a:ext cx="6934200" cy="381000"/>
            </a:xfrm>
            <a:prstGeom prst="roundRect">
              <a:avLst>
                <a:gd name="adj" fmla="val 20000"/>
              </a:avLst>
            </a:prstGeom>
            <a:solidFill>
              <a:srgbClr val="241A3B"/>
            </a:solidFill>
            <a:ln w="14288">
              <a:solidFill>
                <a:srgbClr val="6D5AA8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5503027" y="6027896"/>
              <a:ext cx="347746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D9CFF5"/>
                  </a:solidFill>
                  <a:latin typeface="Consolas"/>
                  <a:ea typeface="Consolas"/>
                  <a:cs typeface="Consolas"/>
                </a:rPr>
                <a:t>GPU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524256" y="3539490"/>
            <a:ext cx="1146048" cy="2509266"/>
            <a:chOff x="524256" y="3539490"/>
            <a:chExt cx="1146048" cy="2509266"/>
          </a:xfrm>
        </p:grpSpPr>
        <p:sp>
          <p:nvSpPr>
            <p:cNvPr id="40" name="TextBox 40"/>
            <p:cNvSpPr txBox="1"/>
            <p:nvPr/>
          </p:nvSpPr>
          <p:spPr>
            <a:xfrm>
              <a:off x="524256" y="3539490"/>
              <a:ext cx="94240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38BDF8"/>
                  </a:solidFill>
                  <a:latin typeface="Microsoft YaHei"/>
                  <a:ea typeface="Microsoft YaHei"/>
                  <a:cs typeface="Microsoft YaHei"/>
                </a:rPr>
                <a:t>WebGPU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527304" y="3870960"/>
              <a:ext cx="81991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6F8399"/>
                  </a:solidFill>
                  <a:latin typeface="Microsoft YaHei"/>
                  <a:ea typeface="Microsoft YaHei"/>
                  <a:cs typeface="Microsoft YaHei"/>
                </a:rPr>
                <a:t>浏览器实现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524256" y="548259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A78BFA"/>
                  </a:solidFill>
                  <a:latin typeface="Microsoft YaHei"/>
                  <a:ea typeface="Microsoft YaHei"/>
                  <a:cs typeface="Microsoft YaHei"/>
                </a:rPr>
                <a:t>底层系统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527304" y="5814060"/>
              <a:ext cx="114300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6F8399"/>
                  </a:solidFill>
                  <a:latin typeface="Microsoft YaHei"/>
                  <a:ea typeface="Microsoft YaHei"/>
                  <a:cs typeface="Microsoft YaHei"/>
                </a:rPr>
                <a:t>操作系统与硬件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601200" y="1866900"/>
            <a:ext cx="1440370" cy="4381500"/>
            <a:chOff x="9601200" y="1866900"/>
            <a:chExt cx="1440370" cy="4381500"/>
          </a:xfrm>
        </p:grpSpPr>
        <p:sp>
          <p:nvSpPr>
            <p:cNvPr id="45" name="Line 45"/>
            <p:cNvSpPr/>
            <p:nvPr/>
          </p:nvSpPr>
          <p:spPr>
            <a:xfrm>
              <a:off x="9601200" y="1866900"/>
              <a:ext cx="9525" cy="4381500"/>
            </a:xfrm>
            <a:custGeom>
              <a:avLst/>
              <a:gdLst/>
              <a:ahLst/>
              <a:cxnLst/>
              <a:rect l="l" t="t" r="r" b="b"/>
              <a:pathLst>
                <a:path w="9525" h="4381500">
                  <a:moveTo>
                    <a:pt x="0" y="0"/>
                  </a:moveTo>
                  <a:lnTo>
                    <a:pt x="0" y="4381500"/>
                  </a:lnTo>
                </a:path>
              </a:pathLst>
            </a:custGeom>
            <a:noFill/>
            <a:ln w="14288">
              <a:solidFill>
                <a:srgbClr val="233350"/>
              </a:solidFill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9784842" y="1911668"/>
              <a:ext cx="1256728" cy="7783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25"/>
                </a:lnSpc>
              </a:pPr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同一块 GPU 会被</a:t>
              </a:r>
              <a:br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多个应用和进程</a:t>
              </a:r>
              <a:br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并发使用。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9784842" y="3207068"/>
              <a:ext cx="1213866" cy="7783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25"/>
                </a:lnSpc>
              </a:pPr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逻辑设备提供多</a:t>
              </a:r>
              <a:br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路复用,让每个</a:t>
              </a:r>
              <a:br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应用彼此隔离。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9784842" y="5207318"/>
              <a:ext cx="1205294" cy="10355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25"/>
                </a:lnSpc>
              </a:pPr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图中按“只有一</a:t>
              </a:r>
              <a:br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块 GPU、一套原</a:t>
              </a:r>
              <a:br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生 API 和驱动”</a:t>
              </a:r>
              <a:br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来画。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00"/>
                            </p:stCondLst>
                            <p:childTnLst>
                              <p:par>
                                <p:cTn id="21" presetID="55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6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4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>
  <p:cSld>
    <p:bg>
      <p:bgPr>
        <a:gradFill>
          <a:gsLst>
            <a:gs pos="0">
              <a:srgbClr val="070B14"/>
            </a:gs>
            <a:gs pos="100000">
              <a:srgbClr val="0C1729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524000" y="0"/>
                </a:moveTo>
                <a:lnTo>
                  <a:pt x="1524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6096000"/>
                </a:moveTo>
                <a:lnTo>
                  <a:pt x="12192000" y="6096000"/>
                </a:lnTo>
              </a:path>
            </a:pathLst>
          </a:custGeom>
          <a:noFill/>
          <a:ln w="7620">
            <a:solidFill>
              <a:srgbClr val="18253C"/>
            </a:solidFill>
          </a:ln>
        </p:spPr>
      </p:sp>
      <p:grpSp>
        <p:nvGrpSpPr>
          <p:cNvPr id="6" name="Group 6"/>
          <p:cNvGrpSpPr/>
          <p:nvPr/>
        </p:nvGrpSpPr>
        <p:grpSpPr>
          <a:xfrm>
            <a:off x="518160" y="746760"/>
            <a:ext cx="11140440" cy="849630"/>
            <a:chOff x="518160" y="746760"/>
            <a:chExt cx="11140440" cy="849630"/>
          </a:xfrm>
        </p:grpSpPr>
        <p:sp>
          <p:nvSpPr>
            <p:cNvPr id="3" name="TextBox 3"/>
            <p:cNvSpPr txBox="1"/>
            <p:nvPr/>
          </p:nvSpPr>
          <p:spPr>
            <a:xfrm>
              <a:off x="527304" y="746760"/>
              <a:ext cx="92491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spc="180" dirty="0">
                  <a:solidFill>
                    <a:srgbClr val="6F8399"/>
                  </a:solidFill>
                  <a:latin typeface="Consolas"/>
                  <a:ea typeface="Microsoft YaHei"/>
                  <a:cs typeface="Consolas"/>
                </a:rPr>
                <a:t>03 / 入口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18160" y="1009650"/>
              <a:ext cx="7287844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E8EEF9"/>
                  </a:solidFill>
                  <a:latin typeface="Microsoft YaHei"/>
                  <a:ea typeface="Microsoft YaHei"/>
                  <a:cs typeface="Microsoft YaHei"/>
                </a:rPr>
                <a:t>三步拿到设备:gpu → adapter → device</a:t>
              </a:r>
            </a:p>
          </p:txBody>
        </p:sp>
        <p:sp>
          <p:nvSpPr>
            <p:cNvPr id="5" name="Rectangle 5"/>
            <p:cNvSpPr/>
            <p:nvPr/>
          </p:nvSpPr>
          <p:spPr>
            <a:xfrm>
              <a:off x="8382000" y="1219200"/>
              <a:ext cx="3276600" cy="19050"/>
            </a:xfrm>
            <a:prstGeom prst="rect">
              <a:avLst/>
            </a:prstGeom>
            <a:gradFill>
              <a:gsLst>
                <a:gs pos="0">
                  <a:srgbClr val="38BDF8"/>
                </a:gs>
                <a:gs pos="100000">
                  <a:srgbClr val="A78BFA">
                    <a:alpha val="15000"/>
                  </a:srgbClr>
                </a:gs>
              </a:gsLst>
              <a:lin ang="0" scaled="1"/>
            </a:gradFill>
            <a:ln>
              <a:noFill/>
            </a:ln>
          </p:spPr>
        </p:sp>
      </p:grpSp>
      <p:grpSp>
        <p:nvGrpSpPr>
          <p:cNvPr id="20" name="!!webgpu-layer"/>
          <p:cNvGrpSpPr/>
          <p:nvPr/>
        </p:nvGrpSpPr>
        <p:grpSpPr>
          <a:xfrm>
            <a:off x="533400" y="1676400"/>
            <a:ext cx="5562600" cy="3086100"/>
            <a:chOff x="533400" y="1676400"/>
            <a:chExt cx="5562600" cy="3086100"/>
          </a:xfrm>
        </p:grpSpPr>
        <p:sp>
          <p:nvSpPr>
            <p:cNvPr id="7" name="Rectangle 7"/>
            <p:cNvSpPr/>
            <p:nvPr/>
          </p:nvSpPr>
          <p:spPr>
            <a:xfrm>
              <a:off x="533400" y="1676400"/>
              <a:ext cx="5562600" cy="3086100"/>
            </a:xfrm>
            <a:prstGeom prst="roundRect">
              <a:avLst>
                <a:gd name="adj" fmla="val 1235"/>
              </a:avLst>
            </a:prstGeom>
            <a:solidFill>
              <a:srgbClr val="0E1A2E"/>
            </a:solidFill>
            <a:ln w="14288">
              <a:solidFill>
                <a:srgbClr val="38BDF8">
                  <a:alpha val="55000"/>
                </a:srgbClr>
              </a:solidFill>
            </a:ln>
          </p:spPr>
        </p:sp>
        <p:sp>
          <p:nvSpPr>
            <p:cNvPr id="8" name="Rectangle 8"/>
            <p:cNvSpPr/>
            <p:nvPr/>
          </p:nvSpPr>
          <p:spPr>
            <a:xfrm>
              <a:off x="762000" y="1962150"/>
              <a:ext cx="5105400" cy="571500"/>
            </a:xfrm>
            <a:prstGeom prst="roundRect">
              <a:avLst>
                <a:gd name="adj" fmla="val 13333"/>
              </a:avLst>
            </a:prstGeom>
            <a:solidFill>
              <a:srgbClr val="16304F"/>
            </a:solidFill>
            <a:ln w="14288">
              <a:solidFill>
                <a:srgbClr val="3E6E9E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983361" y="2055971"/>
              <a:ext cx="1381275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dirty="0">
                  <a:solidFill>
                    <a:srgbClr val="CFE0F2"/>
                  </a:solidFill>
                  <a:latin typeface="Consolas"/>
                  <a:ea typeface="Consolas"/>
                  <a:cs typeface="Consolas"/>
                </a:rPr>
                <a:t>navigator.gpu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84504" y="2299335"/>
              <a:ext cx="210312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7E96B4"/>
                  </a:solidFill>
                  <a:latin typeface="Microsoft YaHei"/>
                  <a:ea typeface="Microsoft YaHei"/>
                  <a:cs typeface="Microsoft YaHei"/>
                </a:rPr>
                <a:t>取得当前上下文的 GPU 对象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3238500" y="2590800"/>
              <a:ext cx="152400" cy="247650"/>
            </a:xfrm>
            <a:prstGeom prst="downArrow">
              <a:avLst/>
            </a:prstGeom>
            <a:solidFill>
              <a:srgbClr val="38BDF8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762000" y="2876550"/>
              <a:ext cx="5105400" cy="571500"/>
            </a:xfrm>
            <a:prstGeom prst="roundRect">
              <a:avLst>
                <a:gd name="adj" fmla="val 13333"/>
              </a:avLst>
            </a:prstGeom>
            <a:solidFill>
              <a:srgbClr val="16304F"/>
            </a:solidFill>
            <a:ln w="14288">
              <a:solidFill>
                <a:srgbClr val="3E6E9E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83361" y="2970371"/>
              <a:ext cx="2145248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dirty="0">
                  <a:solidFill>
                    <a:srgbClr val="CFE0F2"/>
                  </a:solidFill>
                  <a:latin typeface="Consolas"/>
                  <a:ea typeface="Consolas"/>
                  <a:cs typeface="Consolas"/>
                </a:rPr>
                <a:t>GPU.requestAdapter()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84504" y="3213735"/>
              <a:ext cx="252420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7E96B4"/>
                  </a:solidFill>
                  <a:latin typeface="Microsoft YaHei"/>
                  <a:ea typeface="Microsoft YaHei"/>
                  <a:cs typeface="Microsoft YaHei"/>
                </a:rPr>
                <a:t>取得适配器,不传参就是默认适配器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3238500" y="3505200"/>
              <a:ext cx="152400" cy="247650"/>
            </a:xfrm>
            <a:prstGeom prst="downArrow">
              <a:avLst/>
            </a:prstGeom>
            <a:solidFill>
              <a:srgbClr val="38BDF8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762000" y="3790950"/>
              <a:ext cx="5105400" cy="571500"/>
            </a:xfrm>
            <a:prstGeom prst="roundRect">
              <a:avLst>
                <a:gd name="adj" fmla="val 13333"/>
              </a:avLst>
            </a:prstGeom>
            <a:solidFill>
              <a:srgbClr val="0B3B5C"/>
            </a:solidFill>
            <a:ln w="14288">
              <a:solidFill>
                <a:srgbClr val="38BDF8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83361" y="3884771"/>
              <a:ext cx="2781709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dirty="0">
                  <a:solidFill>
                    <a:srgbClr val="E8EEF9"/>
                  </a:solidFill>
                  <a:latin typeface="Consolas"/>
                  <a:ea typeface="Consolas"/>
                  <a:cs typeface="Consolas"/>
                </a:rPr>
                <a:t>GPUAdapter.requestDevice()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84504" y="4128135"/>
              <a:ext cx="366308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8CC6EA"/>
                  </a:solidFill>
                  <a:latin typeface="Microsoft YaHei"/>
                  <a:ea typeface="Microsoft YaHei"/>
                  <a:cs typeface="Microsoft YaHei"/>
                </a:rPr>
                <a:t>取得逻辑设备,可用描述符指定 features 与 limits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55142" y="4464368"/>
              <a:ext cx="465709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两个方法的参数都可以省略,默认值对多数场景已经够用。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27685" y="4996815"/>
            <a:ext cx="4979594" cy="1312069"/>
            <a:chOff x="527685" y="4996815"/>
            <a:chExt cx="4979594" cy="1312069"/>
          </a:xfrm>
        </p:grpSpPr>
        <p:grpSp>
          <p:nvGrpSpPr>
            <p:cNvPr id="23" name="Group 23"/>
            <p:cNvGrpSpPr/>
            <p:nvPr/>
          </p:nvGrpSpPr>
          <p:grpSpPr>
            <a:xfrm>
              <a:off x="564356" y="5022056"/>
              <a:ext cx="185737" cy="185737"/>
              <a:chOff x="564356" y="5022056"/>
              <a:chExt cx="185737" cy="185737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564356" y="5022056"/>
                <a:ext cx="185737" cy="185737"/>
              </a:xfrm>
              <a:custGeom>
                <a:avLst/>
                <a:gdLst/>
                <a:ahLst/>
                <a:cxnLst/>
                <a:rect l="l" t="t" r="r" b="b"/>
                <a:pathLst>
                  <a:path w="185737" h="185737">
                    <a:moveTo>
                      <a:pt x="0" y="92868"/>
                    </a:moveTo>
                    <a:cubicBezTo>
                      <a:pt x="0" y="144158"/>
                      <a:pt x="41579" y="185737"/>
                      <a:pt x="92868" y="185737"/>
                    </a:cubicBezTo>
                    <a:cubicBezTo>
                      <a:pt x="144158" y="185737"/>
                      <a:pt x="185737" y="144158"/>
                      <a:pt x="185737" y="92868"/>
                    </a:cubicBezTo>
                    <a:cubicBezTo>
                      <a:pt x="185737" y="41579"/>
                      <a:pt x="144158" y="0"/>
                      <a:pt x="92868" y="0"/>
                    </a:cubicBezTo>
                    <a:cubicBezTo>
                      <a:pt x="41579" y="0"/>
                      <a:pt x="0" y="41579"/>
                      <a:pt x="0" y="92868"/>
                    </a:cubicBezTo>
                  </a:path>
                </a:pathLst>
              </a:custGeom>
              <a:noFill/>
              <a:ln w="20637">
                <a:solidFill>
                  <a:srgbClr val="34D399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626268" y="5094287"/>
                <a:ext cx="61912" cy="41275"/>
              </a:xfrm>
              <a:custGeom>
                <a:avLst/>
                <a:gdLst/>
                <a:ahLst/>
                <a:cxnLst/>
                <a:rect l="l" t="t" r="r" b="b"/>
                <a:pathLst>
                  <a:path w="61912" h="41275">
                    <a:moveTo>
                      <a:pt x="0" y="20637"/>
                    </a:moveTo>
                    <a:lnTo>
                      <a:pt x="20637" y="41275"/>
                    </a:lnTo>
                    <a:lnTo>
                      <a:pt x="61912" y="0"/>
                    </a:lnTo>
                  </a:path>
                </a:pathLst>
              </a:custGeom>
              <a:noFill/>
              <a:ln w="20637">
                <a:solidFill>
                  <a:srgbClr val="34D399"/>
                </a:solidFill>
              </a:ln>
            </p:spPr>
          </p:sp>
        </p:grpSp>
        <p:sp>
          <p:nvSpPr>
            <p:cNvPr id="24" name="TextBox 24"/>
            <p:cNvSpPr txBox="1"/>
            <p:nvPr/>
          </p:nvSpPr>
          <p:spPr>
            <a:xfrm>
              <a:off x="886206" y="4996815"/>
              <a:ext cx="374378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GPUDevice</a:t>
              </a:r>
              <a:r>
                <a:rPr lang="zh-CN" sz="1800" dirty="0">
                  <a:solidFill>
                    <a:srgbClr val="E8EEF9"/>
                  </a:solidFill>
                  <a:latin typeface="Microsoft YaHei"/>
                  <a:ea typeface="Microsoft YaHei"/>
                  <a:cs typeface="Microsoft YaHei"/>
                </a:rPr>
                <a:t xml:space="preserve"> 是访问一切功能的起点</a:t>
              </a:r>
            </a:p>
          </p:txBody>
        </p:sp>
        <p:grpSp>
          <p:nvGrpSpPr>
            <p:cNvPr id="28" name="Group 28"/>
            <p:cNvGrpSpPr/>
            <p:nvPr/>
          </p:nvGrpSpPr>
          <p:grpSpPr>
            <a:xfrm>
              <a:off x="574675" y="5622925"/>
              <a:ext cx="165099" cy="165099"/>
              <a:chOff x="574675" y="5622925"/>
              <a:chExt cx="165099" cy="165099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574675" y="5664200"/>
                <a:ext cx="165099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65099" h="9525">
                    <a:moveTo>
                      <a:pt x="0" y="0"/>
                    </a:moveTo>
                    <a:lnTo>
                      <a:pt x="165099" y="0"/>
                    </a:lnTo>
                  </a:path>
                </a:pathLst>
              </a:custGeom>
              <a:noFill/>
              <a:ln w="20637">
                <a:solidFill>
                  <a:srgbClr val="8DA2C0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574675" y="5622925"/>
                <a:ext cx="165099" cy="165099"/>
              </a:xfrm>
              <a:custGeom>
                <a:avLst/>
                <a:gdLst/>
                <a:ahLst/>
                <a:cxnLst/>
                <a:rect l="l" t="t" r="r" b="b"/>
                <a:pathLst>
                  <a:path w="165099" h="165099">
                    <a:moveTo>
                      <a:pt x="0" y="20637"/>
                    </a:moveTo>
                    <a:cubicBezTo>
                      <a:pt x="0" y="9240"/>
                      <a:pt x="9240" y="0"/>
                      <a:pt x="20637" y="0"/>
                    </a:cubicBezTo>
                    <a:lnTo>
                      <a:pt x="144462" y="0"/>
                    </a:lnTo>
                    <a:cubicBezTo>
                      <a:pt x="155860" y="0"/>
                      <a:pt x="165099" y="9240"/>
                      <a:pt x="165099" y="20637"/>
                    </a:cubicBezTo>
                    <a:lnTo>
                      <a:pt x="165099" y="144462"/>
                    </a:lnTo>
                    <a:cubicBezTo>
                      <a:pt x="165099" y="155860"/>
                      <a:pt x="155860" y="165099"/>
                      <a:pt x="144462" y="165099"/>
                    </a:cubicBezTo>
                    <a:lnTo>
                      <a:pt x="20637" y="165099"/>
                    </a:lnTo>
                    <a:cubicBezTo>
                      <a:pt x="9240" y="165099"/>
                      <a:pt x="0" y="155860"/>
                      <a:pt x="0" y="144462"/>
                    </a:cubicBezTo>
                    <a:lnTo>
                      <a:pt x="0" y="20637"/>
                    </a:lnTo>
                  </a:path>
                </a:pathLst>
              </a:custGeom>
              <a:noFill/>
              <a:ln w="20637">
                <a:solidFill>
                  <a:srgbClr val="8DA2C0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615950" y="5622925"/>
                <a:ext cx="9525" cy="4127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1275">
                    <a:moveTo>
                      <a:pt x="0" y="0"/>
                    </a:moveTo>
                    <a:lnTo>
                      <a:pt x="0" y="41275"/>
                    </a:lnTo>
                  </a:path>
                </a:pathLst>
              </a:custGeom>
              <a:noFill/>
              <a:ln w="20637">
                <a:solidFill>
                  <a:srgbClr val="8DA2C0"/>
                </a:solidFill>
              </a:ln>
            </p:spPr>
          </p:sp>
        </p:grpSp>
        <p:sp>
          <p:nvSpPr>
            <p:cNvPr id="29" name="TextBox 29"/>
            <p:cNvSpPr txBox="1"/>
            <p:nvPr/>
          </p:nvSpPr>
          <p:spPr>
            <a:xfrm>
              <a:off x="886206" y="5587365"/>
              <a:ext cx="46210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 xml:space="preserve">在 Worker 里改用 </a:t>
              </a:r>
              <a:r>
                <a:rPr lang="en-US" sz="1800" dirty="0">
                  <a:solidFill>
                    <a:srgbClr val="8DA2C0"/>
                  </a:solidFill>
                  <a:latin typeface="Consolas"/>
                  <a:ea typeface="Consolas"/>
                  <a:cs typeface="Consolas"/>
                </a:rPr>
                <a:t>WorkerNavigator.gpu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527685" y="6088856"/>
              <a:ext cx="3171038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rgbClr val="5D7089"/>
                  </a:solidFill>
                  <a:latin typeface="Microsoft YaHei"/>
                  <a:ea typeface="Microsoft YaHei"/>
                  <a:cs typeface="Microsoft YaHei"/>
                </a:rPr>
                <a:t>来源:MDN《WebGPU API》Accessing a device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324600" y="1676400"/>
            <a:ext cx="5334000" cy="4664678"/>
            <a:chOff x="6324600" y="1676400"/>
            <a:chExt cx="5334000" cy="4664678"/>
          </a:xfrm>
        </p:grpSpPr>
        <p:sp>
          <p:nvSpPr>
            <p:cNvPr id="32" name="Freeform 32"/>
            <p:cNvSpPr/>
            <p:nvPr/>
          </p:nvSpPr>
          <p:spPr>
            <a:xfrm>
              <a:off x="6324600" y="1676400"/>
              <a:ext cx="5334000" cy="4648200"/>
            </a:xfrm>
            <a:prstGeom prst="snip1Rect">
              <a:avLst>
                <a:gd name="adj" fmla="val 8000"/>
              </a:avLst>
            </a:prstGeom>
            <a:solidFill>
              <a:srgbClr val="0B1120"/>
            </a:solidFill>
            <a:ln w="14288">
              <a:solidFill>
                <a:srgbClr val="22354F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6585204" y="1870710"/>
              <a:ext cx="207995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spc="120" dirty="0">
                  <a:solidFill>
                    <a:srgbClr val="6F8399"/>
                  </a:solidFill>
                  <a:latin typeface="Consolas"/>
                  <a:ea typeface="Microsoft YaHei"/>
                  <a:cs typeface="Consolas"/>
                </a:rPr>
                <a:t>js · 特性检测 + 取设备</a:t>
              </a:r>
            </a:p>
          </p:txBody>
        </p:sp>
        <p:sp>
          <p:nvSpPr>
            <p:cNvPr id="34" name="Line 34"/>
            <p:cNvSpPr/>
            <p:nvPr/>
          </p:nvSpPr>
          <p:spPr>
            <a:xfrm>
              <a:off x="6591300" y="2152650"/>
              <a:ext cx="4800600" cy="9525"/>
            </a:xfrm>
            <a:custGeom>
              <a:avLst/>
              <a:gdLst/>
              <a:ahLst/>
              <a:cxnLst/>
              <a:rect l="l" t="t" r="r" b="b"/>
              <a:pathLst>
                <a:path w="4800600" h="9525">
                  <a:moveTo>
                    <a:pt x="0" y="0"/>
                  </a:moveTo>
                  <a:lnTo>
                    <a:pt x="4800600" y="0"/>
                  </a:lnTo>
                </a:path>
              </a:pathLst>
            </a:custGeom>
            <a:noFill/>
            <a:ln w="9525">
              <a:solidFill>
                <a:srgbClr val="22354F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6584823" y="2357914"/>
              <a:ext cx="4662170" cy="39831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>async function init() {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 xml:space="preserve">  if (!navigator.gpu) {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 xml:space="preserve">    throw Error("WebGPU not supported.");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 xml:space="preserve">  }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 xml:space="preserve">  let adapter;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 xml:space="preserve">  try {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 xml:space="preserve">    adapter = await navigator.gpu.requestAdapter();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 xml:space="preserve">  } catch (error) {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 xml:space="preserve">    console.error(error);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 xml:space="preserve">  }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 xml:space="preserve">  if (!adapter) {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 xml:space="preserve">    throw Error("Couldn't request WebGPU adapter.");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 xml:space="preserve">  }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 xml:space="preserve">  const device = await adapter.requestDevice();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</p:spTree>
  </p:cSld>
  <p:clrMapOvr>
    <a:masterClrMapping/>
  </p:clrMapOvr>
  <mc:AlternateContent>
    <mc:Choice Requires="p159">
      <p:transition p14:dur="9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6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70B14"/>
            </a:gs>
            <a:gs pos="100000">
              <a:srgbClr val="0C1729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524000" y="0"/>
                </a:moveTo>
                <a:lnTo>
                  <a:pt x="1524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6096000"/>
                </a:moveTo>
                <a:lnTo>
                  <a:pt x="12192000" y="6096000"/>
                </a:lnTo>
              </a:path>
            </a:pathLst>
          </a:custGeom>
          <a:noFill/>
          <a:ln w="7620">
            <a:solidFill>
              <a:srgbClr val="18253C"/>
            </a:solidFill>
          </a:ln>
        </p:spPr>
      </p:sp>
      <p:grpSp>
        <p:nvGrpSpPr>
          <p:cNvPr id="6" name="Group 6"/>
          <p:cNvGrpSpPr/>
          <p:nvPr/>
        </p:nvGrpSpPr>
        <p:grpSpPr>
          <a:xfrm>
            <a:off x="518160" y="746760"/>
            <a:ext cx="11140440" cy="849630"/>
            <a:chOff x="518160" y="746760"/>
            <a:chExt cx="11140440" cy="849630"/>
          </a:xfrm>
        </p:grpSpPr>
        <p:sp>
          <p:nvSpPr>
            <p:cNvPr id="3" name="TextBox 3"/>
            <p:cNvSpPr txBox="1"/>
            <p:nvPr/>
          </p:nvSpPr>
          <p:spPr>
            <a:xfrm>
              <a:off x="527304" y="746760"/>
              <a:ext cx="129646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spc="180" dirty="0">
                  <a:solidFill>
                    <a:srgbClr val="6F8399"/>
                  </a:solidFill>
                  <a:latin typeface="Consolas"/>
                  <a:ea typeface="Microsoft YaHei"/>
                  <a:cs typeface="Consolas"/>
                </a:rPr>
                <a:t>04 / 特性档位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18160" y="1009650"/>
              <a:ext cx="6163094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E8EEF9"/>
                  </a:solidFill>
                  <a:latin typeface="Microsoft YaHei"/>
                  <a:ea typeface="Microsoft YaHei"/>
                  <a:cs typeface="Microsoft YaHei"/>
                </a:rPr>
                <a:t>core 与 compatibility:两档能力</a:t>
              </a:r>
            </a:p>
          </p:txBody>
        </p:sp>
        <p:sp>
          <p:nvSpPr>
            <p:cNvPr id="5" name="Rectangle 5"/>
            <p:cNvSpPr/>
            <p:nvPr/>
          </p:nvSpPr>
          <p:spPr>
            <a:xfrm>
              <a:off x="7620000" y="1219200"/>
              <a:ext cx="4038600" cy="19050"/>
            </a:xfrm>
            <a:prstGeom prst="rect">
              <a:avLst/>
            </a:prstGeom>
            <a:gradFill>
              <a:gsLst>
                <a:gs pos="0">
                  <a:srgbClr val="38BDF8"/>
                </a:gs>
                <a:gs pos="100000">
                  <a:srgbClr val="A78BFA">
                    <a:alpha val="15000"/>
                  </a:srgbClr>
                </a:gs>
              </a:gsLst>
              <a:lin ang="0" scaled="1"/>
            </a:gradFill>
            <a:ln>
              <a:noFill/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533400" y="1752600"/>
            <a:ext cx="5410200" cy="3009900"/>
            <a:chOff x="533400" y="1752600"/>
            <a:chExt cx="5410200" cy="3009900"/>
          </a:xfrm>
        </p:grpSpPr>
        <p:sp>
          <p:nvSpPr>
            <p:cNvPr id="7" name="Rectangle 7"/>
            <p:cNvSpPr/>
            <p:nvPr/>
          </p:nvSpPr>
          <p:spPr>
            <a:xfrm>
              <a:off x="533400" y="1752600"/>
              <a:ext cx="5410200" cy="3009900"/>
            </a:xfrm>
            <a:prstGeom prst="roundRect">
              <a:avLst>
                <a:gd name="adj" fmla="val 1899"/>
              </a:avLst>
            </a:prstGeom>
            <a:solidFill>
              <a:srgbClr val="101B2C"/>
            </a:solidFill>
            <a:ln w="14288">
              <a:solidFill>
                <a:srgbClr val="22354F"/>
              </a:solidFill>
            </a:ln>
          </p:spPr>
        </p:sp>
        <p:sp>
          <p:nvSpPr>
            <p:cNvPr id="8" name="Freeform 8"/>
            <p:cNvSpPr/>
            <p:nvPr/>
          </p:nvSpPr>
          <p:spPr>
            <a:xfrm>
              <a:off x="762000" y="1981200"/>
              <a:ext cx="1143000" cy="419100"/>
            </a:xfrm>
            <a:prstGeom prst="plaque">
              <a:avLst/>
            </a:prstGeom>
            <a:solidFill>
              <a:srgbClr val="0B3B5C"/>
            </a:solidFill>
            <a:ln w="14288">
              <a:solidFill>
                <a:srgbClr val="38BDF8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15985" y="2103596"/>
              <a:ext cx="435031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E8EEF9"/>
                  </a:solidFill>
                  <a:latin typeface="Consolas"/>
                  <a:ea typeface="Consolas"/>
                  <a:cs typeface="Consolas"/>
                </a:rPr>
                <a:t>core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049780" y="2095500"/>
              <a:ext cx="62103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38BDF8"/>
                  </a:solidFill>
                  <a:latin typeface="Microsoft YaHei"/>
                  <a:ea typeface="Microsoft YaHei"/>
                  <a:cs typeface="Microsoft YaHei"/>
                </a:rPr>
                <a:t>默认档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52856" y="2663190"/>
              <a:ext cx="359587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rgbClr val="E8EEF9"/>
                  </a:solidFill>
                  <a:latin typeface="Microsoft YaHei"/>
                  <a:ea typeface="Microsoft YaHei"/>
                  <a:cs typeface="Microsoft YaHei"/>
                </a:rPr>
                <a:t>默认情况下,一个 GPUAdapter 支持</a:t>
              </a:r>
              <a:br/>
              <a:r>
                <a:rPr lang="zh-CN" sz="1800" dirty="0">
                  <a:solidFill>
                    <a:srgbClr val="E8EEF9"/>
                  </a:solidFill>
                  <a:latin typeface="Microsoft YaHei"/>
                  <a:ea typeface="Microsoft YaHei"/>
                  <a:cs typeface="Microsoft YaHei"/>
                </a:rPr>
                <a:t>全部 core WebGPU 特性与限制。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52856" y="3615690"/>
              <a:ext cx="41148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面向拥有现代平台图形 API 的设备。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55142" y="4178618"/>
              <a:ext cx="482974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6F8399"/>
                  </a:solidFill>
                  <a:latin typeface="Microsoft YaHei"/>
                  <a:ea typeface="Microsoft YaHei"/>
                  <a:cs typeface="Microsoft YaHei"/>
                </a:rPr>
                <a:t>检测方式:适配器或设备是否带 core-features-and-limits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248400" y="1752600"/>
            <a:ext cx="5410200" cy="3009900"/>
            <a:chOff x="6248400" y="1752600"/>
            <a:chExt cx="5410200" cy="3009900"/>
          </a:xfrm>
        </p:grpSpPr>
        <p:sp>
          <p:nvSpPr>
            <p:cNvPr id="15" name="Rectangle 15"/>
            <p:cNvSpPr/>
            <p:nvPr/>
          </p:nvSpPr>
          <p:spPr>
            <a:xfrm>
              <a:off x="6248400" y="1752600"/>
              <a:ext cx="5410200" cy="3009900"/>
            </a:xfrm>
            <a:prstGeom prst="roundRect">
              <a:avLst>
                <a:gd name="adj" fmla="val 1899"/>
              </a:avLst>
            </a:prstGeom>
            <a:solidFill>
              <a:srgbClr val="101B2C"/>
            </a:solidFill>
            <a:ln w="14288">
              <a:solidFill>
                <a:srgbClr val="22354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6477000" y="1981200"/>
              <a:ext cx="2247900" cy="419100"/>
            </a:xfrm>
            <a:prstGeom prst="plaque">
              <a:avLst/>
            </a:prstGeom>
            <a:solidFill>
              <a:srgbClr val="2A2140"/>
            </a:solidFill>
            <a:ln w="14288">
              <a:solidFill>
                <a:srgbClr val="A78BFA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910313" y="2103596"/>
              <a:ext cx="1381275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E8EEF9"/>
                  </a:solidFill>
                  <a:latin typeface="Consolas"/>
                  <a:ea typeface="Consolas"/>
                  <a:cs typeface="Consolas"/>
                </a:rPr>
                <a:t>compatibility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869680" y="2095500"/>
              <a:ext cx="62103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A78BFA"/>
                  </a:solidFill>
                  <a:latin typeface="Microsoft YaHei"/>
                  <a:ea typeface="Microsoft YaHei"/>
                  <a:cs typeface="Microsoft YaHei"/>
                </a:rPr>
                <a:t>可选档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467856" y="2663190"/>
              <a:ext cx="3184398" cy="1037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rgbClr val="E8EEF9"/>
                  </a:solidFill>
                  <a:latin typeface="Microsoft YaHei"/>
                  <a:ea typeface="Microsoft YaHei"/>
                  <a:cs typeface="Microsoft YaHei"/>
                </a:rPr>
                <a:t>只支持能在 OpenGL ES 3.1、</a:t>
              </a:r>
              <a:br/>
              <a:r>
                <a:rPr lang="zh-CN" sz="1800" dirty="0">
                  <a:solidFill>
                    <a:srgbClr val="E8EEF9"/>
                  </a:solidFill>
                  <a:latin typeface="Microsoft YaHei"/>
                  <a:ea typeface="Microsoft YaHei"/>
                  <a:cs typeface="Microsoft YaHei"/>
                </a:rPr>
                <a:t>Direct3D 11 等更老图形 API 上</a:t>
              </a:r>
              <a:br/>
              <a:r>
                <a:rPr lang="zh-CN" sz="1800" dirty="0">
                  <a:solidFill>
                    <a:srgbClr val="E8EEF9"/>
                  </a:solidFill>
                  <a:latin typeface="Microsoft YaHei"/>
                  <a:ea typeface="Microsoft YaHei"/>
                  <a:cs typeface="Microsoft YaHei"/>
                </a:rPr>
                <a:t>运行的</a:t>
              </a:r>
              <a:r>
                <a:rPr lang="zh-CN" sz="1800" b="1" dirty="0">
                  <a:solidFill>
                    <a:srgbClr val="A78BFA"/>
                  </a:solidFill>
                  <a:latin typeface="Microsoft YaHei"/>
                  <a:ea typeface="Microsoft YaHei"/>
                  <a:cs typeface="Microsoft YaHei"/>
                </a:rPr>
                <a:t>受限子集</a:t>
              </a:r>
              <a:r>
                <a:rPr lang="zh-CN" sz="1800" dirty="0">
                  <a:solidFill>
                    <a:srgbClr val="E8EEF9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470142" y="4045268"/>
              <a:ext cx="3502724" cy="5116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受限应用仍然是合法的 core 应用,因此在所有</a:t>
              </a:r>
              <a:br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支持 core WebGPU 的浏览器上都能运行。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533400" y="4953000"/>
            <a:ext cx="5492750" cy="1333500"/>
            <a:chOff x="533400" y="4953000"/>
            <a:chExt cx="5492750" cy="1333500"/>
          </a:xfrm>
        </p:grpSpPr>
        <p:sp>
          <p:nvSpPr>
            <p:cNvPr id="22" name="Rectangle 22"/>
            <p:cNvSpPr/>
            <p:nvPr/>
          </p:nvSpPr>
          <p:spPr>
            <a:xfrm>
              <a:off x="533400" y="4953000"/>
              <a:ext cx="5410200" cy="1333500"/>
            </a:xfrm>
            <a:prstGeom prst="roundRect">
              <a:avLst>
                <a:gd name="adj" fmla="val 4286"/>
              </a:avLst>
            </a:prstGeom>
            <a:solidFill>
              <a:srgbClr val="0B1120"/>
            </a:solidFill>
            <a:ln w="14288">
              <a:solidFill>
                <a:srgbClr val="22354F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55904" y="5090160"/>
              <a:ext cx="212034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spc="120" dirty="0">
                  <a:solidFill>
                    <a:srgbClr val="6F8399"/>
                  </a:solidFill>
                  <a:latin typeface="Consolas"/>
                  <a:ea typeface="Microsoft YaHei"/>
                  <a:cs typeface="Consolas"/>
                </a:rPr>
                <a:t>js · 请求兼容模式适配器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54761" y="5427821"/>
              <a:ext cx="5271389" cy="5454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42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>const adapter = await navigator.gpu</a:t>
              </a:r>
              <a:br/>
              <a:r>
                <a:rPr lang="en-US" sz="142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 xml:space="preserve">  .requestAdapter({ featureLevel: "compatibility" });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6248400" y="4953000"/>
            <a:ext cx="5410200" cy="1333500"/>
            <a:chOff x="6248400" y="4953000"/>
            <a:chExt cx="5410200" cy="1333500"/>
          </a:xfrm>
        </p:grpSpPr>
        <p:sp>
          <p:nvSpPr>
            <p:cNvPr id="26" name="Rectangle 26"/>
            <p:cNvSpPr/>
            <p:nvPr/>
          </p:nvSpPr>
          <p:spPr>
            <a:xfrm>
              <a:off x="6248400" y="4953000"/>
              <a:ext cx="5410200" cy="1333500"/>
            </a:xfrm>
            <a:prstGeom prst="roundRect">
              <a:avLst>
                <a:gd name="adj" fmla="val 4286"/>
              </a:avLst>
            </a:prstGeom>
            <a:solidFill>
              <a:srgbClr val="0B1120"/>
            </a:solidFill>
            <a:ln w="14288">
              <a:solidFill>
                <a:srgbClr val="22354F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6470904" y="5090160"/>
              <a:ext cx="212034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spc="120" dirty="0">
                  <a:solidFill>
                    <a:srgbClr val="6F8399"/>
                  </a:solidFill>
                  <a:latin typeface="Consolas"/>
                  <a:ea typeface="Microsoft YaHei"/>
                  <a:cs typeface="Consolas"/>
                </a:rPr>
                <a:t>js · 判断当前跑在哪一档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469761" y="5427821"/>
              <a:ext cx="3486023" cy="5454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42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>const isCore = device.features</a:t>
              </a:r>
              <a:br/>
              <a:r>
                <a:rPr lang="en-US" sz="142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 xml:space="preserve">  .has("core-features-and-limits");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27685" y="6488906"/>
            <a:ext cx="3781331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0" dirty="0">
                <a:solidFill>
                  <a:srgbClr val="5D7089"/>
                </a:solidFill>
                <a:latin typeface="Microsoft YaHei"/>
                <a:ea typeface="Microsoft YaHei"/>
                <a:cs typeface="Microsoft YaHei"/>
              </a:rPr>
              <a:t>来源:MDN《WebGPU API》WebGPU compatibility mode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xmlns:p="http://schemas.openxmlformats.org/presentationml/2006/main" id="9" presetID="16" presetClass="entr" presetSubtype="21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5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>
  <p:cSld>
    <p:bg>
      <p:bgPr>
        <a:gradFill>
          <a:gsLst>
            <a:gs pos="0">
              <a:srgbClr val="070B14"/>
            </a:gs>
            <a:gs pos="100000">
              <a:srgbClr val="0C1729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524000" y="0"/>
                </a:moveTo>
                <a:lnTo>
                  <a:pt x="1524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6096000"/>
                </a:moveTo>
                <a:lnTo>
                  <a:pt x="12192000" y="6096000"/>
                </a:lnTo>
              </a:path>
            </a:pathLst>
          </a:custGeom>
          <a:noFill/>
          <a:ln w="7620">
            <a:solidFill>
              <a:srgbClr val="18253C"/>
            </a:solidFill>
          </a:ln>
        </p:spPr>
      </p:sp>
      <p:grpSp>
        <p:nvGrpSpPr>
          <p:cNvPr id="6" name="Group 6"/>
          <p:cNvGrpSpPr/>
          <p:nvPr/>
        </p:nvGrpSpPr>
        <p:grpSpPr>
          <a:xfrm>
            <a:off x="518160" y="746760"/>
            <a:ext cx="11140440" cy="849630"/>
            <a:chOff x="518160" y="746760"/>
            <a:chExt cx="11140440" cy="849630"/>
          </a:xfrm>
        </p:grpSpPr>
        <p:sp>
          <p:nvSpPr>
            <p:cNvPr id="3" name="TextBox 3"/>
            <p:cNvSpPr txBox="1"/>
            <p:nvPr/>
          </p:nvSpPr>
          <p:spPr>
            <a:xfrm>
              <a:off x="527304" y="746760"/>
              <a:ext cx="92491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spc="180" dirty="0">
                  <a:solidFill>
                    <a:srgbClr val="6F8399"/>
                  </a:solidFill>
                  <a:latin typeface="Consolas"/>
                  <a:ea typeface="Microsoft YaHei"/>
                  <a:cs typeface="Consolas"/>
                </a:rPr>
                <a:t>05 / 管线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18160" y="1009650"/>
              <a:ext cx="4636389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E8EEF9"/>
                  </a:solidFill>
                  <a:latin typeface="Microsoft YaHei"/>
                  <a:ea typeface="Microsoft YaHei"/>
                  <a:cs typeface="Microsoft YaHei"/>
                </a:rPr>
                <a:t>WebGPU 目前有两类管线</a:t>
              </a:r>
            </a:p>
          </p:txBody>
        </p:sp>
        <p:sp>
          <p:nvSpPr>
            <p:cNvPr id="5" name="Rectangle 5"/>
            <p:cNvSpPr/>
            <p:nvPr/>
          </p:nvSpPr>
          <p:spPr>
            <a:xfrm>
              <a:off x="6286500" y="1219200"/>
              <a:ext cx="5372100" cy="19050"/>
            </a:xfrm>
            <a:prstGeom prst="rect">
              <a:avLst/>
            </a:prstGeom>
            <a:gradFill>
              <a:gsLst>
                <a:gs pos="0">
                  <a:srgbClr val="38BDF8"/>
                </a:gs>
                <a:gs pos="100000">
                  <a:srgbClr val="A78BFA">
                    <a:alpha val="15000"/>
                  </a:srgbClr>
                </a:gs>
              </a:gsLst>
              <a:lin ang="0" scaled="1"/>
            </a:gradFill>
            <a:ln>
              <a:noFill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521970" y="1662112"/>
            <a:ext cx="10654475" cy="440055"/>
            <a:chOff x="521970" y="1662112"/>
            <a:chExt cx="10654475" cy="440055"/>
          </a:xfrm>
        </p:grpSpPr>
        <p:sp>
          <p:nvSpPr>
            <p:cNvPr id="7" name="TextBox 7"/>
            <p:cNvSpPr txBox="1"/>
            <p:nvPr/>
          </p:nvSpPr>
          <p:spPr>
            <a:xfrm>
              <a:off x="521970" y="1662112"/>
              <a:ext cx="1065447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管线是一个包含若干可编程阶段的逻辑结构,这些阶段跑完,程序的活就干完了。</a:t>
              </a:r>
            </a:p>
          </p:txBody>
        </p:sp>
      </p:grpSp>
      <p:grpSp>
        <p:nvGrpSpPr>
          <p:cNvPr id="23" name="!!render-pipeline"/>
          <p:cNvGrpSpPr/>
          <p:nvPr/>
        </p:nvGrpSpPr>
        <p:grpSpPr>
          <a:xfrm>
            <a:off x="533400" y="2209800"/>
            <a:ext cx="5410200" cy="3543300"/>
            <a:chOff x="533400" y="2209800"/>
            <a:chExt cx="5410200" cy="3543300"/>
          </a:xfrm>
        </p:grpSpPr>
        <p:sp>
          <p:nvSpPr>
            <p:cNvPr id="9" name="Rectangle 9"/>
            <p:cNvSpPr/>
            <p:nvPr/>
          </p:nvSpPr>
          <p:spPr>
            <a:xfrm>
              <a:off x="533400" y="2209800"/>
              <a:ext cx="5410200" cy="3543300"/>
            </a:xfrm>
            <a:prstGeom prst="roundRect">
              <a:avLst>
                <a:gd name="adj" fmla="val 1613"/>
              </a:avLst>
            </a:prstGeom>
            <a:solidFill>
              <a:srgbClr val="101B2C"/>
            </a:solidFill>
            <a:ln w="14288">
              <a:solidFill>
                <a:srgbClr val="38BDF8">
                  <a:alpha val="60000"/>
                </a:srgbClr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762000" y="2438400"/>
              <a:ext cx="457200" cy="457200"/>
            </a:xfrm>
            <a:prstGeom prst="hexagon">
              <a:avLst/>
            </a:prstGeom>
            <a:solidFill>
              <a:srgbClr val="0B3B5C"/>
            </a:solidFill>
            <a:ln w="14288">
              <a:solidFill>
                <a:srgbClr val="38BDF8"/>
              </a:solidFill>
            </a:ln>
          </p:spPr>
        </p:sp>
        <p:sp>
          <p:nvSpPr>
            <p:cNvPr id="11" name="Freeform 11"/>
            <p:cNvSpPr/>
            <p:nvPr/>
          </p:nvSpPr>
          <p:spPr>
            <a:xfrm>
              <a:off x="942975" y="2590800"/>
              <a:ext cx="123825" cy="152400"/>
            </a:xfrm>
            <a:custGeom>
              <a:avLst/>
              <a:gdLst/>
              <a:ahLst/>
              <a:cxnLst/>
              <a:rect l="l" t="t" r="r" b="b"/>
              <a:pathLst>
                <a:path w="123825" h="152400">
                  <a:moveTo>
                    <a:pt x="0" y="0"/>
                  </a:moveTo>
                  <a:lnTo>
                    <a:pt x="0" y="152400"/>
                  </a:lnTo>
                  <a:lnTo>
                    <a:pt x="123825" y="7620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38BDF8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400556" y="245364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E8EEF9"/>
                  </a:solidFill>
                  <a:latin typeface="Microsoft YaHei"/>
                  <a:ea typeface="Microsoft YaHei"/>
                  <a:cs typeface="Microsoft YaHei"/>
                </a:rPr>
                <a:t>渲染管线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403604" y="2747010"/>
              <a:ext cx="134493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rgbClr val="7E96B4"/>
                  </a:solidFill>
                  <a:latin typeface="Consolas"/>
                  <a:ea typeface="Consolas"/>
                  <a:cs typeface="Consolas"/>
                </a:rPr>
                <a:t>render pipeline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55142" y="3111818"/>
              <a:ext cx="433905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把图形画出来,通常画进 &lt;canvas&gt;,也可以离屏渲染。</a:t>
              </a:r>
            </a:p>
          </p:txBody>
        </p:sp>
        <p:grpSp>
          <p:nvGrpSpPr>
            <p:cNvPr id="18" name="Group 18"/>
            <p:cNvGrpSpPr/>
            <p:nvPr/>
          </p:nvGrpSpPr>
          <p:grpSpPr>
            <a:xfrm>
              <a:off x="762000" y="3486150"/>
              <a:ext cx="4953000" cy="1114806"/>
              <a:chOff x="762000" y="3486150"/>
              <a:chExt cx="4953000" cy="1114806"/>
            </a:xfrm>
          </p:grpSpPr>
          <p:sp>
            <p:nvSpPr>
              <p:cNvPr id="15" name="Rectangle 15"/>
              <p:cNvSpPr/>
              <p:nvPr/>
            </p:nvSpPr>
            <p:spPr>
              <a:xfrm>
                <a:off x="762000" y="3486150"/>
                <a:ext cx="4953000" cy="1009650"/>
              </a:xfrm>
              <a:prstGeom prst="roundRect">
                <a:avLst>
                  <a:gd name="adj" fmla="val 7547"/>
                </a:avLst>
              </a:prstGeom>
              <a:solidFill>
                <a:srgbClr val="16304F"/>
              </a:solidFill>
              <a:ln w="14288">
                <a:solidFill>
                  <a:srgbClr val="3E6E9E"/>
                </a:solidFill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983361" y="3618071"/>
                <a:ext cx="1276137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420" dirty="0">
                    <a:solidFill>
                      <a:srgbClr val="CFE0F2"/>
                    </a:solidFill>
                    <a:latin typeface="Consolas"/>
                    <a:ea typeface="Consolas"/>
                    <a:cs typeface="Consolas"/>
                  </a:rPr>
                  <a:t>vertex stage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984504" y="3909060"/>
                <a:ext cx="2945892" cy="6918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1800"/>
                  </a:lnSpc>
                </a:pPr>
                <a:r>
                  <a:rPr lang="zh-CN" sz="1200" dirty="0">
                    <a:solidFill>
                      <a:srgbClr val="A8C0DA"/>
                    </a:solidFill>
                    <a:latin typeface="Microsoft YaHei"/>
                    <a:ea typeface="Microsoft YaHei"/>
                    <a:cs typeface="Microsoft YaHei"/>
                  </a:rPr>
                  <a:t>顶点着色器按位置数据在 3D 空间摆放顶点,</a:t>
                </a:r>
                <a:br/>
                <a:r>
                  <a:rPr lang="zh-CN" sz="1200" dirty="0">
                    <a:solidFill>
                      <a:srgbClr val="A8C0DA"/>
                    </a:solidFill>
                    <a:latin typeface="Microsoft YaHei"/>
                    <a:ea typeface="Microsoft YaHei"/>
                    <a:cs typeface="Microsoft YaHei"/>
                  </a:rPr>
                  <a:t>装配成三角形等图元,再由 GPU 光栅化,</a:t>
                </a:r>
                <a:br/>
                <a:r>
                  <a:rPr lang="zh-CN" sz="1200" dirty="0">
                    <a:solidFill>
                      <a:srgbClr val="A8C0DA"/>
                    </a:solidFill>
                    <a:latin typeface="Microsoft YaHei"/>
                    <a:ea typeface="Microsoft YaHei"/>
                    <a:cs typeface="Microsoft YaHei"/>
                  </a:rPr>
                  <a:t>算出每个图元覆盖画布上的哪些像素。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762000" y="4629150"/>
              <a:ext cx="4953000" cy="895350"/>
              <a:chOff x="762000" y="4629150"/>
              <a:chExt cx="4953000" cy="89535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762000" y="4629150"/>
                <a:ext cx="4953000" cy="895350"/>
              </a:xfrm>
              <a:prstGeom prst="roundRect">
                <a:avLst>
                  <a:gd name="adj" fmla="val 8511"/>
                </a:avLst>
              </a:prstGeom>
              <a:solidFill>
                <a:srgbClr val="16304F"/>
              </a:solidFill>
              <a:ln w="14288">
                <a:solidFill>
                  <a:srgbClr val="3E6E9E"/>
                </a:solidFill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983361" y="4761071"/>
                <a:ext cx="1486413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420" dirty="0">
                    <a:solidFill>
                      <a:srgbClr val="CFE0F2"/>
                    </a:solidFill>
                    <a:latin typeface="Consolas"/>
                    <a:ea typeface="Consolas"/>
                    <a:cs typeface="Consolas"/>
                  </a:rPr>
                  <a:t>fragment stage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984504" y="5052060"/>
                <a:ext cx="3060192" cy="4632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1800"/>
                  </a:lnSpc>
                </a:pPr>
                <a:r>
                  <a:rPr lang="zh-CN" sz="1200" dirty="0">
                    <a:solidFill>
                      <a:srgbClr val="A8C0DA"/>
                    </a:solidFill>
                    <a:latin typeface="Microsoft YaHei"/>
                    <a:ea typeface="Microsoft YaHei"/>
                    <a:cs typeface="Microsoft YaHei"/>
                  </a:rPr>
                  <a:t>片元着色器为图元覆盖的每个像素算颜色,常</a:t>
                </a:r>
                <a:br/>
                <a:r>
                  <a:rPr lang="zh-CN" sz="1200" dirty="0">
                    <a:solidFill>
                      <a:srgbClr val="A8C0DA"/>
                    </a:solidFill>
                    <a:latin typeface="Microsoft YaHei"/>
                    <a:ea typeface="Microsoft YaHei"/>
                    <a:cs typeface="Microsoft YaHei"/>
                  </a:rPr>
                  <a:t>以纹理提供表面细节与虚拟光源的位置颜色。</a:t>
                </a:r>
              </a:p>
            </p:txBody>
          </p:sp>
        </p:grpSp>
      </p:grpSp>
      <p:grpSp>
        <p:nvGrpSpPr>
          <p:cNvPr id="51" name="Group 51"/>
          <p:cNvGrpSpPr/>
          <p:nvPr/>
        </p:nvGrpSpPr>
        <p:grpSpPr>
          <a:xfrm>
            <a:off x="6248400" y="2209800"/>
            <a:ext cx="5410200" cy="3543300"/>
            <a:chOff x="6248400" y="2209800"/>
            <a:chExt cx="5410200" cy="3543300"/>
          </a:xfrm>
        </p:grpSpPr>
        <p:sp>
          <p:nvSpPr>
            <p:cNvPr id="24" name="Rectangle 24"/>
            <p:cNvSpPr/>
            <p:nvPr/>
          </p:nvSpPr>
          <p:spPr>
            <a:xfrm>
              <a:off x="6248400" y="2209800"/>
              <a:ext cx="5410200" cy="3543300"/>
            </a:xfrm>
            <a:prstGeom prst="roundRect">
              <a:avLst>
                <a:gd name="adj" fmla="val 1613"/>
              </a:avLst>
            </a:prstGeom>
            <a:solidFill>
              <a:srgbClr val="101B2C"/>
            </a:solidFill>
            <a:ln w="14288">
              <a:solidFill>
                <a:srgbClr val="A78BFA">
                  <a:alpha val="60000"/>
                </a:srgbClr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6477000" y="2438400"/>
              <a:ext cx="457200" cy="457200"/>
            </a:xfrm>
            <a:prstGeom prst="hexagon">
              <a:avLst/>
            </a:prstGeom>
            <a:solidFill>
              <a:srgbClr val="2A2140"/>
            </a:solidFill>
            <a:ln w="14288">
              <a:solidFill>
                <a:srgbClr val="A78BFA"/>
              </a:solidFill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6619875" y="2581275"/>
              <a:ext cx="171450" cy="171450"/>
              <a:chOff x="6619875" y="2581275"/>
              <a:chExt cx="171450" cy="17145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6638925" y="2600325"/>
                <a:ext cx="133350" cy="133350"/>
              </a:xfrm>
              <a:custGeom>
                <a:avLst/>
                <a:gdLst/>
                <a:ahLst/>
                <a:cxnLst/>
                <a:rect l="l" t="t" r="r" b="b"/>
                <a:pathLst>
                  <a:path w="133350" h="133350">
                    <a:moveTo>
                      <a:pt x="0" y="9525"/>
                    </a:moveTo>
                    <a:cubicBezTo>
                      <a:pt x="0" y="4264"/>
                      <a:pt x="4264" y="0"/>
                      <a:pt x="9525" y="0"/>
                    </a:cubicBezTo>
                    <a:lnTo>
                      <a:pt x="123825" y="0"/>
                    </a:lnTo>
                    <a:cubicBezTo>
                      <a:pt x="129086" y="0"/>
                      <a:pt x="133350" y="4264"/>
                      <a:pt x="133350" y="9525"/>
                    </a:cubicBezTo>
                    <a:lnTo>
                      <a:pt x="133350" y="123825"/>
                    </a:lnTo>
                    <a:cubicBezTo>
                      <a:pt x="133350" y="129086"/>
                      <a:pt x="129086" y="133350"/>
                      <a:pt x="123825" y="133350"/>
                    </a:cubicBezTo>
                    <a:lnTo>
                      <a:pt x="9525" y="133350"/>
                    </a:lnTo>
                    <a:cubicBezTo>
                      <a:pt x="4264" y="133350"/>
                      <a:pt x="0" y="129086"/>
                      <a:pt x="0" y="123825"/>
                    </a:cubicBezTo>
                    <a:lnTo>
                      <a:pt x="0" y="9525"/>
                    </a:lnTo>
                  </a:path>
                </a:pathLst>
              </a:custGeom>
              <a:noFill/>
              <a:ln w="19050">
                <a:solidFill>
                  <a:srgbClr val="A78BFA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6677025" y="2638425"/>
                <a:ext cx="57150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57150" h="57150">
                    <a:moveTo>
                      <a:pt x="0" y="0"/>
                    </a:moveTo>
                    <a:lnTo>
                      <a:pt x="57150" y="0"/>
                    </a:lnTo>
                    <a:lnTo>
                      <a:pt x="57150" y="57150"/>
                    </a:lnTo>
                    <a:lnTo>
                      <a:pt x="0" y="57150"/>
                    </a:lnTo>
                    <a:lnTo>
                      <a:pt x="0" y="0"/>
                    </a:lnTo>
                  </a:path>
                </a:pathLst>
              </a:custGeom>
              <a:noFill/>
              <a:ln w="19050">
                <a:solidFill>
                  <a:srgbClr val="A78BFA"/>
                </a:solidFill>
              </a:ln>
            </p:spPr>
          </p:sp>
          <p:sp>
            <p:nvSpPr>
              <p:cNvPr id="28" name="Freeform 28"/>
              <p:cNvSpPr/>
              <p:nvPr/>
            </p:nvSpPr>
            <p:spPr>
              <a:xfrm>
                <a:off x="6619875" y="2647950"/>
                <a:ext cx="190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9525">
                    <a:moveTo>
                      <a:pt x="0" y="0"/>
                    </a:moveTo>
                    <a:lnTo>
                      <a:pt x="19050" y="0"/>
                    </a:lnTo>
                  </a:path>
                </a:pathLst>
              </a:custGeom>
              <a:noFill/>
              <a:ln w="19050">
                <a:solidFill>
                  <a:srgbClr val="A78BFA"/>
                </a:solidFill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6619875" y="2686050"/>
                <a:ext cx="190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9525">
                    <a:moveTo>
                      <a:pt x="0" y="0"/>
                    </a:moveTo>
                    <a:lnTo>
                      <a:pt x="19050" y="0"/>
                    </a:lnTo>
                  </a:path>
                </a:pathLst>
              </a:custGeom>
              <a:noFill/>
              <a:ln w="19050">
                <a:solidFill>
                  <a:srgbClr val="A78BFA"/>
                </a:solidFill>
              </a:ln>
            </p:spPr>
          </p:sp>
          <p:sp>
            <p:nvSpPr>
              <p:cNvPr id="30" name="Freeform 30"/>
              <p:cNvSpPr/>
              <p:nvPr/>
            </p:nvSpPr>
            <p:spPr>
              <a:xfrm>
                <a:off x="6686550" y="2581275"/>
                <a:ext cx="9525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9050">
                    <a:moveTo>
                      <a:pt x="0" y="0"/>
                    </a:moveTo>
                    <a:lnTo>
                      <a:pt x="0" y="19050"/>
                    </a:lnTo>
                  </a:path>
                </a:pathLst>
              </a:custGeom>
              <a:noFill/>
              <a:ln w="19050">
                <a:solidFill>
                  <a:srgbClr val="A78BFA"/>
                </a:solidFill>
              </a:ln>
            </p:spPr>
          </p:sp>
          <p:sp>
            <p:nvSpPr>
              <p:cNvPr id="31" name="Freeform 31"/>
              <p:cNvSpPr/>
              <p:nvPr/>
            </p:nvSpPr>
            <p:spPr>
              <a:xfrm>
                <a:off x="6724650" y="2581275"/>
                <a:ext cx="9525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9050">
                    <a:moveTo>
                      <a:pt x="0" y="0"/>
                    </a:moveTo>
                    <a:lnTo>
                      <a:pt x="0" y="19050"/>
                    </a:lnTo>
                  </a:path>
                </a:pathLst>
              </a:custGeom>
              <a:noFill/>
              <a:ln w="19050">
                <a:solidFill>
                  <a:srgbClr val="A78BFA"/>
                </a:solidFill>
              </a:ln>
            </p:spPr>
          </p:sp>
          <p:sp>
            <p:nvSpPr>
              <p:cNvPr id="32" name="Freeform 32"/>
              <p:cNvSpPr/>
              <p:nvPr/>
            </p:nvSpPr>
            <p:spPr>
              <a:xfrm>
                <a:off x="6772275" y="2647950"/>
                <a:ext cx="190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9525">
                    <a:moveTo>
                      <a:pt x="19050" y="0"/>
                    </a:moveTo>
                    <a:lnTo>
                      <a:pt x="0" y="0"/>
                    </a:lnTo>
                  </a:path>
                </a:pathLst>
              </a:custGeom>
              <a:noFill/>
              <a:ln w="19050">
                <a:solidFill>
                  <a:srgbClr val="A78BFA"/>
                </a:solidFill>
              </a:ln>
            </p:spPr>
          </p:sp>
          <p:sp>
            <p:nvSpPr>
              <p:cNvPr id="33" name="Freeform 33"/>
              <p:cNvSpPr/>
              <p:nvPr/>
            </p:nvSpPr>
            <p:spPr>
              <a:xfrm>
                <a:off x="6772275" y="2686050"/>
                <a:ext cx="190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9525">
                    <a:moveTo>
                      <a:pt x="19050" y="0"/>
                    </a:moveTo>
                    <a:lnTo>
                      <a:pt x="0" y="0"/>
                    </a:lnTo>
                  </a:path>
                </a:pathLst>
              </a:custGeom>
              <a:noFill/>
              <a:ln w="19050">
                <a:solidFill>
                  <a:srgbClr val="A78BFA"/>
                </a:solidFill>
              </a:ln>
            </p:spPr>
          </p:sp>
          <p:sp>
            <p:nvSpPr>
              <p:cNvPr id="34" name="Freeform 34"/>
              <p:cNvSpPr/>
              <p:nvPr/>
            </p:nvSpPr>
            <p:spPr>
              <a:xfrm>
                <a:off x="6724650" y="2733675"/>
                <a:ext cx="9525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9050">
                    <a:moveTo>
                      <a:pt x="0" y="19050"/>
                    </a:moveTo>
                    <a:lnTo>
                      <a:pt x="0" y="0"/>
                    </a:lnTo>
                  </a:path>
                </a:pathLst>
              </a:custGeom>
              <a:noFill/>
              <a:ln w="19050">
                <a:solidFill>
                  <a:srgbClr val="A78BFA"/>
                </a:solidFill>
              </a:ln>
            </p:spPr>
          </p:sp>
          <p:sp>
            <p:nvSpPr>
              <p:cNvPr id="35" name="Freeform 35"/>
              <p:cNvSpPr/>
              <p:nvPr/>
            </p:nvSpPr>
            <p:spPr>
              <a:xfrm>
                <a:off x="6686550" y="2733675"/>
                <a:ext cx="9525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9050">
                    <a:moveTo>
                      <a:pt x="0" y="19050"/>
                    </a:moveTo>
                    <a:lnTo>
                      <a:pt x="0" y="0"/>
                    </a:lnTo>
                  </a:path>
                </a:pathLst>
              </a:custGeom>
              <a:noFill/>
              <a:ln w="19050">
                <a:solidFill>
                  <a:srgbClr val="A78BFA"/>
                </a:solidFill>
              </a:ln>
            </p:spPr>
          </p:sp>
        </p:grpSp>
        <p:sp>
          <p:nvSpPr>
            <p:cNvPr id="37" name="TextBox 37"/>
            <p:cNvSpPr txBox="1"/>
            <p:nvPr/>
          </p:nvSpPr>
          <p:spPr>
            <a:xfrm>
              <a:off x="7115556" y="245364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E8EEF9"/>
                  </a:solidFill>
                  <a:latin typeface="Microsoft YaHei"/>
                  <a:ea typeface="Microsoft YaHei"/>
                  <a:cs typeface="Microsoft YaHei"/>
                </a:rPr>
                <a:t>计算管线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7118604" y="2747010"/>
              <a:ext cx="143377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rgbClr val="7E96B4"/>
                  </a:solidFill>
                  <a:latin typeface="Consolas"/>
                  <a:ea typeface="Consolas"/>
                  <a:cs typeface="Consolas"/>
                </a:rPr>
                <a:t>compute pipeline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6470142" y="3111818"/>
              <a:ext cx="265798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用于通用计算,只包含一个阶段。</a:t>
              </a:r>
            </a:p>
          </p:txBody>
        </p:sp>
        <p:grpSp>
          <p:nvGrpSpPr>
            <p:cNvPr id="43" name="Group 43"/>
            <p:cNvGrpSpPr/>
            <p:nvPr/>
          </p:nvGrpSpPr>
          <p:grpSpPr>
            <a:xfrm>
              <a:off x="6477000" y="3486150"/>
              <a:ext cx="4953000" cy="1009650"/>
              <a:chOff x="6477000" y="3486150"/>
              <a:chExt cx="4953000" cy="1009650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6477000" y="3486150"/>
                <a:ext cx="4953000" cy="1009650"/>
              </a:xfrm>
              <a:prstGeom prst="roundRect">
                <a:avLst>
                  <a:gd name="adj" fmla="val 7547"/>
                </a:avLst>
              </a:prstGeom>
              <a:solidFill>
                <a:srgbClr val="241A3B"/>
              </a:solidFill>
              <a:ln w="14288">
                <a:solidFill>
                  <a:srgbClr val="6D5AA8"/>
                </a:solidFill>
              </a:ln>
            </p:spPr>
          </p:sp>
          <p:sp>
            <p:nvSpPr>
              <p:cNvPr id="41" name="TextBox 41"/>
              <p:cNvSpPr txBox="1"/>
              <p:nvPr/>
            </p:nvSpPr>
            <p:spPr>
              <a:xfrm>
                <a:off x="6698361" y="3618071"/>
                <a:ext cx="1381275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420" dirty="0">
                    <a:solidFill>
                      <a:srgbClr val="D9CFF5"/>
                    </a:solidFill>
                    <a:latin typeface="Consolas"/>
                    <a:ea typeface="Consolas"/>
                    <a:cs typeface="Consolas"/>
                  </a:rPr>
                  <a:t>compute stage</a:t>
                </a:r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6699504" y="3909060"/>
                <a:ext cx="3235452" cy="4632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1800"/>
                  </a:lnSpc>
                </a:pPr>
                <a:r>
                  <a:rPr lang="zh-CN" sz="1200" dirty="0">
                    <a:solidFill>
                      <a:srgbClr val="BEB2DE"/>
                    </a:solidFill>
                    <a:latin typeface="Microsoft YaHei"/>
                    <a:ea typeface="Microsoft YaHei"/>
                    <a:cs typeface="Microsoft YaHei"/>
                  </a:rPr>
                  <a:t>计算着色器拿到通用数据,按指定的工作组数</a:t>
                </a:r>
                <a:br/>
                <a:r>
                  <a:rPr lang="zh-CN" sz="1200" dirty="0">
                    <a:solidFill>
                      <a:srgbClr val="BEB2DE"/>
                    </a:solidFill>
                    <a:latin typeface="Microsoft YaHei"/>
                    <a:ea typeface="Microsoft YaHei"/>
                    <a:cs typeface="Microsoft YaHei"/>
                  </a:rPr>
                  <a:t>量并行处理,再把结果写回一个或多个 buffer。</a:t>
                </a:r>
              </a:p>
            </p:txBody>
          </p:sp>
        </p:grpSp>
        <p:grpSp>
          <p:nvGrpSpPr>
            <p:cNvPr id="50" name="Group 50"/>
            <p:cNvGrpSpPr/>
            <p:nvPr/>
          </p:nvGrpSpPr>
          <p:grpSpPr>
            <a:xfrm>
              <a:off x="6470142" y="4777740"/>
              <a:ext cx="4511192" cy="731711"/>
              <a:chOff x="6470142" y="4777740"/>
              <a:chExt cx="4511192" cy="731711"/>
            </a:xfrm>
          </p:grpSpPr>
          <p:grpSp>
            <p:nvGrpSpPr>
              <p:cNvPr id="47" name="Group 47"/>
              <p:cNvGrpSpPr/>
              <p:nvPr/>
            </p:nvGrpSpPr>
            <p:grpSpPr>
              <a:xfrm>
                <a:off x="6521450" y="4795838"/>
                <a:ext cx="177801" cy="200025"/>
                <a:chOff x="6521450" y="4795838"/>
                <a:chExt cx="177801" cy="200025"/>
              </a:xfrm>
            </p:grpSpPr>
            <p:sp>
              <p:nvSpPr>
                <p:cNvPr id="44" name="Freeform 44"/>
                <p:cNvSpPr/>
                <p:nvPr/>
              </p:nvSpPr>
              <p:spPr>
                <a:xfrm>
                  <a:off x="6521450" y="4795838"/>
                  <a:ext cx="177801" cy="6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801" h="66675">
                      <a:moveTo>
                        <a:pt x="0" y="33338"/>
                      </a:moveTo>
                      <a:cubicBezTo>
                        <a:pt x="0" y="51749"/>
                        <a:pt x="39802" y="66675"/>
                        <a:pt x="88900" y="66675"/>
                      </a:cubicBezTo>
                      <a:cubicBezTo>
                        <a:pt x="137999" y="66675"/>
                        <a:pt x="177801" y="51749"/>
                        <a:pt x="177801" y="33338"/>
                      </a:cubicBezTo>
                      <a:cubicBezTo>
                        <a:pt x="177801" y="14926"/>
                        <a:pt x="137999" y="0"/>
                        <a:pt x="88900" y="0"/>
                      </a:cubicBezTo>
                      <a:cubicBezTo>
                        <a:pt x="39802" y="0"/>
                        <a:pt x="0" y="14926"/>
                        <a:pt x="0" y="33338"/>
                      </a:cubicBezTo>
                    </a:path>
                  </a:pathLst>
                </a:custGeom>
                <a:noFill/>
                <a:ln w="22225">
                  <a:solidFill>
                    <a:srgbClr val="A78BFA"/>
                  </a:solidFill>
                </a:ln>
              </p:spPr>
            </p:sp>
            <p:sp>
              <p:nvSpPr>
                <p:cNvPr id="45" name="Freeform 45"/>
                <p:cNvSpPr/>
                <p:nvPr/>
              </p:nvSpPr>
              <p:spPr>
                <a:xfrm>
                  <a:off x="6521450" y="4829175"/>
                  <a:ext cx="177801" cy="1000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801" h="100013">
                      <a:moveTo>
                        <a:pt x="0" y="0"/>
                      </a:moveTo>
                      <a:lnTo>
                        <a:pt x="0" y="66675"/>
                      </a:lnTo>
                      <a:cubicBezTo>
                        <a:pt x="0" y="85087"/>
                        <a:pt x="39802" y="100013"/>
                        <a:pt x="88900" y="100013"/>
                      </a:cubicBezTo>
                      <a:cubicBezTo>
                        <a:pt x="137999" y="100013"/>
                        <a:pt x="177801" y="85087"/>
                        <a:pt x="177801" y="66675"/>
                      </a:cubicBezTo>
                      <a:lnTo>
                        <a:pt x="177801" y="0"/>
                      </a:lnTo>
                    </a:path>
                  </a:pathLst>
                </a:custGeom>
                <a:noFill/>
                <a:ln w="22225">
                  <a:solidFill>
                    <a:srgbClr val="A78BFA"/>
                  </a:solidFill>
                </a:ln>
              </p:spPr>
            </p:sp>
            <p:sp>
              <p:nvSpPr>
                <p:cNvPr id="46" name="Freeform 46"/>
                <p:cNvSpPr/>
                <p:nvPr/>
              </p:nvSpPr>
              <p:spPr>
                <a:xfrm>
                  <a:off x="6521450" y="4895850"/>
                  <a:ext cx="177801" cy="1000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801" h="100013">
                      <a:moveTo>
                        <a:pt x="0" y="0"/>
                      </a:moveTo>
                      <a:lnTo>
                        <a:pt x="0" y="66675"/>
                      </a:lnTo>
                      <a:cubicBezTo>
                        <a:pt x="0" y="85087"/>
                        <a:pt x="39802" y="100013"/>
                        <a:pt x="88900" y="100013"/>
                      </a:cubicBezTo>
                      <a:cubicBezTo>
                        <a:pt x="137999" y="100013"/>
                        <a:pt x="177801" y="85087"/>
                        <a:pt x="177801" y="66675"/>
                      </a:cubicBezTo>
                      <a:lnTo>
                        <a:pt x="177801" y="0"/>
                      </a:lnTo>
                    </a:path>
                  </a:pathLst>
                </a:custGeom>
                <a:noFill/>
                <a:ln w="22225">
                  <a:solidFill>
                    <a:srgbClr val="A78BFA"/>
                  </a:solidFill>
                </a:ln>
              </p:spPr>
            </p:sp>
          </p:grpSp>
          <p:sp>
            <p:nvSpPr>
              <p:cNvPr id="48" name="TextBox 48"/>
              <p:cNvSpPr txBox="1"/>
              <p:nvPr/>
            </p:nvSpPr>
            <p:spPr>
              <a:xfrm>
                <a:off x="6867906" y="4777740"/>
                <a:ext cx="4113428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800" dirty="0">
                    <a:solidFill>
                      <a:srgbClr val="E8EEF9"/>
                    </a:solidFill>
                    <a:latin typeface="Microsoft YaHei"/>
                    <a:ea typeface="Microsoft YaHei"/>
                    <a:cs typeface="Microsoft YaHei"/>
                  </a:rPr>
                  <a:t>这些 buffer 可以装</a:t>
                </a:r>
                <a:r>
                  <a:rPr lang="zh-CN" sz="1800" b="1" dirty="0">
                    <a:solidFill>
                      <a:srgbClr val="A78BFA"/>
                    </a:solidFill>
                    <a:latin typeface="Microsoft YaHei"/>
                    <a:ea typeface="Microsoft YaHei"/>
                    <a:cs typeface="Microsoft YaHei"/>
                  </a:rPr>
                  <a:t>任何类型</a:t>
                </a:r>
                <a:r>
                  <a:rPr lang="zh-CN" sz="1800" dirty="0">
                    <a:solidFill>
                      <a:srgbClr val="E8EEF9"/>
                    </a:solidFill>
                    <a:latin typeface="Microsoft YaHei"/>
                    <a:ea typeface="Microsoft YaHei"/>
                    <a:cs typeface="Microsoft YaHei"/>
                  </a:rPr>
                  <a:t>的数据。</a:t>
                </a:r>
              </a:p>
            </p:txBody>
          </p:sp>
          <p:sp>
            <p:nvSpPr>
              <p:cNvPr id="49" name="TextBox 49"/>
              <p:cNvSpPr txBox="1"/>
              <p:nvPr/>
            </p:nvSpPr>
            <p:spPr>
              <a:xfrm>
                <a:off x="6470142" y="5245418"/>
                <a:ext cx="3748411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rgbClr val="6F8399"/>
                    </a:solidFill>
                    <a:latin typeface="Microsoft YaHei"/>
                    <a:ea typeface="Microsoft YaHei"/>
                    <a:cs typeface="Microsoft YaHei"/>
                  </a:rPr>
                  <a:t>计算管线不画东西,所以不需要指定图元类型。</a:t>
                </a:r>
              </a:p>
            </p:txBody>
          </p:sp>
        </p:grpSp>
      </p:grpSp>
      <p:grpSp>
        <p:nvGrpSpPr>
          <p:cNvPr id="54" name="Group 54"/>
          <p:cNvGrpSpPr/>
          <p:nvPr/>
        </p:nvGrpSpPr>
        <p:grpSpPr>
          <a:xfrm>
            <a:off x="524256" y="5924550"/>
            <a:ext cx="11134344" cy="538734"/>
            <a:chOff x="524256" y="5924550"/>
            <a:chExt cx="11134344" cy="538734"/>
          </a:xfrm>
        </p:grpSpPr>
        <p:sp>
          <p:nvSpPr>
            <p:cNvPr id="52" name="Line 52"/>
            <p:cNvSpPr/>
            <p:nvPr/>
          </p:nvSpPr>
          <p:spPr>
            <a:xfrm>
              <a:off x="533400" y="5924550"/>
              <a:ext cx="11125200" cy="9525"/>
            </a:xfrm>
            <a:custGeom>
              <a:avLst/>
              <a:gdLst/>
              <a:ahLst/>
              <a:cxnLst/>
              <a:rect l="l" t="t" r="r" b="b"/>
              <a:pathLst>
                <a:path w="11125200" h="9525">
                  <a:moveTo>
                    <a:pt x="0" y="0"/>
                  </a:moveTo>
                  <a:lnTo>
                    <a:pt x="11125200" y="0"/>
                  </a:lnTo>
                </a:path>
              </a:pathLst>
            </a:custGeom>
            <a:noFill/>
            <a:ln w="14288">
              <a:solidFill>
                <a:srgbClr val="233350"/>
              </a:solidFill>
            </a:ln>
          </p:spPr>
        </p:sp>
        <p:sp>
          <p:nvSpPr>
            <p:cNvPr id="53" name="TextBox 53"/>
            <p:cNvSpPr txBox="1"/>
            <p:nvPr/>
          </p:nvSpPr>
          <p:spPr>
            <a:xfrm>
              <a:off x="524256" y="6111240"/>
              <a:ext cx="1063116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 xml:space="preserve">着色器是 GPU 处理的一组指令,用类 Rust 的低级语言 </a:t>
              </a:r>
              <a:r>
                <a:rPr lang="en-US" sz="1800" b="1" dirty="0">
                  <a:solidFill>
                    <a:srgbClr val="38BDF8"/>
                  </a:solidFill>
                  <a:latin typeface="Microsoft YaHei"/>
                  <a:ea typeface="Microsoft YaHei"/>
                  <a:cs typeface="Microsoft YaHei"/>
                </a:rPr>
                <a:t>WGSL</a:t>
              </a:r>
              <a:r>
                <a:rPr lang="zh-CN" sz="180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(WebGPU Shading Language)编写。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ID="37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4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50"/>
                            </p:stCondLst>
                            <p:childTnLst>
                              <p:par>
                                <p:cTn id="16" presetID="37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6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40" decel="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>
  <p:cSld>
    <p:bg>
      <p:bgPr>
        <a:gradFill>
          <a:gsLst>
            <a:gs pos="0">
              <a:srgbClr val="070B14"/>
            </a:gs>
            <a:gs pos="100000">
              <a:srgbClr val="0C1729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524000" y="0"/>
                </a:moveTo>
                <a:lnTo>
                  <a:pt x="1524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6096000"/>
                </a:moveTo>
                <a:lnTo>
                  <a:pt x="12192000" y="6096000"/>
                </a:lnTo>
              </a:path>
            </a:pathLst>
          </a:custGeom>
          <a:noFill/>
          <a:ln w="7620">
            <a:solidFill>
              <a:srgbClr val="18253C"/>
            </a:solidFill>
          </a:ln>
        </p:spPr>
      </p:sp>
      <p:grpSp>
        <p:nvGrpSpPr>
          <p:cNvPr id="6" name="Group 6"/>
          <p:cNvGrpSpPr/>
          <p:nvPr/>
        </p:nvGrpSpPr>
        <p:grpSpPr>
          <a:xfrm>
            <a:off x="518160" y="746760"/>
            <a:ext cx="11140440" cy="849630"/>
            <a:chOff x="518160" y="746760"/>
            <a:chExt cx="11140440" cy="849630"/>
          </a:xfrm>
        </p:grpSpPr>
        <p:sp>
          <p:nvSpPr>
            <p:cNvPr id="3" name="TextBox 3"/>
            <p:cNvSpPr txBox="1"/>
            <p:nvPr/>
          </p:nvSpPr>
          <p:spPr>
            <a:xfrm>
              <a:off x="527304" y="746760"/>
              <a:ext cx="129646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spc="180" dirty="0">
                  <a:solidFill>
                    <a:srgbClr val="6F8399"/>
                  </a:solidFill>
                  <a:latin typeface="Consolas"/>
                  <a:ea typeface="Microsoft YaHei"/>
                  <a:cs typeface="Consolas"/>
                </a:rPr>
                <a:t>06 / 渲染管线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18160" y="1009650"/>
              <a:ext cx="7887462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E8EEF9"/>
                  </a:solidFill>
                  <a:latin typeface="Microsoft YaHei"/>
                  <a:ea typeface="Microsoft YaHei"/>
                  <a:cs typeface="Microsoft YaHei"/>
                </a:rPr>
                <a:t>顶点阶段与片元阶段,以及写它们的 WGSL</a:t>
              </a:r>
            </a:p>
          </p:txBody>
        </p:sp>
        <p:sp>
          <p:nvSpPr>
            <p:cNvPr id="5" name="Rectangle 5"/>
            <p:cNvSpPr/>
            <p:nvPr/>
          </p:nvSpPr>
          <p:spPr>
            <a:xfrm>
              <a:off x="8953500" y="1219200"/>
              <a:ext cx="2705100" cy="19050"/>
            </a:xfrm>
            <a:prstGeom prst="rect">
              <a:avLst/>
            </a:prstGeom>
            <a:gradFill>
              <a:gsLst>
                <a:gs pos="0">
                  <a:srgbClr val="38BDF8"/>
                </a:gs>
                <a:gs pos="100000">
                  <a:srgbClr val="A78BFA">
                    <a:alpha val="15000"/>
                  </a:srgbClr>
                </a:gs>
              </a:gsLst>
              <a:lin ang="0" scaled="1"/>
            </a:gradFill>
            <a:ln>
              <a:noFill/>
            </a:ln>
          </p:spPr>
        </p:sp>
      </p:grpSp>
      <p:grpSp>
        <p:nvGrpSpPr>
          <p:cNvPr id="22" name="!!render-pipeline"/>
          <p:cNvGrpSpPr/>
          <p:nvPr/>
        </p:nvGrpSpPr>
        <p:grpSpPr>
          <a:xfrm>
            <a:off x="533400" y="1676400"/>
            <a:ext cx="4800600" cy="4800600"/>
            <a:chOff x="533400" y="1676400"/>
            <a:chExt cx="4800600" cy="4800600"/>
          </a:xfrm>
        </p:grpSpPr>
        <p:sp>
          <p:nvSpPr>
            <p:cNvPr id="7" name="Rectangle 7"/>
            <p:cNvSpPr/>
            <p:nvPr/>
          </p:nvSpPr>
          <p:spPr>
            <a:xfrm>
              <a:off x="533400" y="1676400"/>
              <a:ext cx="4800600" cy="4800600"/>
            </a:xfrm>
            <a:prstGeom prst="roundRect">
              <a:avLst>
                <a:gd name="adj" fmla="val 1190"/>
              </a:avLst>
            </a:prstGeom>
            <a:solidFill>
              <a:srgbClr val="101B2C"/>
            </a:solidFill>
            <a:ln w="14288">
              <a:solidFill>
                <a:srgbClr val="38BDF8">
                  <a:alpha val="60000"/>
                </a:srgbClr>
              </a:solidFill>
            </a:ln>
          </p:spPr>
        </p:sp>
        <p:sp>
          <p:nvSpPr>
            <p:cNvPr id="8" name="Freeform 8"/>
            <p:cNvSpPr/>
            <p:nvPr/>
          </p:nvSpPr>
          <p:spPr>
            <a:xfrm>
              <a:off x="762000" y="1885950"/>
              <a:ext cx="457200" cy="457200"/>
            </a:xfrm>
            <a:prstGeom prst="hexagon">
              <a:avLst/>
            </a:prstGeom>
            <a:solidFill>
              <a:srgbClr val="0B3B5C"/>
            </a:solidFill>
            <a:ln w="14288">
              <a:solidFill>
                <a:srgbClr val="38BDF8"/>
              </a:solidFill>
            </a:ln>
          </p:spPr>
        </p:sp>
        <p:sp>
          <p:nvSpPr>
            <p:cNvPr id="9" name="Freeform 9"/>
            <p:cNvSpPr/>
            <p:nvPr/>
          </p:nvSpPr>
          <p:spPr>
            <a:xfrm>
              <a:off x="942975" y="2038350"/>
              <a:ext cx="123825" cy="152400"/>
            </a:xfrm>
            <a:custGeom>
              <a:avLst/>
              <a:gdLst/>
              <a:ahLst/>
              <a:cxnLst/>
              <a:rect l="l" t="t" r="r" b="b"/>
              <a:pathLst>
                <a:path w="123825" h="152400">
                  <a:moveTo>
                    <a:pt x="0" y="0"/>
                  </a:moveTo>
                  <a:lnTo>
                    <a:pt x="0" y="152400"/>
                  </a:lnTo>
                  <a:lnTo>
                    <a:pt x="123825" y="7620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38BDF8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400556" y="190119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E8EEF9"/>
                  </a:solidFill>
                  <a:latin typeface="Microsoft YaHei"/>
                  <a:ea typeface="Microsoft YaHei"/>
                  <a:cs typeface="Microsoft YaHei"/>
                </a:rPr>
                <a:t>渲染管线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403604" y="2194560"/>
              <a:ext cx="134493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rgbClr val="7E96B4"/>
                  </a:solidFill>
                  <a:latin typeface="Consolas"/>
                  <a:ea typeface="Consolas"/>
                  <a:cs typeface="Consolas"/>
                </a:rPr>
                <a:t>render pipeline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762000" y="2667000"/>
              <a:ext cx="4343400" cy="1714500"/>
              <a:chOff x="762000" y="2667000"/>
              <a:chExt cx="4343400" cy="1714500"/>
            </a:xfrm>
          </p:grpSpPr>
          <p:sp>
            <p:nvSpPr>
              <p:cNvPr id="12" name="Rectangle 12"/>
              <p:cNvSpPr/>
              <p:nvPr/>
            </p:nvSpPr>
            <p:spPr>
              <a:xfrm>
                <a:off x="762000" y="2667000"/>
                <a:ext cx="4343400" cy="1714500"/>
              </a:xfrm>
              <a:prstGeom prst="roundRect">
                <a:avLst>
                  <a:gd name="adj" fmla="val 4444"/>
                </a:avLst>
              </a:prstGeom>
              <a:solidFill>
                <a:srgbClr val="16304F"/>
              </a:solidFill>
              <a:ln w="14288">
                <a:solidFill>
                  <a:srgbClr val="3E6E9E"/>
                </a:solidFill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983361" y="2817971"/>
                <a:ext cx="1276137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420" dirty="0">
                    <a:solidFill>
                      <a:srgbClr val="CFE0F2"/>
                    </a:solidFill>
                    <a:latin typeface="Consolas"/>
                    <a:ea typeface="Consolas"/>
                    <a:cs typeface="Consolas"/>
                  </a:rPr>
                  <a:t>vertex stage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984504" y="3128010"/>
                <a:ext cx="2991612" cy="11490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1800"/>
                  </a:lnSpc>
                </a:pPr>
                <a:r>
                  <a:rPr lang="zh-CN" sz="1200" dirty="0">
                    <a:solidFill>
                      <a:srgbClr val="A8C0DA"/>
                    </a:solidFill>
                    <a:latin typeface="Microsoft YaHei"/>
                    <a:ea typeface="Microsoft YaHei"/>
                    <a:cs typeface="Microsoft YaHei"/>
                  </a:rPr>
                  <a:t>顶点着色器拿到喂给 GPU 的位置数据,在 3D</a:t>
                </a:r>
                <a:br/>
                <a:r>
                  <a:rPr lang="zh-CN" sz="1200" dirty="0">
                    <a:solidFill>
                      <a:srgbClr val="A8C0DA"/>
                    </a:solidFill>
                    <a:latin typeface="Microsoft YaHei"/>
                    <a:ea typeface="Microsoft YaHei"/>
                    <a:cs typeface="Microsoft YaHei"/>
                  </a:rPr>
                  <a:t>空间里摆放一串顶点,可以施加旋转、平移、</a:t>
                </a:r>
                <a:br/>
                <a:r>
                  <a:rPr lang="zh-CN" sz="1200" dirty="0">
                    <a:solidFill>
                      <a:srgbClr val="A8C0DA"/>
                    </a:solidFill>
                    <a:latin typeface="Microsoft YaHei"/>
                    <a:ea typeface="Microsoft YaHei"/>
                    <a:cs typeface="Microsoft YaHei"/>
                  </a:rPr>
                  <a:t>透视等效果;顶点随后被装配成三角形等图元</a:t>
                </a:r>
                <a:br/>
                <a:r>
                  <a:rPr lang="zh-CN" sz="1200" dirty="0">
                    <a:solidFill>
                      <a:srgbClr val="A8C0DA"/>
                    </a:solidFill>
                    <a:latin typeface="Microsoft YaHei"/>
                    <a:ea typeface="Microsoft YaHei"/>
                    <a:cs typeface="Microsoft YaHei"/>
                  </a:rPr>
                  <a:t>——渲染图形的基本积木——再由 GPU 光栅化,</a:t>
                </a:r>
                <a:br/>
                <a:r>
                  <a:rPr lang="zh-CN" sz="1200" dirty="0">
                    <a:solidFill>
                      <a:srgbClr val="A8C0DA"/>
                    </a:solidFill>
                    <a:latin typeface="Microsoft YaHei"/>
                    <a:ea typeface="Microsoft YaHei"/>
                    <a:cs typeface="Microsoft YaHei"/>
                  </a:rPr>
                  <a:t>算出每个图元覆盖画布上的哪些像素。</a:t>
                </a:r>
              </a:p>
            </p:txBody>
          </p:sp>
        </p:grpSp>
        <p:sp>
          <p:nvSpPr>
            <p:cNvPr id="16" name="Freeform 16"/>
            <p:cNvSpPr/>
            <p:nvPr/>
          </p:nvSpPr>
          <p:spPr>
            <a:xfrm>
              <a:off x="2838450" y="4457700"/>
              <a:ext cx="190500" cy="285750"/>
            </a:xfrm>
            <a:prstGeom prst="downArrow">
              <a:avLst/>
            </a:prstGeom>
            <a:solidFill>
              <a:srgbClr val="38BDF8"/>
            </a:solidFill>
            <a:ln>
              <a:noFill/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762000" y="4819650"/>
              <a:ext cx="4343400" cy="1257300"/>
              <a:chOff x="762000" y="4819650"/>
              <a:chExt cx="4343400" cy="12573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762000" y="4819650"/>
                <a:ext cx="4343400" cy="1257300"/>
              </a:xfrm>
              <a:prstGeom prst="roundRect">
                <a:avLst>
                  <a:gd name="adj" fmla="val 6061"/>
                </a:avLst>
              </a:prstGeom>
              <a:solidFill>
                <a:srgbClr val="16304F"/>
              </a:solidFill>
              <a:ln w="14288">
                <a:solidFill>
                  <a:srgbClr val="3E6E9E"/>
                </a:solidFill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983361" y="4970621"/>
                <a:ext cx="1486413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420" dirty="0">
                    <a:solidFill>
                      <a:srgbClr val="CFE0F2"/>
                    </a:solidFill>
                    <a:latin typeface="Consolas"/>
                    <a:ea typeface="Consolas"/>
                    <a:cs typeface="Consolas"/>
                  </a:rPr>
                  <a:t>fragment stage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984504" y="5280660"/>
                <a:ext cx="3296412" cy="6918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1800"/>
                  </a:lnSpc>
                </a:pPr>
                <a:r>
                  <a:rPr lang="zh-CN" sz="1200" dirty="0">
                    <a:solidFill>
                      <a:srgbClr val="A8C0DA"/>
                    </a:solidFill>
                    <a:latin typeface="Microsoft YaHei"/>
                    <a:ea typeface="Microsoft YaHei"/>
                    <a:cs typeface="Microsoft YaHei"/>
                  </a:rPr>
                  <a:t>片元着色器为上一阶段产出的图元所覆盖的每</a:t>
                </a:r>
                <a:br/>
                <a:r>
                  <a:rPr lang="zh-CN" sz="1200" dirty="0">
                    <a:solidFill>
                      <a:srgbClr val="A8C0DA"/>
                    </a:solidFill>
                    <a:latin typeface="Microsoft YaHei"/>
                    <a:ea typeface="Microsoft YaHei"/>
                    <a:cs typeface="Microsoft YaHei"/>
                  </a:rPr>
                  <a:t>个像素计算颜色;这些计算常用到纹理形式的</a:t>
                </a:r>
                <a:br/>
                <a:r>
                  <a:rPr lang="zh-CN" sz="1200" dirty="0">
                    <a:solidFill>
                      <a:srgbClr val="A8C0DA"/>
                    </a:solidFill>
                    <a:latin typeface="Microsoft YaHei"/>
                    <a:ea typeface="Microsoft YaHei"/>
                    <a:cs typeface="Microsoft YaHei"/>
                  </a:rPr>
                  <a:t>图像输入,提供表面细节与虚拟光源的位置颜色。</a:t>
                </a:r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755142" y="6178868"/>
              <a:ext cx="364845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6F8399"/>
                  </a:solidFill>
                  <a:latin typeface="Microsoft YaHei"/>
                  <a:ea typeface="Microsoft YaHei"/>
                  <a:cs typeface="Microsoft YaHei"/>
                </a:rPr>
                <a:t>两个阶段的入口函数名在管线描述符里指定。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600700" y="1676400"/>
            <a:ext cx="6057900" cy="4817078"/>
            <a:chOff x="5600700" y="1676400"/>
            <a:chExt cx="6057900" cy="4817078"/>
          </a:xfrm>
        </p:grpSpPr>
        <p:sp>
          <p:nvSpPr>
            <p:cNvPr id="23" name="Rectangle 23"/>
            <p:cNvSpPr/>
            <p:nvPr/>
          </p:nvSpPr>
          <p:spPr>
            <a:xfrm>
              <a:off x="5600700" y="1676400"/>
              <a:ext cx="6057900" cy="4800600"/>
            </a:xfrm>
            <a:prstGeom prst="roundRect">
              <a:avLst>
                <a:gd name="adj" fmla="val 1190"/>
              </a:avLst>
            </a:prstGeom>
            <a:solidFill>
              <a:srgbClr val="0B1120"/>
            </a:solidFill>
            <a:ln w="14288">
              <a:solidFill>
                <a:srgbClr val="22354F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5899404" y="1889760"/>
              <a:ext cx="304114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spc="120" dirty="0">
                  <a:solidFill>
                    <a:srgbClr val="6F8399"/>
                  </a:solidFill>
                  <a:latin typeface="Consolas"/>
                  <a:ea typeface="Microsoft YaHei"/>
                  <a:cs typeface="Consolas"/>
                </a:rPr>
                <a:t>wgsl · 一个着色器模块里的两个阶段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5905500" y="2171700"/>
              <a:ext cx="5486400" cy="9525"/>
            </a:xfrm>
            <a:custGeom>
              <a:avLst/>
              <a:gdLst/>
              <a:ahLst/>
              <a:cxnLst/>
              <a:rect l="l" t="t" r="r" b="b"/>
              <a:pathLst>
                <a:path w="5486400" h="9525">
                  <a:moveTo>
                    <a:pt x="0" y="0"/>
                  </a:moveTo>
                  <a:lnTo>
                    <a:pt x="5486400" y="0"/>
                  </a:lnTo>
                </a:path>
              </a:pathLst>
            </a:custGeom>
            <a:noFill/>
            <a:ln w="9525">
              <a:solidFill>
                <a:srgbClr val="22354F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5899023" y="2357914"/>
              <a:ext cx="5288026" cy="41355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00"/>
                </a:lnSpc>
              </a:pPr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>struct VertexOut {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 xml:space="preserve">  @builtin(position) position : vec4f,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 xml:space="preserve">  @location(0) color : vec4f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>}</a:t>
              </a:r>
              <a:br/>
              <a:r>
                <a:rPr lang="en-US" sz="1280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@vertex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>fn vertex_main(@location(0) position: vec4f,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 xml:space="preserve">               @location(1) color: vec4f) -&gt; VertexOut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>{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 xml:space="preserve">  var output : VertexOut;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 xml:space="preserve">  output.position = position;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 xml:space="preserve">  output.color = color;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 xml:space="preserve">  return output;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>}</a:t>
              </a:r>
              <a:br/>
              <a:r>
                <a:rPr lang="en-US" sz="1280" dirty="0">
                  <a:solidFill>
                    <a:srgbClr val="A78BFA"/>
                  </a:solidFill>
                  <a:latin typeface="Consolas"/>
                  <a:ea typeface="Consolas"/>
                  <a:cs typeface="Consolas"/>
                </a:rPr>
                <a:t>@fragment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>fn fragment_main(fragData: VertexOut) -&gt; @location(0) vec4f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>{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 xml:space="preserve">  return fragData.color;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5594985" y="6584156"/>
            <a:ext cx="5822671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0" dirty="0">
                <a:solidFill>
                  <a:srgbClr val="5D7089"/>
                </a:solidFill>
                <a:latin typeface="Microsoft YaHei"/>
                <a:ea typeface="Microsoft YaHei"/>
                <a:cs typeface="Microsoft YaHei"/>
              </a:rPr>
              <a:t>着色器代码常放在模板字符串或 &lt;script&gt; 里读取;WGSL 的 mime 类型是 text/wgsl。</a:t>
            </a:r>
          </a:p>
        </p:txBody>
      </p:sp>
    </p:spTree>
  </p:cSld>
  <p:clrMapOvr>
    <a:masterClrMapping/>
  </p:clrMapOvr>
  <mc:AlternateContent>
    <mc:Choice Requires="p159">
      <p:transition p14:dur="9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70B14"/>
            </a:gs>
            <a:gs pos="100000">
              <a:srgbClr val="0C1729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524000" y="0"/>
                </a:moveTo>
                <a:lnTo>
                  <a:pt x="1524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6096000"/>
                </a:moveTo>
                <a:lnTo>
                  <a:pt x="12192000" y="6096000"/>
                </a:lnTo>
              </a:path>
            </a:pathLst>
          </a:custGeom>
          <a:noFill/>
          <a:ln w="7620">
            <a:solidFill>
              <a:srgbClr val="18253C"/>
            </a:solidFill>
          </a:ln>
        </p:spPr>
      </p:sp>
      <p:grpSp>
        <p:nvGrpSpPr>
          <p:cNvPr id="6" name="Group 6"/>
          <p:cNvGrpSpPr/>
          <p:nvPr/>
        </p:nvGrpSpPr>
        <p:grpSpPr>
          <a:xfrm>
            <a:off x="518160" y="746760"/>
            <a:ext cx="11140440" cy="849630"/>
            <a:chOff x="518160" y="746760"/>
            <a:chExt cx="11140440" cy="849630"/>
          </a:xfrm>
        </p:grpSpPr>
        <p:sp>
          <p:nvSpPr>
            <p:cNvPr id="3" name="TextBox 3"/>
            <p:cNvSpPr txBox="1"/>
            <p:nvPr/>
          </p:nvSpPr>
          <p:spPr>
            <a:xfrm>
              <a:off x="527304" y="746760"/>
              <a:ext cx="129646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spc="180" dirty="0">
                  <a:solidFill>
                    <a:srgbClr val="6F8399"/>
                  </a:solidFill>
                  <a:latin typeface="Consolas"/>
                  <a:ea typeface="Microsoft YaHei"/>
                  <a:cs typeface="Consolas"/>
                </a:rPr>
                <a:t>07 / 应用结构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18160" y="1009650"/>
              <a:ext cx="6025706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E8EEF9"/>
                  </a:solidFill>
                  <a:latin typeface="Microsoft YaHei"/>
                  <a:ea typeface="Microsoft YaHei"/>
                  <a:cs typeface="Microsoft YaHei"/>
                </a:rPr>
                <a:t>一个 WebGPU 应用大致要走五步</a:t>
              </a:r>
            </a:p>
          </p:txBody>
        </p:sp>
        <p:sp>
          <p:nvSpPr>
            <p:cNvPr id="5" name="Rectangle 5"/>
            <p:cNvSpPr/>
            <p:nvPr/>
          </p:nvSpPr>
          <p:spPr>
            <a:xfrm>
              <a:off x="7048500" y="1219200"/>
              <a:ext cx="4610100" cy="19050"/>
            </a:xfrm>
            <a:prstGeom prst="rect">
              <a:avLst/>
            </a:prstGeom>
            <a:gradFill>
              <a:gsLst>
                <a:gs pos="0">
                  <a:srgbClr val="38BDF8"/>
                </a:gs>
                <a:gs pos="100000">
                  <a:srgbClr val="A78BFA">
                    <a:alpha val="15000"/>
                  </a:srgbClr>
                </a:gs>
              </a:gsLst>
              <a:lin ang="0" scaled="1"/>
            </a:gradFill>
            <a:ln>
              <a:noFill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533400" y="1714500"/>
            <a:ext cx="11049000" cy="857250"/>
            <a:chOff x="533400" y="1714500"/>
            <a:chExt cx="11049000" cy="857250"/>
          </a:xfrm>
        </p:grpSpPr>
        <p:sp>
          <p:nvSpPr>
            <p:cNvPr id="7" name="Freeform 7"/>
            <p:cNvSpPr/>
            <p:nvPr/>
          </p:nvSpPr>
          <p:spPr>
            <a:xfrm>
              <a:off x="533400" y="1714500"/>
              <a:ext cx="2324100" cy="857250"/>
            </a:xfrm>
            <a:prstGeom prst="chevron">
              <a:avLst/>
            </a:prstGeom>
            <a:solidFill>
              <a:srgbClr val="0F2740"/>
            </a:solidFill>
            <a:ln w="14288">
              <a:solidFill>
                <a:srgbClr val="38BDF8">
                  <a:alpha val="50000"/>
                </a:srgbClr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1600505" y="19278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01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131760" y="2184082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E8EEF9"/>
                  </a:solidFill>
                  <a:latin typeface="Microsoft YaHei"/>
                  <a:ea typeface="Microsoft YaHei"/>
                  <a:cs typeface="Microsoft YaHei"/>
                </a:rPr>
                <a:t>着色器模块</a:t>
              </a:r>
            </a:p>
          </p:txBody>
        </p:sp>
        <p:sp>
          <p:nvSpPr>
            <p:cNvPr id="10" name="Freeform 10"/>
            <p:cNvSpPr/>
            <p:nvPr/>
          </p:nvSpPr>
          <p:spPr>
            <a:xfrm>
              <a:off x="2714625" y="1714500"/>
              <a:ext cx="2324100" cy="857250"/>
            </a:xfrm>
            <a:prstGeom prst="chevron">
              <a:avLst/>
            </a:prstGeom>
            <a:solidFill>
              <a:srgbClr val="0F2740"/>
            </a:solidFill>
            <a:ln w="14288">
              <a:solidFill>
                <a:srgbClr val="38BDF8">
                  <a:alpha val="50000"/>
                </a:srgbClr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3781730" y="19278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02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312986" y="2184082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E8EEF9"/>
                  </a:solidFill>
                  <a:latin typeface="Microsoft YaHei"/>
                  <a:ea typeface="Microsoft YaHei"/>
                  <a:cs typeface="Microsoft YaHei"/>
                </a:rPr>
                <a:t>画布上下文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4895850" y="1714500"/>
              <a:ext cx="2324100" cy="857250"/>
            </a:xfrm>
            <a:prstGeom prst="chevron">
              <a:avLst/>
            </a:prstGeom>
            <a:solidFill>
              <a:srgbClr val="0F2740"/>
            </a:solidFill>
            <a:ln w="14288">
              <a:solidFill>
                <a:srgbClr val="38BDF8">
                  <a:alpha val="50000"/>
                </a:srgbClr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5962955" y="19278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03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605272" y="2184082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E8EEF9"/>
                  </a:solidFill>
                  <a:latin typeface="Microsoft YaHei"/>
                  <a:ea typeface="Microsoft YaHei"/>
                  <a:cs typeface="Microsoft YaHei"/>
                </a:rPr>
                <a:t>数据资源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077075" y="1714500"/>
              <a:ext cx="2324100" cy="857250"/>
            </a:xfrm>
            <a:prstGeom prst="chevron">
              <a:avLst/>
            </a:prstGeom>
            <a:solidFill>
              <a:srgbClr val="0F2740"/>
            </a:solidFill>
            <a:ln w="14288">
              <a:solidFill>
                <a:srgbClr val="38BDF8">
                  <a:alpha val="50000"/>
                </a:srgbClr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8144180" y="19278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04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786497" y="2184082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E8EEF9"/>
                  </a:solidFill>
                  <a:latin typeface="Microsoft YaHei"/>
                  <a:ea typeface="Microsoft YaHei"/>
                  <a:cs typeface="Microsoft YaHei"/>
                </a:rPr>
                <a:t>创建管线</a:t>
              </a:r>
            </a:p>
          </p:txBody>
        </p:sp>
        <p:sp>
          <p:nvSpPr>
            <p:cNvPr id="19" name="Freeform 19"/>
            <p:cNvSpPr/>
            <p:nvPr/>
          </p:nvSpPr>
          <p:spPr>
            <a:xfrm>
              <a:off x="9258300" y="1714500"/>
              <a:ext cx="2324100" cy="857250"/>
            </a:xfrm>
            <a:prstGeom prst="chevron">
              <a:avLst/>
            </a:prstGeom>
            <a:solidFill>
              <a:srgbClr val="0B3B5C"/>
            </a:solidFill>
            <a:ln w="19050">
              <a:solidFill>
                <a:srgbClr val="38BDF8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0325405" y="19278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05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787247" y="2184082"/>
              <a:ext cx="126620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E8EEF9"/>
                  </a:solidFill>
                  <a:latin typeface="Microsoft YaHei"/>
                  <a:ea typeface="Microsoft YaHei"/>
                  <a:cs typeface="Microsoft YaHei"/>
                </a:rPr>
                <a:t>跑一个 pass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64642" y="2902268"/>
            <a:ext cx="10110216" cy="1006983"/>
            <a:chOff x="564642" y="2902268"/>
            <a:chExt cx="10110216" cy="1006983"/>
          </a:xfrm>
        </p:grpSpPr>
        <p:sp>
          <p:nvSpPr>
            <p:cNvPr id="23" name="TextBox 23"/>
            <p:cNvSpPr txBox="1"/>
            <p:nvPr/>
          </p:nvSpPr>
          <p:spPr>
            <a:xfrm>
              <a:off x="564642" y="2902268"/>
              <a:ext cx="1385316" cy="10069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用 WGSL 写好着色</a:t>
              </a:r>
              <a:br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器代码,打包进一</a:t>
              </a:r>
              <a:br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个或多个 shader</a:t>
              </a:r>
              <a:br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module。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745867" y="2902268"/>
              <a:ext cx="1385316" cy="10069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拿到 &lt;canvas&gt; 的</a:t>
              </a:r>
              <a:br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webgpu 上下文并</a:t>
              </a:r>
              <a:br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配置它;纯计算的</a:t>
              </a:r>
              <a:br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程序不需要这步。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4927092" y="2902268"/>
              <a:ext cx="1513904" cy="10069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要被管线处理的数</a:t>
              </a:r>
              <a:br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据,得先放进 GPU</a:t>
              </a:r>
              <a:br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buffer 或 texture</a:t>
              </a:r>
              <a:br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里才能被访问。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108317" y="2902268"/>
              <a:ext cx="1385316" cy="10069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用描述符写清数据</a:t>
              </a:r>
              <a:br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结构、绑定、着色</a:t>
              </a:r>
              <a:br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器与资源布局,再</a:t>
              </a:r>
              <a:br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据此创建管线。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9289542" y="2902268"/>
              <a:ext cx="1385316" cy="10069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创建编码器、下达</a:t>
              </a:r>
              <a:br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命令、封装成命令</a:t>
              </a:r>
              <a:br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缓冲,最后提交到</a:t>
              </a:r>
              <a:br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设备的命令队列。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533400" y="4229100"/>
            <a:ext cx="11125200" cy="2095500"/>
            <a:chOff x="533400" y="4229100"/>
            <a:chExt cx="11125200" cy="2095500"/>
          </a:xfrm>
        </p:grpSpPr>
        <p:sp>
          <p:nvSpPr>
            <p:cNvPr id="29" name="Rectangle 29"/>
            <p:cNvSpPr/>
            <p:nvPr/>
          </p:nvSpPr>
          <p:spPr>
            <a:xfrm>
              <a:off x="533400" y="4229100"/>
              <a:ext cx="11087100" cy="2095500"/>
            </a:xfrm>
            <a:prstGeom prst="roundRect">
              <a:avLst>
                <a:gd name="adj" fmla="val 2727"/>
              </a:avLst>
            </a:prstGeom>
            <a:solidFill>
              <a:srgbClr val="101B2C"/>
            </a:solidFill>
            <a:ln w="14288">
              <a:solidFill>
                <a:srgbClr val="22354F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752856" y="4434840"/>
              <a:ext cx="421096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E8EEF9"/>
                  </a:solidFill>
                  <a:latin typeface="Microsoft YaHei"/>
                  <a:ea typeface="Microsoft YaHei"/>
                  <a:cs typeface="Microsoft YaHei"/>
                </a:rPr>
                <a:t>第 05 步展开:</a:t>
              </a:r>
              <a:r>
                <a:rPr lang="zh-CN" sz="1800" b="1" dirty="0">
                  <a:solidFill>
                    <a:srgbClr val="38BDF8"/>
                  </a:solidFill>
                  <a:latin typeface="Microsoft YaHei"/>
                  <a:ea typeface="Microsoft YaHei"/>
                  <a:cs typeface="Microsoft YaHei"/>
                </a:rPr>
                <a:t>一个 pass 的五个子步骤</a:t>
              </a:r>
            </a:p>
          </p:txBody>
        </p:sp>
        <p:sp>
          <p:nvSpPr>
            <p:cNvPr id="31" name="Rectangle 31"/>
            <p:cNvSpPr/>
            <p:nvPr/>
          </p:nvSpPr>
          <p:spPr>
            <a:xfrm>
              <a:off x="533400" y="4857750"/>
              <a:ext cx="2019300" cy="857250"/>
            </a:xfrm>
            <a:prstGeom prst="roundRect">
              <a:avLst>
                <a:gd name="adj" fmla="val 8889"/>
              </a:avLst>
            </a:prstGeom>
            <a:solidFill>
              <a:srgbClr val="16304F"/>
            </a:solidFill>
            <a:ln w="14288">
              <a:solidFill>
                <a:srgbClr val="3E6E9E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870585" y="5071110"/>
              <a:ext cx="134493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CFE0F2"/>
                  </a:solidFill>
                  <a:latin typeface="Consolas"/>
                  <a:ea typeface="Consolas"/>
                  <a:cs typeface="Consolas"/>
                </a:rPr>
                <a:t>command encoder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900112" y="5340668"/>
              <a:ext cx="12858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创建命令编码器</a:t>
              </a:r>
            </a:p>
          </p:txBody>
        </p:sp>
        <p:sp>
          <p:nvSpPr>
            <p:cNvPr id="34" name="Rectangle 34"/>
            <p:cNvSpPr/>
            <p:nvPr/>
          </p:nvSpPr>
          <p:spPr>
            <a:xfrm>
              <a:off x="2809875" y="4857750"/>
              <a:ext cx="2019300" cy="857250"/>
            </a:xfrm>
            <a:prstGeom prst="roundRect">
              <a:avLst>
                <a:gd name="adj" fmla="val 8889"/>
              </a:avLst>
            </a:prstGeom>
            <a:solidFill>
              <a:srgbClr val="16304F"/>
            </a:solidFill>
            <a:ln w="14288">
              <a:solidFill>
                <a:srgbClr val="3E6E9E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3280334" y="5071110"/>
              <a:ext cx="107838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CFE0F2"/>
                  </a:solidFill>
                  <a:latin typeface="Consolas"/>
                  <a:ea typeface="Consolas"/>
                  <a:cs typeface="Consolas"/>
                </a:rPr>
                <a:t>pass encoder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3103893" y="5340668"/>
              <a:ext cx="143126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创建 pass 编码器</a:t>
              </a:r>
            </a:p>
          </p:txBody>
        </p:sp>
        <p:sp>
          <p:nvSpPr>
            <p:cNvPr id="37" name="Rectangle 37"/>
            <p:cNvSpPr/>
            <p:nvPr/>
          </p:nvSpPr>
          <p:spPr>
            <a:xfrm>
              <a:off x="5086350" y="4857750"/>
              <a:ext cx="2019300" cy="857250"/>
            </a:xfrm>
            <a:prstGeom prst="roundRect">
              <a:avLst>
                <a:gd name="adj" fmla="val 8889"/>
              </a:avLst>
            </a:prstGeom>
            <a:solidFill>
              <a:srgbClr val="16304F"/>
            </a:solidFill>
            <a:ln w="14288">
              <a:solidFill>
                <a:srgbClr val="3E6E9E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5734507" y="5071110"/>
              <a:ext cx="72298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CFE0F2"/>
                  </a:solidFill>
                  <a:latin typeface="Consolas"/>
                  <a:ea typeface="Consolas"/>
                  <a:cs typeface="Consolas"/>
                </a:rPr>
                <a:t>commands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5543931" y="5340668"/>
              <a:ext cx="110413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下达绘制命令</a:t>
              </a:r>
            </a:p>
          </p:txBody>
        </p:sp>
        <p:sp>
          <p:nvSpPr>
            <p:cNvPr id="40" name="Rectangle 40"/>
            <p:cNvSpPr/>
            <p:nvPr/>
          </p:nvSpPr>
          <p:spPr>
            <a:xfrm>
              <a:off x="7362825" y="4857750"/>
              <a:ext cx="2019300" cy="857250"/>
            </a:xfrm>
            <a:prstGeom prst="roundRect">
              <a:avLst>
                <a:gd name="adj" fmla="val 8889"/>
              </a:avLst>
            </a:prstGeom>
            <a:solidFill>
              <a:srgbClr val="16304F"/>
            </a:solidFill>
            <a:ln w="14288">
              <a:solidFill>
                <a:srgbClr val="3E6E9E"/>
              </a:solidFill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7744435" y="5071110"/>
              <a:ext cx="125608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CFE0F2"/>
                  </a:solidFill>
                  <a:latin typeface="Consolas"/>
                  <a:ea typeface="Consolas"/>
                  <a:cs typeface="Consolas"/>
                </a:rPr>
                <a:t>command buffer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7820406" y="5340668"/>
              <a:ext cx="110413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封装命令缓冲</a:t>
              </a:r>
            </a:p>
          </p:txBody>
        </p:sp>
        <p:sp>
          <p:nvSpPr>
            <p:cNvPr id="43" name="Rectangle 43"/>
            <p:cNvSpPr/>
            <p:nvPr/>
          </p:nvSpPr>
          <p:spPr>
            <a:xfrm>
              <a:off x="9639300" y="4857750"/>
              <a:ext cx="2019300" cy="857250"/>
            </a:xfrm>
            <a:prstGeom prst="roundRect">
              <a:avLst>
                <a:gd name="adj" fmla="val 8889"/>
              </a:avLst>
            </a:prstGeom>
            <a:solidFill>
              <a:srgbClr val="16304F"/>
            </a:solidFill>
            <a:ln w="14288">
              <a:solidFill>
                <a:srgbClr val="3E6E9E"/>
              </a:solidFill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10020910" y="5071110"/>
              <a:ext cx="125608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CFE0F2"/>
                  </a:solidFill>
                  <a:latin typeface="Consolas"/>
                  <a:ea typeface="Consolas"/>
                  <a:cs typeface="Consolas"/>
                </a:rPr>
                <a:t>queue.submit()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0166833" y="5340668"/>
              <a:ext cx="96423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提交给 GPU</a:t>
              </a:r>
            </a:p>
          </p:txBody>
        </p:sp>
        <p:sp>
          <p:nvSpPr>
            <p:cNvPr id="46" name="Freeform 46"/>
            <p:cNvSpPr/>
            <p:nvPr/>
          </p:nvSpPr>
          <p:spPr>
            <a:xfrm>
              <a:off x="2581275" y="5105400"/>
              <a:ext cx="190500" cy="171450"/>
            </a:xfrm>
            <a:prstGeom prst="rightArrow">
              <a:avLst/>
            </a:prstGeom>
            <a:solidFill>
              <a:srgbClr val="3E6E9E"/>
            </a:solidFill>
            <a:ln>
              <a:noFill/>
            </a:ln>
          </p:spPr>
        </p:sp>
        <p:sp>
          <p:nvSpPr>
            <p:cNvPr id="47" name="Freeform 47"/>
            <p:cNvSpPr/>
            <p:nvPr/>
          </p:nvSpPr>
          <p:spPr>
            <a:xfrm>
              <a:off x="4857750" y="5105400"/>
              <a:ext cx="190500" cy="171450"/>
            </a:xfrm>
            <a:prstGeom prst="rightArrow">
              <a:avLst/>
            </a:prstGeom>
            <a:solidFill>
              <a:srgbClr val="3E6E9E"/>
            </a:solidFill>
            <a:ln>
              <a:noFill/>
            </a:ln>
          </p:spPr>
        </p:sp>
        <p:sp>
          <p:nvSpPr>
            <p:cNvPr id="48" name="Freeform 48"/>
            <p:cNvSpPr/>
            <p:nvPr/>
          </p:nvSpPr>
          <p:spPr>
            <a:xfrm>
              <a:off x="7134225" y="5105400"/>
              <a:ext cx="190500" cy="171450"/>
            </a:xfrm>
            <a:prstGeom prst="rightArrow">
              <a:avLst/>
            </a:prstGeom>
            <a:solidFill>
              <a:srgbClr val="3E6E9E"/>
            </a:solidFill>
            <a:ln>
              <a:noFill/>
            </a:ln>
          </p:spPr>
        </p:sp>
        <p:sp>
          <p:nvSpPr>
            <p:cNvPr id="49" name="Freeform 49"/>
            <p:cNvSpPr/>
            <p:nvPr/>
          </p:nvSpPr>
          <p:spPr>
            <a:xfrm>
              <a:off x="9410700" y="5105400"/>
              <a:ext cx="190500" cy="171450"/>
            </a:xfrm>
            <a:prstGeom prst="rightArrow">
              <a:avLst/>
            </a:prstGeom>
            <a:solidFill>
              <a:srgbClr val="3E6E9E"/>
            </a:solidFill>
            <a:ln>
              <a:noFill/>
            </a:ln>
          </p:spPr>
        </p:sp>
        <p:sp>
          <p:nvSpPr>
            <p:cNvPr id="50" name="TextBox 50"/>
            <p:cNvSpPr txBox="1"/>
            <p:nvPr/>
          </p:nvSpPr>
          <p:spPr>
            <a:xfrm>
              <a:off x="755142" y="5950268"/>
              <a:ext cx="556578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6F8399"/>
                  </a:solidFill>
                  <a:latin typeface="Microsoft YaHei"/>
                  <a:ea typeface="Microsoft YaHei"/>
                  <a:cs typeface="Microsoft YaHei"/>
                </a:rPr>
                <a:t>基础 demo 只有一条管线;复杂应用通常会为不同用途准备多条管线。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50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50"/>
                            </p:stCondLst>
                            <p:childTnLst>
                              <p:par>
                                <p:cTn xmlns:p="http://schemas.openxmlformats.org/presentationml/2006/main" id="13" presetID="55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6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6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>
  <p:cSld>
    <p:bg>
      <p:bgPr>
        <a:gradFill>
          <a:gsLst>
            <a:gs pos="0">
              <a:srgbClr val="070B14"/>
            </a:gs>
            <a:gs pos="100000">
              <a:srgbClr val="0C1729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524000" y="0"/>
                </a:moveTo>
                <a:lnTo>
                  <a:pt x="1524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6096000"/>
                </a:moveTo>
                <a:lnTo>
                  <a:pt x="12192000" y="6096000"/>
                </a:lnTo>
              </a:path>
            </a:pathLst>
          </a:custGeom>
          <a:noFill/>
          <a:ln w="7620">
            <a:solidFill>
              <a:srgbClr val="18253C"/>
            </a:solidFill>
          </a:ln>
        </p:spPr>
      </p:sp>
      <p:grpSp>
        <p:nvGrpSpPr>
          <p:cNvPr id="6" name="Group 6"/>
          <p:cNvGrpSpPr/>
          <p:nvPr/>
        </p:nvGrpSpPr>
        <p:grpSpPr>
          <a:xfrm>
            <a:off x="518160" y="746760"/>
            <a:ext cx="11140440" cy="849630"/>
            <a:chOff x="518160" y="746760"/>
            <a:chExt cx="11140440" cy="849630"/>
          </a:xfrm>
        </p:grpSpPr>
        <p:sp>
          <p:nvSpPr>
            <p:cNvPr id="3" name="TextBox 3"/>
            <p:cNvSpPr txBox="1"/>
            <p:nvPr/>
          </p:nvSpPr>
          <p:spPr>
            <a:xfrm>
              <a:off x="527304" y="746760"/>
              <a:ext cx="111069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spc="180" dirty="0">
                  <a:solidFill>
                    <a:srgbClr val="6F8399"/>
                  </a:solidFill>
                  <a:latin typeface="Consolas"/>
                  <a:ea typeface="Microsoft YaHei"/>
                  <a:cs typeface="Consolas"/>
                </a:rPr>
                <a:t>08 / 读代码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18160" y="1009650"/>
              <a:ext cx="4958582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E8EEF9"/>
                  </a:solidFill>
                  <a:latin typeface="Microsoft YaHei"/>
                  <a:ea typeface="Microsoft YaHei"/>
                  <a:cs typeface="Microsoft YaHei"/>
                </a:rPr>
                <a:t>一趟渲染 pass,逐行读下来</a:t>
              </a:r>
            </a:p>
          </p:txBody>
        </p:sp>
        <p:sp>
          <p:nvSpPr>
            <p:cNvPr id="5" name="Rectangle 5"/>
            <p:cNvSpPr/>
            <p:nvPr/>
          </p:nvSpPr>
          <p:spPr>
            <a:xfrm>
              <a:off x="6477000" y="1219200"/>
              <a:ext cx="5181600" cy="19050"/>
            </a:xfrm>
            <a:prstGeom prst="rect">
              <a:avLst/>
            </a:prstGeom>
            <a:gradFill>
              <a:gsLst>
                <a:gs pos="0">
                  <a:srgbClr val="38BDF8"/>
                </a:gs>
                <a:gs pos="100000">
                  <a:srgbClr val="A78BFA">
                    <a:alpha val="15000"/>
                  </a:srgbClr>
                </a:gs>
              </a:gsLst>
              <a:lin ang="0" scaled="1"/>
            </a:gradFill>
            <a:ln>
              <a:noFill/>
            </a:ln>
          </p:spPr>
        </p:sp>
      </p:grpSp>
      <p:grpSp>
        <p:nvGrpSpPr>
          <p:cNvPr id="23" name="!!code-panel"/>
          <p:cNvGrpSpPr/>
          <p:nvPr/>
        </p:nvGrpSpPr>
        <p:grpSpPr>
          <a:xfrm>
            <a:off x="533400" y="1676400"/>
            <a:ext cx="7086600" cy="4838700"/>
            <a:chOff x="533400" y="1676400"/>
            <a:chExt cx="7086600" cy="4838700"/>
          </a:xfrm>
        </p:grpSpPr>
        <p:sp>
          <p:nvSpPr>
            <p:cNvPr id="7" name="Rectangle 7"/>
            <p:cNvSpPr/>
            <p:nvPr/>
          </p:nvSpPr>
          <p:spPr>
            <a:xfrm>
              <a:off x="533400" y="1676400"/>
              <a:ext cx="7086600" cy="4838700"/>
            </a:xfrm>
            <a:prstGeom prst="roundRect">
              <a:avLst>
                <a:gd name="adj" fmla="val 1181"/>
              </a:avLst>
            </a:prstGeom>
            <a:solidFill>
              <a:srgbClr val="0B1120"/>
            </a:solidFill>
            <a:ln w="14288">
              <a:solidFill>
                <a:srgbClr val="22354F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794004" y="1889760"/>
              <a:ext cx="275036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spc="120" dirty="0">
                  <a:solidFill>
                    <a:srgbClr val="6F8399"/>
                  </a:solidFill>
                  <a:latin typeface="Consolas"/>
                  <a:ea typeface="Microsoft YaHei"/>
                  <a:cs typeface="Consolas"/>
                </a:rPr>
                <a:t>js · 基础渲染 demo 的渲染流程</a:t>
              </a:r>
            </a:p>
          </p:txBody>
        </p:sp>
        <p:sp>
          <p:nvSpPr>
            <p:cNvPr id="9" name="Line 9"/>
            <p:cNvSpPr/>
            <p:nvPr/>
          </p:nvSpPr>
          <p:spPr>
            <a:xfrm>
              <a:off x="800100" y="2095500"/>
              <a:ext cx="6400800" cy="9525"/>
            </a:xfrm>
            <a:custGeom>
              <a:avLst/>
              <a:gdLst/>
              <a:ahLst/>
              <a:cxnLst/>
              <a:rect l="l" t="t" r="r" b="b"/>
              <a:pathLst>
                <a:path w="6400800" h="9525">
                  <a:moveTo>
                    <a:pt x="0" y="0"/>
                  </a:moveTo>
                  <a:lnTo>
                    <a:pt x="6400800" y="0"/>
                  </a:lnTo>
                </a:path>
              </a:pathLst>
            </a:custGeom>
            <a:noFill/>
            <a:ln w="9525">
              <a:solidFill>
                <a:srgbClr val="22354F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793623" y="2072164"/>
              <a:ext cx="4930394" cy="43641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00"/>
                </a:lnSpc>
              </a:pPr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>const commandEncoder = device.createCommandEncoder();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>const clearColor = { r: 0.0, g: 0.5, b: 1.0, a: 1.0 };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>const renderPassDescriptor = {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 xml:space="preserve">  colorAttachments: [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 xml:space="preserve">    {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 xml:space="preserve">      clearValue: clearColor,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 xml:space="preserve">      loadOp: "clear",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 xml:space="preserve">      storeOp: "store",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 xml:space="preserve">      view: context.getCurrentTexture().createView(),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 xml:space="preserve">    },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 xml:space="preserve">  ],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>const passEncoder =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 xml:space="preserve">  commandEncoder.beginRenderPass(renderPassDescriptor);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>passEncoder.setPipeline(renderPipeline);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>passEncoder.setVertexBuffer(0, vertexBuffer);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>passEncoder.draw(3);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>passEncoder.end();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>device.queue.submit([commandEncoder.finish()]);</a:t>
              </a:r>
            </a:p>
          </p:txBody>
        </p:sp>
        <p:sp>
          <p:nvSpPr>
            <p:cNvPr id="11" name="Ellipse 11"/>
            <p:cNvSpPr/>
            <p:nvPr/>
          </p:nvSpPr>
          <p:spPr>
            <a:xfrm>
              <a:off x="7286625" y="3419475"/>
              <a:ext cx="209550" cy="209550"/>
            </a:xfrm>
            <a:prstGeom prst="ellipse">
              <a:avLst/>
            </a:prstGeom>
            <a:solidFill>
              <a:srgbClr val="0B3B5C"/>
            </a:solidFill>
            <a:ln w="14288">
              <a:solidFill>
                <a:srgbClr val="38BDF8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7347194" y="3458528"/>
              <a:ext cx="88411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050" dirty="0">
                  <a:solidFill>
                    <a:srgbClr val="7FD4FA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3" name="Line 13"/>
            <p:cNvSpPr/>
            <p:nvPr/>
          </p:nvSpPr>
          <p:spPr>
            <a:xfrm>
              <a:off x="7496175" y="3524250"/>
              <a:ext cx="104775" cy="9525"/>
            </a:xfrm>
            <a:custGeom>
              <a:avLst/>
              <a:gdLst/>
              <a:ahLst/>
              <a:cxnLst/>
              <a:rect l="l" t="t" r="r" b="b"/>
              <a:pathLst>
                <a:path w="104775" h="9525">
                  <a:moveTo>
                    <a:pt x="0" y="0"/>
                  </a:moveTo>
                  <a:lnTo>
                    <a:pt x="104775" y="0"/>
                  </a:lnTo>
                </a:path>
              </a:pathLst>
            </a:custGeom>
            <a:noFill/>
            <a:ln w="14288">
              <a:solidFill>
                <a:srgbClr val="38BDF8">
                  <a:alpha val="60000"/>
                </a:srgbClr>
              </a:solidFill>
            </a:ln>
          </p:spPr>
        </p:sp>
        <p:sp>
          <p:nvSpPr>
            <p:cNvPr id="14" name="Ellipse 14"/>
            <p:cNvSpPr/>
            <p:nvPr/>
          </p:nvSpPr>
          <p:spPr>
            <a:xfrm>
              <a:off x="7286625" y="5248275"/>
              <a:ext cx="209550" cy="209550"/>
            </a:xfrm>
            <a:prstGeom prst="ellipse">
              <a:avLst/>
            </a:prstGeom>
            <a:solidFill>
              <a:srgbClr val="0B3B5C"/>
            </a:solidFill>
            <a:ln w="14288">
              <a:solidFill>
                <a:srgbClr val="38BDF8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347194" y="5287328"/>
              <a:ext cx="88411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050" dirty="0">
                  <a:solidFill>
                    <a:srgbClr val="7FD4FA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7496175" y="5353050"/>
              <a:ext cx="104775" cy="9525"/>
            </a:xfrm>
            <a:custGeom>
              <a:avLst/>
              <a:gdLst/>
              <a:ahLst/>
              <a:cxnLst/>
              <a:rect l="l" t="t" r="r" b="b"/>
              <a:pathLst>
                <a:path w="104775" h="9525">
                  <a:moveTo>
                    <a:pt x="0" y="0"/>
                  </a:moveTo>
                  <a:lnTo>
                    <a:pt x="104775" y="0"/>
                  </a:lnTo>
                </a:path>
              </a:pathLst>
            </a:custGeom>
            <a:noFill/>
            <a:ln w="14288">
              <a:solidFill>
                <a:srgbClr val="38BDF8">
                  <a:alpha val="60000"/>
                </a:srgbClr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7286625" y="5705475"/>
              <a:ext cx="209550" cy="209550"/>
            </a:xfrm>
            <a:prstGeom prst="ellipse">
              <a:avLst/>
            </a:prstGeom>
            <a:solidFill>
              <a:srgbClr val="0B3B5C"/>
            </a:solidFill>
            <a:ln w="14288">
              <a:solidFill>
                <a:srgbClr val="38BDF8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347194" y="5744528"/>
              <a:ext cx="88411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050" dirty="0">
                  <a:solidFill>
                    <a:srgbClr val="7FD4FA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7496175" y="5810250"/>
              <a:ext cx="104775" cy="9525"/>
            </a:xfrm>
            <a:custGeom>
              <a:avLst/>
              <a:gdLst/>
              <a:ahLst/>
              <a:cxnLst/>
              <a:rect l="l" t="t" r="r" b="b"/>
              <a:pathLst>
                <a:path w="104775" h="9525">
                  <a:moveTo>
                    <a:pt x="0" y="0"/>
                  </a:moveTo>
                  <a:lnTo>
                    <a:pt x="104775" y="0"/>
                  </a:lnTo>
                </a:path>
              </a:pathLst>
            </a:custGeom>
            <a:noFill/>
            <a:ln w="14288">
              <a:solidFill>
                <a:srgbClr val="38BDF8">
                  <a:alpha val="60000"/>
                </a:srgbClr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7286625" y="6162675"/>
              <a:ext cx="209550" cy="209550"/>
            </a:xfrm>
            <a:prstGeom prst="ellipse">
              <a:avLst/>
            </a:prstGeom>
            <a:solidFill>
              <a:srgbClr val="0B3B5C"/>
            </a:solidFill>
            <a:ln w="14288">
              <a:solidFill>
                <a:srgbClr val="38BDF8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7347194" y="6201728"/>
              <a:ext cx="88411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050" dirty="0">
                  <a:solidFill>
                    <a:srgbClr val="7FD4FA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7496175" y="6267450"/>
              <a:ext cx="104775" cy="9525"/>
            </a:xfrm>
            <a:custGeom>
              <a:avLst/>
              <a:gdLst/>
              <a:ahLst/>
              <a:cxnLst/>
              <a:rect l="l" t="t" r="r" b="b"/>
              <a:pathLst>
                <a:path w="104775" h="9525">
                  <a:moveTo>
                    <a:pt x="0" y="0"/>
                  </a:moveTo>
                  <a:lnTo>
                    <a:pt x="104775" y="0"/>
                  </a:lnTo>
                </a:path>
              </a:pathLst>
            </a:custGeom>
            <a:noFill/>
            <a:ln w="14288">
              <a:solidFill>
                <a:srgbClr val="38BDF8">
                  <a:alpha val="60000"/>
                </a:srgbClr>
              </a:solidFill>
            </a:ln>
          </p:spPr>
        </p:sp>
      </p:grpSp>
      <p:grpSp>
        <p:nvGrpSpPr>
          <p:cNvPr id="40" name="Group 40"/>
          <p:cNvGrpSpPr/>
          <p:nvPr/>
        </p:nvGrpSpPr>
        <p:grpSpPr>
          <a:xfrm>
            <a:off x="7924800" y="1771650"/>
            <a:ext cx="3733800" cy="4785551"/>
            <a:chOff x="7924800" y="1771650"/>
            <a:chExt cx="3733800" cy="4785551"/>
          </a:xfrm>
        </p:grpSpPr>
        <p:sp>
          <p:nvSpPr>
            <p:cNvPr id="24" name="Rectangle 24"/>
            <p:cNvSpPr/>
            <p:nvPr/>
          </p:nvSpPr>
          <p:spPr>
            <a:xfrm>
              <a:off x="7924800" y="1771650"/>
              <a:ext cx="3733800" cy="1162050"/>
            </a:xfrm>
            <a:prstGeom prst="roundRect">
              <a:avLst>
                <a:gd name="adj" fmla="val 4918"/>
              </a:avLst>
            </a:prstGeom>
            <a:solidFill>
              <a:srgbClr val="101B2C"/>
            </a:solidFill>
            <a:ln w="14288">
              <a:solidFill>
                <a:srgbClr val="22354F"/>
              </a:solidFill>
            </a:ln>
          </p:spPr>
        </p:sp>
        <p:sp>
          <p:nvSpPr>
            <p:cNvPr id="25" name="Ellipse 25"/>
            <p:cNvSpPr/>
            <p:nvPr/>
          </p:nvSpPr>
          <p:spPr>
            <a:xfrm>
              <a:off x="8048625" y="1876425"/>
              <a:ext cx="209550" cy="209550"/>
            </a:xfrm>
            <a:prstGeom prst="ellipse">
              <a:avLst/>
            </a:prstGeom>
            <a:solidFill>
              <a:srgbClr val="132238"/>
            </a:solidFill>
            <a:ln w="14288">
              <a:solidFill>
                <a:srgbClr val="3E6E9E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8109194" y="1915478"/>
              <a:ext cx="88411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050" dirty="0">
                  <a:solidFill>
                    <a:srgbClr val="7FD4FA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8375142" y="2025968"/>
              <a:ext cx="2474024" cy="10069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视图会先被清成 clearColor,</a:t>
              </a:r>
              <a:br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三角形背后那块纯蓝就是这么</a:t>
              </a:r>
              <a:br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来的;storeOp 为 "store" 表示</a:t>
              </a:r>
              <a:br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这一趟的结果要存下来。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7924800" y="3124200"/>
              <a:ext cx="3733800" cy="1162050"/>
            </a:xfrm>
            <a:prstGeom prst="roundRect">
              <a:avLst>
                <a:gd name="adj" fmla="val 4918"/>
              </a:avLst>
            </a:prstGeom>
            <a:solidFill>
              <a:srgbClr val="101B2C"/>
            </a:solidFill>
            <a:ln w="14288">
              <a:solidFill>
                <a:srgbClr val="22354F"/>
              </a:solidFill>
            </a:ln>
          </p:spPr>
        </p:sp>
        <p:sp>
          <p:nvSpPr>
            <p:cNvPr id="29" name="Ellipse 29"/>
            <p:cNvSpPr/>
            <p:nvPr/>
          </p:nvSpPr>
          <p:spPr>
            <a:xfrm>
              <a:off x="8048625" y="3228975"/>
              <a:ext cx="209550" cy="209550"/>
            </a:xfrm>
            <a:prstGeom prst="ellipse">
              <a:avLst/>
            </a:prstGeom>
            <a:solidFill>
              <a:srgbClr val="132238"/>
            </a:solidFill>
            <a:ln w="14288">
              <a:solidFill>
                <a:srgbClr val="3E6E9E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8109194" y="3268028"/>
              <a:ext cx="88411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050" dirty="0">
                  <a:solidFill>
                    <a:srgbClr val="7FD4FA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375142" y="3378518"/>
              <a:ext cx="2431161" cy="10069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setPipeline 指定这一趟用哪</a:t>
              </a:r>
              <a:br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条管线;setVertexBuffer 的第</a:t>
              </a:r>
              <a:br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一个参数是槽位,对应顶点缓</a:t>
              </a:r>
              <a:br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冲布局数组里的下标。</a:t>
              </a:r>
            </a:p>
          </p:txBody>
        </p:sp>
        <p:sp>
          <p:nvSpPr>
            <p:cNvPr id="32" name="Rectangle 32"/>
            <p:cNvSpPr/>
            <p:nvPr/>
          </p:nvSpPr>
          <p:spPr>
            <a:xfrm>
              <a:off x="7924800" y="5524500"/>
              <a:ext cx="3733800" cy="990600"/>
            </a:xfrm>
            <a:prstGeom prst="roundRect">
              <a:avLst>
                <a:gd name="adj" fmla="val 5769"/>
              </a:avLst>
            </a:prstGeom>
            <a:solidFill>
              <a:srgbClr val="101B2C"/>
            </a:solidFill>
            <a:ln w="14288">
              <a:solidFill>
                <a:srgbClr val="22354F"/>
              </a:solidFill>
            </a:ln>
          </p:spPr>
        </p:sp>
        <p:sp>
          <p:nvSpPr>
            <p:cNvPr id="33" name="Ellipse 33"/>
            <p:cNvSpPr/>
            <p:nvPr/>
          </p:nvSpPr>
          <p:spPr>
            <a:xfrm>
              <a:off x="8048625" y="5629275"/>
              <a:ext cx="209550" cy="209550"/>
            </a:xfrm>
            <a:prstGeom prst="ellipse">
              <a:avLst/>
            </a:prstGeom>
            <a:solidFill>
              <a:srgbClr val="132238"/>
            </a:solidFill>
            <a:ln w="14288">
              <a:solidFill>
                <a:srgbClr val="3E6E9E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8109194" y="5668328"/>
              <a:ext cx="88411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050" dirty="0">
                  <a:solidFill>
                    <a:srgbClr val="7FD4FA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8375142" y="5797868"/>
              <a:ext cx="2525458" cy="7593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end() 结束命令列表,finish()</a:t>
              </a:r>
              <a:br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封装成 command buffer,再由</a:t>
              </a:r>
              <a:br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submit() 交给设备的命令队列。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7924800" y="4476750"/>
              <a:ext cx="3733800" cy="857250"/>
            </a:xfrm>
            <a:prstGeom prst="wedgeRectCallout">
              <a:avLst>
                <a:gd name="adj1" fmla="val -55612"/>
                <a:gd name="adj2" fmla="val 105556"/>
              </a:avLst>
            </a:prstGeom>
            <a:solidFill>
              <a:srgbClr val="0B3B5C"/>
            </a:solidFill>
            <a:ln w="14288">
              <a:solidFill>
                <a:srgbClr val="38BDF8"/>
              </a:solidFill>
            </a:ln>
          </p:spPr>
        </p:sp>
        <p:sp>
          <p:nvSpPr>
            <p:cNvPr id="37" name="Ellipse 37"/>
            <p:cNvSpPr/>
            <p:nvPr/>
          </p:nvSpPr>
          <p:spPr>
            <a:xfrm>
              <a:off x="8048625" y="4581525"/>
              <a:ext cx="209550" cy="209550"/>
            </a:xfrm>
            <a:prstGeom prst="ellipse">
              <a:avLst/>
            </a:prstGeom>
            <a:solidFill>
              <a:srgbClr val="132238"/>
            </a:solidFill>
            <a:ln w="14288">
              <a:solidFill>
                <a:srgbClr val="7FD4FA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8109194" y="4620578"/>
              <a:ext cx="88411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050" dirty="0">
                  <a:solidFill>
                    <a:srgbClr val="7FD4FA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8375142" y="4654868"/>
              <a:ext cx="2568321" cy="5116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350" dirty="0">
                  <a:solidFill>
                    <a:srgbClr val="CFE0F2"/>
                  </a:solidFill>
                  <a:latin typeface="Microsoft YaHei"/>
                  <a:ea typeface="Microsoft YaHei"/>
                  <a:cs typeface="Microsoft YaHei"/>
                </a:rPr>
                <a:t>vertexBuffer 里放着三个顶点的</a:t>
              </a:r>
              <a:br/>
              <a:r>
                <a:rPr lang="zh-CN" sz="1350" dirty="0">
                  <a:solidFill>
                    <a:srgbClr val="CFE0F2"/>
                  </a:solidFill>
                  <a:latin typeface="Microsoft YaHei"/>
                  <a:ea typeface="Microsoft YaHei"/>
                  <a:cs typeface="Microsoft YaHei"/>
                </a:rPr>
                <a:t xml:space="preserve">数据,所以这里是 </a:t>
              </a:r>
              <a:r>
                <a:rPr lang="en-US" sz="1350" b="1" dirty="0">
                  <a:solidFill>
                    <a:srgbClr val="38BDF8"/>
                  </a:solidFill>
                  <a:latin typeface="Microsoft YaHei"/>
                  <a:ea typeface="Microsoft YaHei"/>
                  <a:cs typeface="Microsoft YaHei"/>
                </a:rPr>
                <a:t>draw(3)</a:t>
              </a:r>
              <a:r>
                <a:rPr lang="zh-CN" sz="1350" dirty="0">
                  <a:solidFill>
                    <a:srgbClr val="CFE0F2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80" decel="100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48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8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8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>
  <p:cSld>
    <p:bg>
      <p:bgPr>
        <a:gradFill>
          <a:gsLst>
            <a:gs pos="0">
              <a:srgbClr val="070B14"/>
            </a:gs>
            <a:gs pos="100000">
              <a:srgbClr val="0C1729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524000" y="0"/>
                </a:moveTo>
                <a:lnTo>
                  <a:pt x="1524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6096000"/>
                </a:moveTo>
                <a:lnTo>
                  <a:pt x="12192000" y="6096000"/>
                </a:lnTo>
              </a:path>
            </a:pathLst>
          </a:custGeom>
          <a:noFill/>
          <a:ln w="7620">
            <a:solidFill>
              <a:srgbClr val="18253C"/>
            </a:solidFill>
          </a:ln>
        </p:spPr>
      </p:sp>
      <p:grpSp>
        <p:nvGrpSpPr>
          <p:cNvPr id="6" name="Group 6"/>
          <p:cNvGrpSpPr/>
          <p:nvPr/>
        </p:nvGrpSpPr>
        <p:grpSpPr>
          <a:xfrm>
            <a:off x="518160" y="746760"/>
            <a:ext cx="11140440" cy="849630"/>
            <a:chOff x="518160" y="746760"/>
            <a:chExt cx="11140440" cy="849630"/>
          </a:xfrm>
        </p:grpSpPr>
        <p:sp>
          <p:nvSpPr>
            <p:cNvPr id="3" name="TextBox 3"/>
            <p:cNvSpPr txBox="1"/>
            <p:nvPr/>
          </p:nvSpPr>
          <p:spPr>
            <a:xfrm>
              <a:off x="527304" y="746760"/>
              <a:ext cx="129646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spc="180" dirty="0">
                  <a:solidFill>
                    <a:srgbClr val="6F8399"/>
                  </a:solidFill>
                  <a:latin typeface="Consolas"/>
                  <a:ea typeface="Microsoft YaHei"/>
                  <a:cs typeface="Consolas"/>
                </a:rPr>
                <a:t>09 / 计算管线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18160" y="1009650"/>
              <a:ext cx="6322375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E8EEF9"/>
                  </a:solidFill>
                  <a:latin typeface="Microsoft YaHei"/>
                  <a:ea typeface="Microsoft YaHei"/>
                  <a:cs typeface="Microsoft YaHei"/>
                </a:rPr>
                <a:t>算完的结果,怎么回到 JavaScript</a:t>
              </a:r>
            </a:p>
          </p:txBody>
        </p:sp>
        <p:sp>
          <p:nvSpPr>
            <p:cNvPr id="5" name="Rectangle 5"/>
            <p:cNvSpPr/>
            <p:nvPr/>
          </p:nvSpPr>
          <p:spPr>
            <a:xfrm>
              <a:off x="7620000" y="1219200"/>
              <a:ext cx="4038600" cy="19050"/>
            </a:xfrm>
            <a:prstGeom prst="rect">
              <a:avLst/>
            </a:prstGeom>
            <a:gradFill>
              <a:gsLst>
                <a:gs pos="0">
                  <a:srgbClr val="A78BFA"/>
                </a:gs>
                <a:gs pos="100000">
                  <a:srgbClr val="38BDF8">
                    <a:alpha val="15000"/>
                  </a:srgbClr>
                </a:gs>
              </a:gsLst>
              <a:lin ang="0" scaled="1"/>
            </a:gradFill>
            <a:ln>
              <a:noFill/>
            </a:ln>
          </p:spPr>
        </p:sp>
      </p:grpSp>
      <p:grpSp>
        <p:nvGrpSpPr>
          <p:cNvPr id="12" name="!!code-panel"/>
          <p:cNvGrpSpPr/>
          <p:nvPr/>
        </p:nvGrpSpPr>
        <p:grpSpPr>
          <a:xfrm>
            <a:off x="533400" y="1676400"/>
            <a:ext cx="7086600" cy="4838700"/>
            <a:chOff x="533400" y="1676400"/>
            <a:chExt cx="7086600" cy="4838700"/>
          </a:xfrm>
        </p:grpSpPr>
        <p:sp>
          <p:nvSpPr>
            <p:cNvPr id="7" name="Rectangle 7"/>
            <p:cNvSpPr/>
            <p:nvPr/>
          </p:nvSpPr>
          <p:spPr>
            <a:xfrm>
              <a:off x="533400" y="1676400"/>
              <a:ext cx="7086600" cy="4838700"/>
            </a:xfrm>
            <a:prstGeom prst="roundRect">
              <a:avLst>
                <a:gd name="adj" fmla="val 1181"/>
              </a:avLst>
            </a:prstGeom>
            <a:solidFill>
              <a:srgbClr val="0B1120"/>
            </a:solidFill>
            <a:ln w="14288">
              <a:solidFill>
                <a:srgbClr val="22354F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794004" y="1889760"/>
              <a:ext cx="37680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spc="120" dirty="0">
                  <a:solidFill>
                    <a:srgbClr val="6F8399"/>
                  </a:solidFill>
                  <a:latin typeface="Consolas"/>
                  <a:ea typeface="Microsoft YaHei"/>
                  <a:cs typeface="Consolas"/>
                </a:rPr>
                <a:t>js · 基础计算 demo 的两个 buffer 与读回</a:t>
              </a:r>
            </a:p>
          </p:txBody>
        </p:sp>
        <p:sp>
          <p:nvSpPr>
            <p:cNvPr id="9" name="Line 9"/>
            <p:cNvSpPr/>
            <p:nvPr/>
          </p:nvSpPr>
          <p:spPr>
            <a:xfrm>
              <a:off x="800100" y="2095500"/>
              <a:ext cx="6400800" cy="9525"/>
            </a:xfrm>
            <a:custGeom>
              <a:avLst/>
              <a:gdLst/>
              <a:ahLst/>
              <a:cxnLst/>
              <a:rect l="l" t="t" r="r" b="b"/>
              <a:pathLst>
                <a:path w="6400800" h="9525">
                  <a:moveTo>
                    <a:pt x="0" y="0"/>
                  </a:moveTo>
                  <a:lnTo>
                    <a:pt x="6400800" y="0"/>
                  </a:lnTo>
                </a:path>
              </a:pathLst>
            </a:custGeom>
            <a:noFill/>
            <a:ln w="9525">
              <a:solidFill>
                <a:srgbClr val="22354F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793623" y="2262664"/>
              <a:ext cx="6182106" cy="3821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75"/>
                </a:lnSpc>
              </a:pPr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>const output = device.createBuffer({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 xml:space="preserve">  size: BUFFER_SIZE,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 xml:space="preserve">  usage: GPUBufferUsage.STORAGE | GPUBufferUsage.COPY_SRC,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>});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>const stagingBuffer = device.createBuffer({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 xml:space="preserve">  size: BUFFER_SIZE,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 xml:space="preserve">  usage: GPUBufferUsage.MAP_READ | GPUBufferUsage.COPY_DST,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>});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>commandEncoder.copyBufferToBuffer(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 xml:space="preserve">  output, 0, stagingBuffer, 0, BUFFER_SIZE);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>device.queue.submit([commandEncoder.finish()]);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>await stagingBuffer.mapAsync(GPUMapMode.READ, 0, BUFFER_SIZE);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>const copyArrayBuffer = stagingBuffer.getMappedRange(0, BUFFER_SIZE);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>const data = copyArrayBuffer.slice();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>stagingBuffer.unmap();</a:t>
              </a:r>
              <a:br/>
              <a:r>
                <a:rPr lang="en-US" sz="1280" dirty="0">
                  <a:solidFill>
                    <a:srgbClr val="BFD6EE"/>
                  </a:solidFill>
                  <a:latin typeface="Consolas"/>
                  <a:ea typeface="Consolas"/>
                  <a:cs typeface="Consolas"/>
                </a:rPr>
                <a:t>console.log(new Float32Array(data));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93242" y="6216968"/>
              <a:ext cx="634896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6F8399"/>
                  </a:solidFill>
                  <a:latin typeface="Microsoft YaHei"/>
                  <a:ea typeface="Microsoft YaHei"/>
                  <a:cs typeface="Microsoft YaHei"/>
                </a:rPr>
                <a:t>GPU buffer 紧贴 GPU 核心存放,浏览器这样的主机进程读不到,所以要中转。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917942" y="1809750"/>
            <a:ext cx="3740658" cy="4576001"/>
            <a:chOff x="7917942" y="1809750"/>
            <a:chExt cx="3740658" cy="4576001"/>
          </a:xfrm>
        </p:grpSpPr>
        <p:sp>
          <p:nvSpPr>
            <p:cNvPr id="13" name="Rectangle 13"/>
            <p:cNvSpPr/>
            <p:nvPr/>
          </p:nvSpPr>
          <p:spPr>
            <a:xfrm>
              <a:off x="7924800" y="1809750"/>
              <a:ext cx="3733800" cy="685800"/>
            </a:xfrm>
            <a:prstGeom prst="roundRect">
              <a:avLst>
                <a:gd name="adj" fmla="val 11111"/>
              </a:avLst>
            </a:prstGeom>
            <a:solidFill>
              <a:srgbClr val="241A3B"/>
            </a:solidFill>
            <a:ln w="14288">
              <a:solidFill>
                <a:srgbClr val="6D5AA8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146161" y="1941671"/>
              <a:ext cx="1486413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dirty="0">
                  <a:solidFill>
                    <a:srgbClr val="D9CFF5"/>
                  </a:solidFill>
                  <a:latin typeface="Consolas"/>
                  <a:ea typeface="Consolas"/>
                  <a:cs typeface="Consolas"/>
                </a:rPr>
                <a:t>compute shader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147304" y="2213610"/>
              <a:ext cx="162763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按工作组数量并行计算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7924800" y="2876550"/>
              <a:ext cx="3733800" cy="685800"/>
            </a:xfrm>
            <a:prstGeom prst="roundRect">
              <a:avLst>
                <a:gd name="adj" fmla="val 11111"/>
              </a:avLst>
            </a:prstGeom>
            <a:solidFill>
              <a:srgbClr val="1A1B36"/>
            </a:solidFill>
            <a:ln w="14288">
              <a:solidFill>
                <a:srgbClr val="4B4A82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8146161" y="3008471"/>
              <a:ext cx="645307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dirty="0">
                  <a:solidFill>
                    <a:srgbClr val="CFC9F2"/>
                  </a:solidFill>
                  <a:latin typeface="Consolas"/>
                  <a:ea typeface="Consolas"/>
                  <a:cs typeface="Consolas"/>
                </a:rPr>
                <a:t>output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147304" y="3280410"/>
              <a:ext cx="160690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storage · COPY_SRC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7924800" y="3943350"/>
              <a:ext cx="3733800" cy="685800"/>
            </a:xfrm>
            <a:prstGeom prst="roundRect">
              <a:avLst>
                <a:gd name="adj" fmla="val 11111"/>
              </a:avLst>
            </a:prstGeom>
            <a:solidFill>
              <a:srgbClr val="1A1B36"/>
            </a:solidFill>
            <a:ln w="14288">
              <a:solidFill>
                <a:srgbClr val="4B4A82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8146161" y="4075271"/>
              <a:ext cx="1387226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dirty="0">
                  <a:solidFill>
                    <a:srgbClr val="CFC9F2"/>
                  </a:solidFill>
                  <a:latin typeface="Consolas"/>
                  <a:ea typeface="Consolas"/>
                  <a:cs typeface="Consolas"/>
                </a:rPr>
                <a:t>stagingBuffer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147304" y="4347210"/>
              <a:ext cx="177881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MAP_READ · COPY_DST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7924800" y="5010150"/>
              <a:ext cx="3733800" cy="685800"/>
            </a:xfrm>
            <a:prstGeom prst="roundRect">
              <a:avLst>
                <a:gd name="adj" fmla="val 11111"/>
              </a:avLst>
            </a:prstGeom>
            <a:solidFill>
              <a:srgbClr val="16304F"/>
            </a:solidFill>
            <a:ln w="14288">
              <a:solidFill>
                <a:srgbClr val="3E6E9E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8146161" y="5142071"/>
              <a:ext cx="1077763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dirty="0">
                  <a:solidFill>
                    <a:srgbClr val="CFE0F2"/>
                  </a:solidFill>
                  <a:latin typeface="Consolas"/>
                  <a:ea typeface="Consolas"/>
                  <a:cs typeface="Consolas"/>
                </a:rPr>
                <a:t>JavaScript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147304" y="5414010"/>
              <a:ext cx="193110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new Float32Array(data)</a:t>
              </a:r>
            </a:p>
          </p:txBody>
        </p:sp>
        <p:sp>
          <p:nvSpPr>
            <p:cNvPr id="25" name="Freeform 25"/>
            <p:cNvSpPr/>
            <p:nvPr/>
          </p:nvSpPr>
          <p:spPr>
            <a:xfrm>
              <a:off x="8210550" y="2552700"/>
              <a:ext cx="190500" cy="266700"/>
            </a:xfrm>
            <a:prstGeom prst="downArrow">
              <a:avLst/>
            </a:prstGeom>
            <a:solidFill>
              <a:srgbClr val="A78BFA"/>
            </a:solidFill>
            <a:ln>
              <a:noFill/>
            </a:ln>
          </p:spPr>
        </p:sp>
        <p:sp>
          <p:nvSpPr>
            <p:cNvPr id="26" name="Freeform 26"/>
            <p:cNvSpPr/>
            <p:nvPr/>
          </p:nvSpPr>
          <p:spPr>
            <a:xfrm>
              <a:off x="8210550" y="3619500"/>
              <a:ext cx="190500" cy="266700"/>
            </a:xfrm>
            <a:prstGeom prst="downArrow">
              <a:avLst/>
            </a:prstGeom>
            <a:solidFill>
              <a:srgbClr val="A78BFA"/>
            </a:solidFill>
            <a:ln>
              <a:noFill/>
            </a:ln>
          </p:spPr>
        </p:sp>
        <p:sp>
          <p:nvSpPr>
            <p:cNvPr id="27" name="Freeform 27"/>
            <p:cNvSpPr/>
            <p:nvPr/>
          </p:nvSpPr>
          <p:spPr>
            <a:xfrm>
              <a:off x="8210550" y="4686300"/>
              <a:ext cx="190500" cy="266700"/>
            </a:xfrm>
            <a:prstGeom prst="downArrow">
              <a:avLst/>
            </a:prstGeom>
            <a:solidFill>
              <a:srgbClr val="A78BFA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8547354" y="2727960"/>
              <a:ext cx="9572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8DA2C0"/>
                  </a:solidFill>
                  <a:latin typeface="Consolas"/>
                  <a:ea typeface="Microsoft YaHei"/>
                  <a:cs typeface="Consolas"/>
                </a:rPr>
                <a:t>写回 buffer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8547354" y="3794760"/>
              <a:ext cx="162656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rgbClr val="8DA2C0"/>
                  </a:solidFill>
                  <a:latin typeface="Consolas"/>
                  <a:ea typeface="Consolas"/>
                  <a:cs typeface="Consolas"/>
                </a:rPr>
                <a:t>copyBufferToBuffer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8547354" y="4861560"/>
              <a:ext cx="225056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rgbClr val="8DA2C0"/>
                  </a:solidFill>
                  <a:latin typeface="Consolas"/>
                  <a:ea typeface="Consolas"/>
                  <a:cs typeface="Consolas"/>
                </a:rPr>
                <a:t>mapAsync + getMappedRange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917942" y="5874068"/>
              <a:ext cx="2379726" cy="5116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 xml:space="preserve">读完记得 </a:t>
              </a:r>
              <a:r>
                <a:rPr lang="en-US" sz="1350" dirty="0">
                  <a:solidFill>
                    <a:srgbClr val="A78BFA"/>
                  </a:solidFill>
                  <a:latin typeface="Consolas"/>
                  <a:ea typeface="Consolas"/>
                  <a:cs typeface="Consolas"/>
                </a:rPr>
                <a:t>unmap()</a:t>
              </a:r>
              <a:r>
                <a:rPr lang="en-US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,</a:t>
              </a:r>
              <a:br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把 staging buffer 交还回去。</a:t>
              </a:r>
            </a:p>
          </p:txBody>
        </p:sp>
      </p:grpSp>
    </p:spTree>
  </p:cSld>
  <p:clrMapOvr>
    <a:masterClrMapping/>
  </p:clrMapOvr>
  <mc:AlternateContent>
    <mc:Choice Requires="p159">
      <p:transition p14:dur="9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70B14"/>
            </a:gs>
            <a:gs pos="100000">
              <a:srgbClr val="0C1729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524000" y="0"/>
                </a:moveTo>
                <a:lnTo>
                  <a:pt x="1524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6096000"/>
                </a:moveTo>
                <a:lnTo>
                  <a:pt x="12192000" y="6096000"/>
                </a:lnTo>
              </a:path>
            </a:pathLst>
          </a:custGeom>
          <a:noFill/>
          <a:ln w="7620">
            <a:solidFill>
              <a:srgbClr val="18253C"/>
            </a:solidFill>
          </a:ln>
        </p:spPr>
      </p:sp>
      <p:grpSp>
        <p:nvGrpSpPr>
          <p:cNvPr id="6" name="Group 6"/>
          <p:cNvGrpSpPr/>
          <p:nvPr/>
        </p:nvGrpSpPr>
        <p:grpSpPr>
          <a:xfrm>
            <a:off x="518160" y="746760"/>
            <a:ext cx="11140440" cy="849630"/>
            <a:chOff x="518160" y="746760"/>
            <a:chExt cx="11140440" cy="849630"/>
          </a:xfrm>
        </p:grpSpPr>
        <p:sp>
          <p:nvSpPr>
            <p:cNvPr id="3" name="TextBox 3"/>
            <p:cNvSpPr txBox="1"/>
            <p:nvPr/>
          </p:nvSpPr>
          <p:spPr>
            <a:xfrm>
              <a:off x="527304" y="746760"/>
              <a:ext cx="129646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spc="180" dirty="0">
                  <a:solidFill>
                    <a:srgbClr val="6F8399"/>
                  </a:solidFill>
                  <a:latin typeface="Consolas"/>
                  <a:ea typeface="Microsoft YaHei"/>
                  <a:cs typeface="Consolas"/>
                </a:rPr>
                <a:t>10 / 错误处理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18160" y="1009650"/>
              <a:ext cx="5917749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E8EEF9"/>
                  </a:solidFill>
                  <a:latin typeface="Microsoft YaHei"/>
                  <a:ea typeface="Microsoft YaHei"/>
                  <a:cs typeface="Microsoft YaHei"/>
                </a:rPr>
                <a:t>错误会传染,所以要圈作用域来抓</a:t>
              </a:r>
            </a:p>
          </p:txBody>
        </p:sp>
        <p:sp>
          <p:nvSpPr>
            <p:cNvPr id="5" name="Rectangle 5"/>
            <p:cNvSpPr/>
            <p:nvPr/>
          </p:nvSpPr>
          <p:spPr>
            <a:xfrm>
              <a:off x="7810500" y="1219200"/>
              <a:ext cx="3848100" cy="19050"/>
            </a:xfrm>
            <a:prstGeom prst="rect">
              <a:avLst/>
            </a:prstGeom>
            <a:gradFill>
              <a:gsLst>
                <a:gs pos="0">
                  <a:srgbClr val="F87171"/>
                </a:gs>
                <a:gs pos="100000">
                  <a:srgbClr val="38BDF8">
                    <a:alpha val="15000"/>
                  </a:srgbClr>
                </a:gs>
              </a:gsLst>
              <a:lin ang="0" scaled="1"/>
            </a:gradFill>
            <a:ln>
              <a:noFill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533400" y="1676400"/>
            <a:ext cx="5410200" cy="2667000"/>
            <a:chOff x="533400" y="1676400"/>
            <a:chExt cx="5410200" cy="2667000"/>
          </a:xfrm>
        </p:grpSpPr>
        <p:sp>
          <p:nvSpPr>
            <p:cNvPr id="7" name="Rectangle 7"/>
            <p:cNvSpPr/>
            <p:nvPr/>
          </p:nvSpPr>
          <p:spPr>
            <a:xfrm>
              <a:off x="533400" y="1676400"/>
              <a:ext cx="5410200" cy="2667000"/>
            </a:xfrm>
            <a:prstGeom prst="roundRect">
              <a:avLst>
                <a:gd name="adj" fmla="val 2143"/>
              </a:avLst>
            </a:prstGeom>
            <a:solidFill>
              <a:srgbClr val="101B2C"/>
            </a:solidFill>
            <a:ln w="14288">
              <a:solidFill>
                <a:srgbClr val="F87171">
                  <a:alpha val="50000"/>
                </a:srgbClr>
              </a:solidFill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792956" y="1918494"/>
              <a:ext cx="185737" cy="154780"/>
              <a:chOff x="792956" y="1918494"/>
              <a:chExt cx="185737" cy="15478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854868" y="1918494"/>
                <a:ext cx="61912" cy="41275"/>
              </a:xfrm>
              <a:custGeom>
                <a:avLst/>
                <a:gdLst/>
                <a:ahLst/>
                <a:cxnLst/>
                <a:rect l="l" t="t" r="r" b="b"/>
                <a:pathLst>
                  <a:path w="61912" h="41275">
                    <a:moveTo>
                      <a:pt x="0" y="41275"/>
                    </a:moveTo>
                    <a:lnTo>
                      <a:pt x="0" y="30956"/>
                    </a:lnTo>
                    <a:cubicBezTo>
                      <a:pt x="0" y="13860"/>
                      <a:pt x="13860" y="0"/>
                      <a:pt x="30956" y="0"/>
                    </a:cubicBezTo>
                    <a:cubicBezTo>
                      <a:pt x="48053" y="0"/>
                      <a:pt x="61912" y="13860"/>
                      <a:pt x="61912" y="30956"/>
                    </a:cubicBezTo>
                    <a:lnTo>
                      <a:pt x="61912" y="41275"/>
                    </a:lnTo>
                  </a:path>
                </a:pathLst>
              </a:custGeom>
              <a:noFill/>
              <a:ln w="20637">
                <a:solidFill>
                  <a:srgbClr val="F87171"/>
                </a:solidFill>
              </a:ln>
            </p:spPr>
          </p:sp>
          <p:sp>
            <p:nvSpPr>
              <p:cNvPr id="9" name="Freeform 9"/>
              <p:cNvSpPr/>
              <p:nvPr/>
            </p:nvSpPr>
            <p:spPr>
              <a:xfrm>
                <a:off x="834231" y="1959768"/>
                <a:ext cx="103187" cy="113506"/>
              </a:xfrm>
              <a:custGeom>
                <a:avLst/>
                <a:gdLst/>
                <a:ahLst/>
                <a:cxnLst/>
                <a:rect l="l" t="t" r="r" b="b"/>
                <a:pathLst>
                  <a:path w="103187" h="113506">
                    <a:moveTo>
                      <a:pt x="10319" y="0"/>
                    </a:moveTo>
                    <a:lnTo>
                      <a:pt x="92868" y="0"/>
                    </a:lnTo>
                    <a:cubicBezTo>
                      <a:pt x="99014" y="9210"/>
                      <a:pt x="102578" y="19900"/>
                      <a:pt x="103187" y="30956"/>
                    </a:cubicBezTo>
                    <a:lnTo>
                      <a:pt x="103187" y="61912"/>
                    </a:lnTo>
                    <a:cubicBezTo>
                      <a:pt x="103187" y="90407"/>
                      <a:pt x="80088" y="113506"/>
                      <a:pt x="51594" y="113506"/>
                    </a:cubicBezTo>
                    <a:cubicBezTo>
                      <a:pt x="23099" y="113506"/>
                      <a:pt x="0" y="90407"/>
                      <a:pt x="0" y="61912"/>
                    </a:cubicBezTo>
                    <a:lnTo>
                      <a:pt x="0" y="30956"/>
                    </a:lnTo>
                    <a:cubicBezTo>
                      <a:pt x="610" y="19900"/>
                      <a:pt x="4173" y="9210"/>
                      <a:pt x="10319" y="0"/>
                    </a:cubicBezTo>
                  </a:path>
                </a:pathLst>
              </a:custGeom>
              <a:noFill/>
              <a:ln w="20637">
                <a:solidFill>
                  <a:srgbClr val="F87171"/>
                </a:solidFill>
              </a:ln>
            </p:spPr>
          </p:sp>
          <p:sp>
            <p:nvSpPr>
              <p:cNvPr id="10" name="Freeform 10"/>
              <p:cNvSpPr/>
              <p:nvPr/>
            </p:nvSpPr>
            <p:spPr>
              <a:xfrm>
                <a:off x="792956" y="2001043"/>
                <a:ext cx="412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1275" h="9525">
                    <a:moveTo>
                      <a:pt x="0" y="0"/>
                    </a:moveTo>
                    <a:lnTo>
                      <a:pt x="41275" y="0"/>
                    </a:lnTo>
                  </a:path>
                </a:pathLst>
              </a:custGeom>
              <a:noFill/>
              <a:ln w="20637">
                <a:solidFill>
                  <a:srgbClr val="F87171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937418" y="2001043"/>
                <a:ext cx="412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1275" h="9525">
                    <a:moveTo>
                      <a:pt x="0" y="0"/>
                    </a:moveTo>
                    <a:lnTo>
                      <a:pt x="41275" y="0"/>
                    </a:lnTo>
                  </a:path>
                </a:pathLst>
              </a:custGeom>
              <a:noFill/>
              <a:ln w="20637">
                <a:solidFill>
                  <a:srgbClr val="F87171"/>
                </a:solidFill>
              </a:ln>
            </p:spPr>
          </p:sp>
          <p:sp>
            <p:nvSpPr>
              <p:cNvPr id="12" name="Freeform 12"/>
              <p:cNvSpPr/>
              <p:nvPr/>
            </p:nvSpPr>
            <p:spPr>
              <a:xfrm>
                <a:off x="885825" y="2011362"/>
                <a:ext cx="9525" cy="61912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1912">
                    <a:moveTo>
                      <a:pt x="0" y="61912"/>
                    </a:moveTo>
                    <a:lnTo>
                      <a:pt x="0" y="0"/>
                    </a:lnTo>
                  </a:path>
                </a:pathLst>
              </a:custGeom>
              <a:noFill/>
              <a:ln w="20637">
                <a:solidFill>
                  <a:srgbClr val="F87171"/>
                </a:solidFill>
              </a:ln>
            </p:spPr>
          </p:sp>
          <p:sp>
            <p:nvSpPr>
              <p:cNvPr id="13" name="Freeform 13"/>
              <p:cNvSpPr/>
              <p:nvPr/>
            </p:nvSpPr>
            <p:spPr>
              <a:xfrm>
                <a:off x="803275" y="2042318"/>
                <a:ext cx="34568" cy="20637"/>
              </a:xfrm>
              <a:custGeom>
                <a:avLst/>
                <a:gdLst/>
                <a:ahLst/>
                <a:cxnLst/>
                <a:rect l="l" t="t" r="r" b="b"/>
                <a:pathLst>
                  <a:path w="34568" h="20637">
                    <a:moveTo>
                      <a:pt x="0" y="20637"/>
                    </a:moveTo>
                    <a:lnTo>
                      <a:pt x="34568" y="0"/>
                    </a:lnTo>
                  </a:path>
                </a:pathLst>
              </a:custGeom>
              <a:noFill/>
              <a:ln w="20637">
                <a:solidFill>
                  <a:srgbClr val="F87171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933807" y="2042318"/>
                <a:ext cx="34568" cy="20637"/>
              </a:xfrm>
              <a:custGeom>
                <a:avLst/>
                <a:gdLst/>
                <a:ahLst/>
                <a:cxnLst/>
                <a:rect l="l" t="t" r="r" b="b"/>
                <a:pathLst>
                  <a:path w="34568" h="20637">
                    <a:moveTo>
                      <a:pt x="34568" y="20637"/>
                    </a:moveTo>
                    <a:lnTo>
                      <a:pt x="0" y="0"/>
                    </a:lnTo>
                  </a:path>
                </a:pathLst>
              </a:custGeom>
              <a:noFill/>
              <a:ln w="20637">
                <a:solidFill>
                  <a:srgbClr val="F87171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803275" y="1939131"/>
                <a:ext cx="38695" cy="24765"/>
              </a:xfrm>
              <a:custGeom>
                <a:avLst/>
                <a:gdLst/>
                <a:ahLst/>
                <a:cxnLst/>
                <a:rect l="l" t="t" r="r" b="b"/>
                <a:pathLst>
                  <a:path w="38695" h="24765">
                    <a:moveTo>
                      <a:pt x="0" y="0"/>
                    </a:moveTo>
                    <a:lnTo>
                      <a:pt x="38695" y="24765"/>
                    </a:lnTo>
                  </a:path>
                </a:pathLst>
              </a:custGeom>
              <a:noFill/>
              <a:ln w="20637">
                <a:solidFill>
                  <a:srgbClr val="F87171"/>
                </a:solidFill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929679" y="1939131"/>
                <a:ext cx="38695" cy="24765"/>
              </a:xfrm>
              <a:custGeom>
                <a:avLst/>
                <a:gdLst/>
                <a:ahLst/>
                <a:cxnLst/>
                <a:rect l="l" t="t" r="r" b="b"/>
                <a:pathLst>
                  <a:path w="38695" h="24765">
                    <a:moveTo>
                      <a:pt x="38695" y="0"/>
                    </a:moveTo>
                    <a:lnTo>
                      <a:pt x="0" y="24765"/>
                    </a:lnTo>
                  </a:path>
                </a:pathLst>
              </a:custGeom>
              <a:noFill/>
              <a:ln w="20637">
                <a:solidFill>
                  <a:srgbClr val="F87171"/>
                </a:solidFill>
              </a:ln>
            </p:spPr>
          </p:sp>
        </p:grpSp>
        <p:sp>
          <p:nvSpPr>
            <p:cNvPr id="18" name="TextBox 18"/>
            <p:cNvSpPr txBox="1"/>
            <p:nvPr/>
          </p:nvSpPr>
          <p:spPr>
            <a:xfrm>
              <a:off x="1114806" y="1872615"/>
              <a:ext cx="19943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E8EEF9"/>
                  </a:solidFill>
                  <a:latin typeface="Microsoft YaHei"/>
                  <a:ea typeface="Microsoft YaHei"/>
                  <a:cs typeface="Microsoft YaHei"/>
                </a:rPr>
                <a:t>错误是“传染性”的</a:t>
              </a:r>
            </a:p>
          </p:txBody>
        </p:sp>
        <p:grpSp>
          <p:nvGrpSpPr>
            <p:cNvPr id="30" name="Group 30"/>
            <p:cNvGrpSpPr/>
            <p:nvPr/>
          </p:nvGrpSpPr>
          <p:grpSpPr>
            <a:xfrm>
              <a:off x="762000" y="2362200"/>
              <a:ext cx="4991100" cy="609600"/>
              <a:chOff x="762000" y="2362200"/>
              <a:chExt cx="4991100" cy="60960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762000" y="2362200"/>
                <a:ext cx="1409700" cy="609600"/>
              </a:xfrm>
              <a:prstGeom prst="roundRect">
                <a:avLst>
                  <a:gd name="adj" fmla="val 12500"/>
                </a:avLst>
              </a:prstGeom>
              <a:solidFill>
                <a:srgbClr val="2B1A1F"/>
              </a:solidFill>
              <a:ln w="14288">
                <a:solidFill>
                  <a:srgbClr val="8A4247"/>
                </a:solidFill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1172837" y="2491264"/>
                <a:ext cx="588026" cy="2493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280" dirty="0">
                    <a:solidFill>
                      <a:srgbClr val="F3B7B7"/>
                    </a:solidFill>
                    <a:latin typeface="Consolas"/>
                    <a:ea typeface="Consolas"/>
                    <a:cs typeface="Consolas"/>
                  </a:rPr>
                  <a:t>call A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1056894" y="2708910"/>
                <a:ext cx="819912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dirty="0">
                    <a:solidFill>
                      <a:srgbClr val="C68A8A"/>
                    </a:solidFill>
                    <a:latin typeface="Microsoft YaHei"/>
                    <a:ea typeface="Microsoft YaHei"/>
                    <a:cs typeface="Microsoft YaHei"/>
                  </a:rPr>
                  <a:t>被判定非法</a:t>
                </a:r>
              </a:p>
            </p:txBody>
          </p:sp>
          <p:sp>
            <p:nvSpPr>
              <p:cNvPr id="22" name="Rectangle 22"/>
              <p:cNvSpPr/>
              <p:nvPr/>
            </p:nvSpPr>
            <p:spPr>
              <a:xfrm>
                <a:off x="2552700" y="2362200"/>
                <a:ext cx="1409700" cy="609600"/>
              </a:xfrm>
              <a:prstGeom prst="roundRect">
                <a:avLst>
                  <a:gd name="adj" fmla="val 12500"/>
                </a:avLst>
              </a:prstGeom>
              <a:solidFill>
                <a:srgbClr val="2B1A1F"/>
              </a:solidFill>
              <a:ln w="14288">
                <a:solidFill>
                  <a:srgbClr val="8A4247"/>
                </a:solidFill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2963537" y="2491264"/>
                <a:ext cx="588026" cy="2493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280" dirty="0">
                    <a:solidFill>
                      <a:srgbClr val="F3B7B7"/>
                    </a:solidFill>
                    <a:latin typeface="Consolas"/>
                    <a:ea typeface="Consolas"/>
                    <a:cs typeface="Consolas"/>
                  </a:rPr>
                  <a:t>call B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2641244" y="2708910"/>
                <a:ext cx="1232611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dirty="0">
                    <a:solidFill>
                      <a:srgbClr val="C68A8A"/>
                    </a:solidFill>
                    <a:latin typeface="Microsoft YaHei"/>
                    <a:ea typeface="Microsoft YaHei"/>
                    <a:cs typeface="Microsoft YaHei"/>
                  </a:rPr>
                  <a:t>用了 A 的返回值</a:t>
                </a:r>
              </a:p>
            </p:txBody>
          </p:sp>
          <p:sp>
            <p:nvSpPr>
              <p:cNvPr id="25" name="Rectangle 25"/>
              <p:cNvSpPr/>
              <p:nvPr/>
            </p:nvSpPr>
            <p:spPr>
              <a:xfrm>
                <a:off x="4343400" y="2362200"/>
                <a:ext cx="1409700" cy="609600"/>
              </a:xfrm>
              <a:prstGeom prst="roundRect">
                <a:avLst>
                  <a:gd name="adj" fmla="val 12500"/>
                </a:avLst>
              </a:prstGeom>
              <a:solidFill>
                <a:srgbClr val="2B1A1F"/>
              </a:solidFill>
              <a:ln w="14288">
                <a:solidFill>
                  <a:srgbClr val="8A4247"/>
                </a:solidFill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4754237" y="2491264"/>
                <a:ext cx="588026" cy="2493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280" dirty="0">
                    <a:solidFill>
                      <a:srgbClr val="F3B7B7"/>
                    </a:solidFill>
                    <a:latin typeface="Consolas"/>
                    <a:ea typeface="Consolas"/>
                    <a:cs typeface="Consolas"/>
                  </a:rPr>
                  <a:t>call C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4431944" y="2708910"/>
                <a:ext cx="1232611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dirty="0">
                    <a:solidFill>
                      <a:srgbClr val="C68A8A"/>
                    </a:solidFill>
                    <a:latin typeface="Microsoft YaHei"/>
                    <a:ea typeface="Microsoft YaHei"/>
                    <a:cs typeface="Microsoft YaHei"/>
                  </a:rPr>
                  <a:t>用了 B 的返回值</a:t>
                </a:r>
              </a:p>
            </p:txBody>
          </p:sp>
          <p:sp>
            <p:nvSpPr>
              <p:cNvPr id="28" name="Freeform 28"/>
              <p:cNvSpPr/>
              <p:nvPr/>
            </p:nvSpPr>
            <p:spPr>
              <a:xfrm>
                <a:off x="2209800" y="2581275"/>
                <a:ext cx="190500" cy="171450"/>
              </a:xfrm>
              <a:prstGeom prst="rightArrow">
                <a:avLst/>
              </a:prstGeom>
              <a:solidFill>
                <a:srgbClr val="F87171"/>
              </a:solidFill>
              <a:ln>
                <a:noFill/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4000500" y="2581275"/>
                <a:ext cx="190500" cy="171450"/>
              </a:xfrm>
              <a:prstGeom prst="rightArrow">
                <a:avLst/>
              </a:prstGeom>
              <a:solidFill>
                <a:srgbClr val="F87171"/>
              </a:solidFill>
              <a:ln>
                <a:noFill/>
              </a:ln>
            </p:spPr>
          </p:sp>
        </p:grpSp>
        <p:sp>
          <p:nvSpPr>
            <p:cNvPr id="31" name="TextBox 31"/>
            <p:cNvSpPr txBox="1"/>
            <p:nvPr/>
          </p:nvSpPr>
          <p:spPr>
            <a:xfrm>
              <a:off x="755142" y="3207068"/>
              <a:ext cx="4059936" cy="7593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WebGPU 的调用在 GPU 进程里异步校验;某次调用一旦</a:t>
              </a:r>
              <a:br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被标记为无效,依赖它返回值的对象也会跟着无效,</a:t>
              </a:r>
              <a:br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一路传下去 —— 所以这类错误被称为 contagious。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6248400" y="1676400"/>
            <a:ext cx="5571974" cy="2667000"/>
            <a:chOff x="6248400" y="1676400"/>
            <a:chExt cx="5571974" cy="2667000"/>
          </a:xfrm>
        </p:grpSpPr>
        <p:sp>
          <p:nvSpPr>
            <p:cNvPr id="33" name="Rectangle 33"/>
            <p:cNvSpPr/>
            <p:nvPr/>
          </p:nvSpPr>
          <p:spPr>
            <a:xfrm>
              <a:off x="6248400" y="1676400"/>
              <a:ext cx="5410200" cy="2667000"/>
            </a:xfrm>
            <a:prstGeom prst="roundRect">
              <a:avLst>
                <a:gd name="adj" fmla="val 2143"/>
              </a:avLst>
            </a:prstGeom>
            <a:solidFill>
              <a:srgbClr val="101B2C"/>
            </a:solidFill>
            <a:ln w="14288">
              <a:solidFill>
                <a:srgbClr val="38BDF8">
                  <a:alpha val="50000"/>
                </a:srgbClr>
              </a:solidFill>
            </a:ln>
          </p:spPr>
        </p:sp>
        <p:grpSp>
          <p:nvGrpSpPr>
            <p:cNvPr id="37" name="Group 37"/>
            <p:cNvGrpSpPr/>
            <p:nvPr/>
          </p:nvGrpSpPr>
          <p:grpSpPr>
            <a:xfrm>
              <a:off x="6503659" y="1897856"/>
              <a:ext cx="194331" cy="185737"/>
              <a:chOff x="6503659" y="1897856"/>
              <a:chExt cx="194331" cy="185737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6503659" y="1897856"/>
                <a:ext cx="194331" cy="185737"/>
              </a:xfrm>
              <a:custGeom>
                <a:avLst/>
                <a:gdLst/>
                <a:ahLst/>
                <a:cxnLst/>
                <a:rect l="l" t="t" r="r" b="b"/>
                <a:pathLst>
                  <a:path w="194331" h="185737">
                    <a:moveTo>
                      <a:pt x="97166" y="0"/>
                    </a:moveTo>
                    <a:cubicBezTo>
                      <a:pt x="121268" y="21324"/>
                      <a:pt x="152726" y="32427"/>
                      <a:pt x="184875" y="30956"/>
                    </a:cubicBezTo>
                    <a:cubicBezTo>
                      <a:pt x="194331" y="63125"/>
                      <a:pt x="190338" y="97754"/>
                      <a:pt x="173807" y="126926"/>
                    </a:cubicBezTo>
                    <a:cubicBezTo>
                      <a:pt x="157276" y="156098"/>
                      <a:pt x="129622" y="177318"/>
                      <a:pt x="97166" y="185737"/>
                    </a:cubicBezTo>
                    <a:cubicBezTo>
                      <a:pt x="64710" y="177318"/>
                      <a:pt x="37055" y="156098"/>
                      <a:pt x="20524" y="126926"/>
                    </a:cubicBezTo>
                    <a:cubicBezTo>
                      <a:pt x="3994" y="97754"/>
                      <a:pt x="0" y="63125"/>
                      <a:pt x="9457" y="30956"/>
                    </a:cubicBezTo>
                    <a:cubicBezTo>
                      <a:pt x="41605" y="32427"/>
                      <a:pt x="73063" y="21324"/>
                      <a:pt x="97166" y="0"/>
                    </a:cubicBezTo>
                  </a:path>
                </a:pathLst>
              </a:custGeom>
              <a:noFill/>
              <a:ln w="20637">
                <a:solidFill>
                  <a:srgbClr val="38BDF8"/>
                </a:solidFill>
              </a:ln>
            </p:spPr>
          </p:sp>
          <p:sp>
            <p:nvSpPr>
              <p:cNvPr id="35" name="Freeform 35"/>
              <p:cNvSpPr/>
              <p:nvPr/>
            </p:nvSpPr>
            <p:spPr>
              <a:xfrm>
                <a:off x="6590506" y="1970087"/>
                <a:ext cx="20637" cy="20637"/>
              </a:xfrm>
              <a:custGeom>
                <a:avLst/>
                <a:gdLst/>
                <a:ahLst/>
                <a:cxnLst/>
                <a:rect l="l" t="t" r="r" b="b"/>
                <a:pathLst>
                  <a:path w="20637" h="20637">
                    <a:moveTo>
                      <a:pt x="0" y="10319"/>
                    </a:moveTo>
                    <a:cubicBezTo>
                      <a:pt x="0" y="16018"/>
                      <a:pt x="4620" y="20637"/>
                      <a:pt x="10319" y="20637"/>
                    </a:cubicBezTo>
                    <a:cubicBezTo>
                      <a:pt x="16018" y="20637"/>
                      <a:pt x="20637" y="16018"/>
                      <a:pt x="20637" y="10319"/>
                    </a:cubicBezTo>
                    <a:cubicBezTo>
                      <a:pt x="20637" y="4620"/>
                      <a:pt x="16018" y="0"/>
                      <a:pt x="10319" y="0"/>
                    </a:cubicBezTo>
                    <a:cubicBezTo>
                      <a:pt x="4620" y="0"/>
                      <a:pt x="0" y="4620"/>
                      <a:pt x="0" y="10319"/>
                    </a:cubicBezTo>
                  </a:path>
                </a:pathLst>
              </a:custGeom>
              <a:noFill/>
              <a:ln w="20637">
                <a:solidFill>
                  <a:srgbClr val="38BDF8"/>
                </a:solidFill>
              </a:ln>
            </p:spPr>
          </p:sp>
          <p:sp>
            <p:nvSpPr>
              <p:cNvPr id="36" name="Freeform 36"/>
              <p:cNvSpPr/>
              <p:nvPr/>
            </p:nvSpPr>
            <p:spPr>
              <a:xfrm>
                <a:off x="6600825" y="1990725"/>
                <a:ext cx="9525" cy="25797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25797">
                    <a:moveTo>
                      <a:pt x="0" y="0"/>
                    </a:moveTo>
                    <a:lnTo>
                      <a:pt x="0" y="25797"/>
                    </a:lnTo>
                  </a:path>
                </a:pathLst>
              </a:custGeom>
              <a:noFill/>
              <a:ln w="20637">
                <a:solidFill>
                  <a:srgbClr val="38BDF8"/>
                </a:solidFill>
              </a:ln>
            </p:spPr>
          </p:sp>
        </p:grpSp>
        <p:sp>
          <p:nvSpPr>
            <p:cNvPr id="38" name="TextBox 38"/>
            <p:cNvSpPr txBox="1"/>
            <p:nvPr/>
          </p:nvSpPr>
          <p:spPr>
            <a:xfrm>
              <a:off x="6829806" y="1872615"/>
              <a:ext cx="292608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E8EEF9"/>
                  </a:solidFill>
                  <a:latin typeface="Microsoft YaHei"/>
                  <a:ea typeface="Microsoft YaHei"/>
                  <a:cs typeface="Microsoft YaHei"/>
                </a:rPr>
                <a:t>每个设备有自己的作用域栈</a:t>
              </a:r>
            </a:p>
          </p:txBody>
        </p:sp>
        <p:grpSp>
          <p:nvGrpSpPr>
            <p:cNvPr id="41" name="Group 41"/>
            <p:cNvGrpSpPr/>
            <p:nvPr/>
          </p:nvGrpSpPr>
          <p:grpSpPr>
            <a:xfrm>
              <a:off x="6477000" y="2286000"/>
              <a:ext cx="4953000" cy="1066800"/>
              <a:chOff x="6477000" y="2286000"/>
              <a:chExt cx="4953000" cy="1066800"/>
            </a:xfrm>
          </p:grpSpPr>
          <p:sp>
            <p:nvSpPr>
              <p:cNvPr id="39" name="Rectangle 39"/>
              <p:cNvSpPr/>
              <p:nvPr/>
            </p:nvSpPr>
            <p:spPr>
              <a:xfrm>
                <a:off x="6477000" y="2286000"/>
                <a:ext cx="4953000" cy="1066800"/>
              </a:xfrm>
              <a:prstGeom prst="roundRect">
                <a:avLst>
                  <a:gd name="adj" fmla="val 5357"/>
                </a:avLst>
              </a:prstGeom>
              <a:solidFill>
                <a:srgbClr val="0B1120"/>
              </a:solidFill>
              <a:ln w="14288">
                <a:solidFill>
                  <a:srgbClr val="22354F"/>
                </a:solidFill>
              </a:ln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6699123" y="2453164"/>
                <a:ext cx="3678682" cy="744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1950"/>
                  </a:lnSpc>
                </a:pPr>
                <a:r>
                  <a:rPr lang="en-US" sz="1280" dirty="0">
                    <a:solidFill>
                      <a:srgbClr val="BFD6EE"/>
                    </a:solidFill>
                    <a:latin typeface="Consolas"/>
                    <a:ea typeface="Consolas"/>
                    <a:cs typeface="Consolas"/>
                  </a:rPr>
                  <a:t>device.pushErrorScope("validation");</a:t>
                </a:r>
                <a:br/>
                <a:r>
                  <a:rPr lang="zh-CN" sz="1280" dirty="0">
                    <a:solidFill>
                      <a:srgbClr val="6F8399"/>
                    </a:solidFill>
                    <a:latin typeface="Consolas"/>
                    <a:ea typeface="Microsoft YaHei"/>
                    <a:cs typeface="Consolas"/>
                  </a:rPr>
                  <a:t>// … 你要检查的那批调用 …</a:t>
                </a:r>
                <a:br/>
                <a:r>
                  <a:rPr lang="en-US" sz="1280" dirty="0">
                    <a:solidFill>
                      <a:srgbClr val="BFD6EE"/>
                    </a:solidFill>
                    <a:latin typeface="Consolas"/>
                    <a:ea typeface="Consolas"/>
                    <a:cs typeface="Consolas"/>
                  </a:rPr>
                  <a:t>const err = await device.popErrorScope();</a:t>
                </a:r>
              </a:p>
            </p:txBody>
          </p:sp>
        </p:grpSp>
        <p:sp>
          <p:nvSpPr>
            <p:cNvPr id="42" name="TextBox 42"/>
            <p:cNvSpPr txBox="1"/>
            <p:nvPr/>
          </p:nvSpPr>
          <p:spPr>
            <a:xfrm>
              <a:off x="6470904" y="3547110"/>
              <a:ext cx="534947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rgbClr val="7FD4FA"/>
                  </a:solidFill>
                  <a:latin typeface="Consolas"/>
                  <a:ea typeface="Consolas"/>
                  <a:cs typeface="Consolas"/>
                </a:rPr>
                <a:t>GPUValidationError · GPUOutOfMemoryError · GPUInternalError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6470142" y="3816668"/>
              <a:ext cx="3725608" cy="5116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弹出作用域后拿到的 Promise,解析成该作用域内</a:t>
              </a:r>
              <a:br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 xml:space="preserve">捕获到的第一个错误;没有错误则为 </a:t>
              </a:r>
              <a:r>
                <a:rPr lang="en-US" sz="1350" dirty="0">
                  <a:solidFill>
                    <a:srgbClr val="34D399"/>
                  </a:solidFill>
                  <a:latin typeface="Consolas"/>
                  <a:ea typeface="Consolas"/>
                  <a:cs typeface="Consolas"/>
                </a:rPr>
                <a:t>null</a:t>
              </a:r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533400" y="4419600"/>
            <a:ext cx="11125200" cy="2057400"/>
            <a:chOff x="533400" y="4419600"/>
            <a:chExt cx="11125200" cy="2057400"/>
          </a:xfrm>
        </p:grpSpPr>
        <p:sp>
          <p:nvSpPr>
            <p:cNvPr id="45" name="Rectangle 45"/>
            <p:cNvSpPr/>
            <p:nvPr/>
          </p:nvSpPr>
          <p:spPr>
            <a:xfrm>
              <a:off x="533400" y="4419600"/>
              <a:ext cx="11125200" cy="2057400"/>
            </a:xfrm>
            <a:prstGeom prst="roundRect">
              <a:avLst>
                <a:gd name="adj" fmla="val 2778"/>
              </a:avLst>
            </a:prstGeom>
            <a:solidFill>
              <a:srgbClr val="0E1626"/>
            </a:solidFill>
            <a:ln w="14288">
              <a:solidFill>
                <a:srgbClr val="22354F"/>
              </a:solidFill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829056" y="4663440"/>
              <a:ext cx="544560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E8EEF9"/>
                  </a:solidFill>
                  <a:latin typeface="Microsoft YaHei"/>
                  <a:ea typeface="Microsoft YaHei"/>
                  <a:cs typeface="Microsoft YaHei"/>
                </a:rPr>
                <a:t xml:space="preserve">对比:WebGL 历史上的做法是同步的 </a:t>
              </a:r>
              <a:r>
                <a:rPr lang="en-US" sz="1800" b="1" dirty="0">
                  <a:solidFill>
                    <a:srgbClr val="F59E0B"/>
                  </a:solidFill>
                  <a:latin typeface="Consolas"/>
                  <a:ea typeface="Consolas"/>
                  <a:cs typeface="Consolas"/>
                </a:rPr>
                <a:t>getError()</a:t>
              </a:r>
            </a:p>
          </p:txBody>
        </p:sp>
        <p:grpSp>
          <p:nvGrpSpPr>
            <p:cNvPr id="54" name="Group 54"/>
            <p:cNvGrpSpPr/>
            <p:nvPr/>
          </p:nvGrpSpPr>
          <p:grpSpPr>
            <a:xfrm>
              <a:off x="871538" y="5158740"/>
              <a:ext cx="3545395" cy="922211"/>
              <a:chOff x="871538" y="5158740"/>
              <a:chExt cx="3545395" cy="922211"/>
            </a:xfrm>
          </p:grpSpPr>
          <p:grpSp>
            <p:nvGrpSpPr>
              <p:cNvPr id="51" name="Group 51"/>
              <p:cNvGrpSpPr/>
              <p:nvPr/>
            </p:nvGrpSpPr>
            <p:grpSpPr>
              <a:xfrm>
                <a:off x="871538" y="5176838"/>
                <a:ext cx="200026" cy="200026"/>
                <a:chOff x="871538" y="5176838"/>
                <a:chExt cx="200026" cy="200026"/>
              </a:xfrm>
            </p:grpSpPr>
            <p:sp>
              <p:nvSpPr>
                <p:cNvPr id="47" name="Freeform 47"/>
                <p:cNvSpPr/>
                <p:nvPr/>
              </p:nvSpPr>
              <p:spPr>
                <a:xfrm>
                  <a:off x="871538" y="5176838"/>
                  <a:ext cx="200026" cy="2000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026" h="200026">
                      <a:moveTo>
                        <a:pt x="0" y="100013"/>
                      </a:moveTo>
                      <a:cubicBezTo>
                        <a:pt x="0" y="155248"/>
                        <a:pt x="44777" y="200026"/>
                        <a:pt x="100013" y="200026"/>
                      </a:cubicBezTo>
                      <a:cubicBezTo>
                        <a:pt x="155248" y="200026"/>
                        <a:pt x="200026" y="155248"/>
                        <a:pt x="200026" y="100013"/>
                      </a:cubicBezTo>
                      <a:cubicBezTo>
                        <a:pt x="200026" y="44777"/>
                        <a:pt x="155248" y="0"/>
                        <a:pt x="100013" y="0"/>
                      </a:cubicBezTo>
                      <a:cubicBezTo>
                        <a:pt x="44777" y="0"/>
                        <a:pt x="0" y="44777"/>
                        <a:pt x="0" y="100013"/>
                      </a:cubicBezTo>
                    </a:path>
                  </a:pathLst>
                </a:custGeom>
                <a:noFill/>
                <a:ln w="22225">
                  <a:solidFill>
                    <a:srgbClr val="F59E0B"/>
                  </a:solidFill>
                </a:ln>
              </p:spPr>
            </p:sp>
            <p:sp>
              <p:nvSpPr>
                <p:cNvPr id="48" name="Freeform 48"/>
                <p:cNvSpPr/>
                <p:nvPr/>
              </p:nvSpPr>
              <p:spPr>
                <a:xfrm>
                  <a:off x="960438" y="5265738"/>
                  <a:ext cx="22225" cy="22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" h="22225">
                      <a:moveTo>
                        <a:pt x="0" y="11113"/>
                      </a:moveTo>
                      <a:cubicBezTo>
                        <a:pt x="0" y="17250"/>
                        <a:pt x="4975" y="22225"/>
                        <a:pt x="11113" y="22225"/>
                      </a:cubicBezTo>
                      <a:cubicBezTo>
                        <a:pt x="17250" y="22225"/>
                        <a:pt x="22225" y="17250"/>
                        <a:pt x="22225" y="11113"/>
                      </a:cubicBezTo>
                      <a:cubicBezTo>
                        <a:pt x="22225" y="4975"/>
                        <a:pt x="17250" y="0"/>
                        <a:pt x="11113" y="0"/>
                      </a:cubicBezTo>
                      <a:cubicBezTo>
                        <a:pt x="4975" y="0"/>
                        <a:pt x="0" y="4975"/>
                        <a:pt x="0" y="11113"/>
                      </a:cubicBezTo>
                    </a:path>
                  </a:pathLst>
                </a:custGeom>
                <a:noFill/>
                <a:ln w="22225">
                  <a:solidFill>
                    <a:srgbClr val="F59E0B"/>
                  </a:solidFill>
                </a:ln>
              </p:spPr>
            </p:sp>
            <p:sp>
              <p:nvSpPr>
                <p:cNvPr id="49" name="Freeform 49"/>
                <p:cNvSpPr/>
                <p:nvPr/>
              </p:nvSpPr>
              <p:spPr>
                <a:xfrm>
                  <a:off x="987219" y="5232400"/>
                  <a:ext cx="28781" cy="28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781" h="28781">
                      <a:moveTo>
                        <a:pt x="0" y="28781"/>
                      </a:moveTo>
                      <a:lnTo>
                        <a:pt x="28781" y="0"/>
                      </a:lnTo>
                    </a:path>
                  </a:pathLst>
                </a:custGeom>
                <a:noFill/>
                <a:ln w="22225">
                  <a:solidFill>
                    <a:srgbClr val="F59E0B"/>
                  </a:solidFill>
                </a:ln>
              </p:spPr>
            </p:sp>
            <p:sp>
              <p:nvSpPr>
                <p:cNvPr id="50" name="Freeform 50"/>
                <p:cNvSpPr/>
                <p:nvPr/>
              </p:nvSpPr>
              <p:spPr>
                <a:xfrm>
                  <a:off x="915988" y="5221288"/>
                  <a:ext cx="55563" cy="555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63" h="55563">
                      <a:moveTo>
                        <a:pt x="0" y="55563"/>
                      </a:moveTo>
                      <a:cubicBezTo>
                        <a:pt x="0" y="24876"/>
                        <a:pt x="24876" y="0"/>
                        <a:pt x="55563" y="0"/>
                      </a:cubicBezTo>
                    </a:path>
                  </a:pathLst>
                </a:custGeom>
                <a:noFill/>
                <a:ln w="22225">
                  <a:solidFill>
                    <a:srgbClr val="F59E0B"/>
                  </a:solidFill>
                </a:ln>
              </p:spPr>
            </p:sp>
          </p:grpSp>
          <p:sp>
            <p:nvSpPr>
              <p:cNvPr id="52" name="TextBox 52"/>
              <p:cNvSpPr txBox="1"/>
              <p:nvPr/>
            </p:nvSpPr>
            <p:spPr>
              <a:xfrm>
                <a:off x="1229106" y="5158740"/>
                <a:ext cx="1847774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800" dirty="0">
                    <a:solidFill>
                      <a:srgbClr val="E8EEF9"/>
                    </a:solidFill>
                    <a:latin typeface="Microsoft YaHei"/>
                    <a:ea typeface="Microsoft YaHei"/>
                    <a:cs typeface="Microsoft YaHei"/>
                  </a:rPr>
                  <a:t>同步返回,伤性能</a:t>
                </a:r>
              </a:p>
            </p:txBody>
          </p:sp>
          <p:sp>
            <p:nvSpPr>
              <p:cNvPr id="53" name="TextBox 53"/>
              <p:cNvSpPr txBox="1"/>
              <p:nvPr/>
            </p:nvSpPr>
            <p:spPr>
              <a:xfrm>
                <a:off x="1231392" y="5569268"/>
                <a:ext cx="3185541" cy="51168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1950"/>
                  </a:lnSpc>
                </a:pPr>
                <a:r>
                  <a:rPr lang="zh-CN" sz="1350" dirty="0">
                    <a:solidFill>
                      <a:srgbClr val="8DA2C0"/>
                    </a:solidFill>
                    <a:latin typeface="Microsoft YaHei"/>
                    <a:ea typeface="Microsoft YaHei"/>
                    <a:cs typeface="Microsoft YaHei"/>
                  </a:rPr>
                  <a:t>每次调用都要往返一次 GPU,并且要求此前</a:t>
                </a:r>
                <a:br/>
                <a:r>
                  <a:rPr lang="zh-CN" sz="1350" dirty="0">
                    <a:solidFill>
                      <a:srgbClr val="8DA2C0"/>
                    </a:solidFill>
                    <a:latin typeface="Microsoft YaHei"/>
                    <a:ea typeface="Microsoft YaHei"/>
                    <a:cs typeface="Microsoft YaHei"/>
                  </a:rPr>
                  <a:t>发出的所有操作都已完成。</a:t>
                </a:r>
              </a:p>
            </p:txBody>
          </p:sp>
        </p:grpSp>
        <p:grpSp>
          <p:nvGrpSpPr>
            <p:cNvPr id="60" name="Group 60"/>
            <p:cNvGrpSpPr/>
            <p:nvPr/>
          </p:nvGrpSpPr>
          <p:grpSpPr>
            <a:xfrm>
              <a:off x="6369050" y="5158740"/>
              <a:ext cx="3705733" cy="922211"/>
              <a:chOff x="6369050" y="5158740"/>
              <a:chExt cx="3705733" cy="922211"/>
            </a:xfrm>
          </p:grpSpPr>
          <p:grpSp>
            <p:nvGrpSpPr>
              <p:cNvPr id="57" name="Group 57"/>
              <p:cNvGrpSpPr/>
              <p:nvPr/>
            </p:nvGrpSpPr>
            <p:grpSpPr>
              <a:xfrm>
                <a:off x="6369050" y="5187950"/>
                <a:ext cx="177800" cy="177800"/>
                <a:chOff x="6369050" y="5187950"/>
                <a:chExt cx="177800" cy="177800"/>
              </a:xfrm>
            </p:grpSpPr>
            <p:sp>
              <p:nvSpPr>
                <p:cNvPr id="55" name="Freeform 55"/>
                <p:cNvSpPr/>
                <p:nvPr/>
              </p:nvSpPr>
              <p:spPr>
                <a:xfrm>
                  <a:off x="6413500" y="5187950"/>
                  <a:ext cx="133350" cy="13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350" h="133350">
                      <a:moveTo>
                        <a:pt x="0" y="22225"/>
                      </a:moveTo>
                      <a:cubicBezTo>
                        <a:pt x="0" y="9950"/>
                        <a:pt x="9950" y="0"/>
                        <a:pt x="22225" y="0"/>
                      </a:cubicBezTo>
                      <a:lnTo>
                        <a:pt x="111125" y="0"/>
                      </a:lnTo>
                      <a:cubicBezTo>
                        <a:pt x="123400" y="0"/>
                        <a:pt x="133350" y="9950"/>
                        <a:pt x="133350" y="22225"/>
                      </a:cubicBezTo>
                      <a:lnTo>
                        <a:pt x="133350" y="111125"/>
                      </a:lnTo>
                      <a:cubicBezTo>
                        <a:pt x="133350" y="123400"/>
                        <a:pt x="123400" y="133350"/>
                        <a:pt x="111125" y="133350"/>
                      </a:cubicBezTo>
                      <a:lnTo>
                        <a:pt x="22225" y="133350"/>
                      </a:lnTo>
                      <a:cubicBezTo>
                        <a:pt x="9950" y="133350"/>
                        <a:pt x="0" y="123400"/>
                        <a:pt x="0" y="111125"/>
                      </a:cubicBezTo>
                      <a:lnTo>
                        <a:pt x="0" y="22225"/>
                      </a:lnTo>
                    </a:path>
                  </a:pathLst>
                </a:custGeom>
                <a:noFill/>
                <a:ln w="22225">
                  <a:solidFill>
                    <a:srgbClr val="F59E0B"/>
                  </a:solidFill>
                </a:ln>
              </p:spPr>
            </p:sp>
            <p:sp>
              <p:nvSpPr>
                <p:cNvPr id="56" name="Freeform 56"/>
                <p:cNvSpPr/>
                <p:nvPr/>
              </p:nvSpPr>
              <p:spPr>
                <a:xfrm>
                  <a:off x="6369050" y="5232400"/>
                  <a:ext cx="133350" cy="13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350" h="133350">
                      <a:moveTo>
                        <a:pt x="0" y="22225"/>
                      </a:moveTo>
                      <a:cubicBezTo>
                        <a:pt x="0" y="9950"/>
                        <a:pt x="9950" y="0"/>
                        <a:pt x="22225" y="0"/>
                      </a:cubicBezTo>
                      <a:lnTo>
                        <a:pt x="111125" y="0"/>
                      </a:lnTo>
                      <a:cubicBezTo>
                        <a:pt x="123400" y="0"/>
                        <a:pt x="133350" y="9950"/>
                        <a:pt x="133350" y="22225"/>
                      </a:cubicBezTo>
                      <a:lnTo>
                        <a:pt x="133350" y="111125"/>
                      </a:lnTo>
                      <a:cubicBezTo>
                        <a:pt x="133350" y="123400"/>
                        <a:pt x="123400" y="133350"/>
                        <a:pt x="111125" y="133350"/>
                      </a:cubicBezTo>
                      <a:lnTo>
                        <a:pt x="22225" y="133350"/>
                      </a:lnTo>
                      <a:cubicBezTo>
                        <a:pt x="9950" y="133350"/>
                        <a:pt x="0" y="123400"/>
                        <a:pt x="0" y="111125"/>
                      </a:cubicBezTo>
                      <a:lnTo>
                        <a:pt x="0" y="22225"/>
                      </a:lnTo>
                    </a:path>
                  </a:pathLst>
                </a:custGeom>
                <a:noFill/>
                <a:ln w="22225">
                  <a:solidFill>
                    <a:srgbClr val="F59E0B"/>
                  </a:solidFill>
                </a:ln>
              </p:spPr>
            </p:sp>
          </p:grpSp>
          <p:sp>
            <p:nvSpPr>
              <p:cNvPr id="58" name="TextBox 58"/>
              <p:cNvSpPr txBox="1"/>
              <p:nvPr/>
            </p:nvSpPr>
            <p:spPr>
              <a:xfrm>
                <a:off x="6715506" y="5158740"/>
                <a:ext cx="1956816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800" dirty="0">
                    <a:solidFill>
                      <a:srgbClr val="E8EEF9"/>
                    </a:solidFill>
                    <a:latin typeface="Microsoft YaHei"/>
                    <a:ea typeface="Microsoft YaHei"/>
                    <a:cs typeface="Microsoft YaHei"/>
                  </a:rPr>
                  <a:t>状态模型是扁平的</a:t>
                </a:r>
              </a:p>
            </p:txBody>
          </p:sp>
          <p:sp>
            <p:nvSpPr>
              <p:cNvPr id="59" name="TextBox 59"/>
              <p:cNvSpPr txBox="1"/>
              <p:nvPr/>
            </p:nvSpPr>
            <p:spPr>
              <a:xfrm>
                <a:off x="6717792" y="5569268"/>
                <a:ext cx="3356991" cy="51168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1950"/>
                  </a:lnSpc>
                </a:pPr>
                <a:r>
                  <a:rPr lang="zh-CN" sz="1350" dirty="0">
                    <a:solidFill>
                      <a:srgbClr val="8DA2C0"/>
                    </a:solidFill>
                    <a:latin typeface="Microsoft YaHei"/>
                    <a:ea typeface="Microsoft YaHei"/>
                    <a:cs typeface="Microsoft YaHei"/>
                  </a:rPr>
                  <a:t>错误会在互不相关的代码之间泄漏。WebGPU</a:t>
                </a:r>
                <a:br/>
                <a:r>
                  <a:rPr lang="zh-CN" sz="1350" dirty="0">
                    <a:solidFill>
                      <a:srgbClr val="8DA2C0"/>
                    </a:solidFill>
                    <a:latin typeface="Microsoft YaHei"/>
                    <a:ea typeface="Microsoft YaHei"/>
                    <a:cs typeface="Microsoft YaHei"/>
                  </a:rPr>
                  <a:t>的设计者决心改掉这一点。</a:t>
                </a:r>
              </a:p>
            </p:txBody>
          </p:sp>
        </p:grpSp>
        <p:sp>
          <p:nvSpPr>
            <p:cNvPr id="61" name="Line 61"/>
            <p:cNvSpPr/>
            <p:nvPr/>
          </p:nvSpPr>
          <p:spPr>
            <a:xfrm>
              <a:off x="6096000" y="5048250"/>
              <a:ext cx="9525" cy="1047750"/>
            </a:xfrm>
            <a:custGeom>
              <a:avLst/>
              <a:gdLst/>
              <a:ahLst/>
              <a:cxnLst/>
              <a:rect l="l" t="t" r="r" b="b"/>
              <a:pathLst>
                <a:path w="9525" h="1047750">
                  <a:moveTo>
                    <a:pt x="0" y="0"/>
                  </a:moveTo>
                  <a:lnTo>
                    <a:pt x="0" y="1047750"/>
                  </a:lnTo>
                </a:path>
              </a:pathLst>
            </a:custGeom>
            <a:noFill/>
            <a:ln w="14288">
              <a:solidFill>
                <a:srgbClr val="233350"/>
              </a:solidFill>
            </a:ln>
          </p:spPr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xmlns:p="http://schemas.openxmlformats.org/presentationml/2006/main" id="9" presetID="22" presetClass="entr" presetSubtype="4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6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5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70B14"/>
            </a:gs>
            <a:gs pos="100000">
              <a:srgbClr val="0D1A3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524000" y="0"/>
                </a:moveTo>
                <a:lnTo>
                  <a:pt x="1524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6096000"/>
                </a:moveTo>
                <a:lnTo>
                  <a:pt x="12192000" y="6096000"/>
                </a:lnTo>
              </a:path>
            </a:pathLst>
          </a:custGeom>
          <a:noFill/>
          <a:ln w="7620">
            <a:solidFill>
              <a:srgbClr val="18253C"/>
            </a:solidFill>
          </a:ln>
        </p:spPr>
      </p:sp>
      <p:grpSp>
        <p:nvGrpSpPr>
          <p:cNvPr id="6" name="Group 6"/>
          <p:cNvGrpSpPr/>
          <p:nvPr/>
        </p:nvGrpSpPr>
        <p:grpSpPr>
          <a:xfrm>
            <a:off x="518160" y="746760"/>
            <a:ext cx="11140440" cy="849630"/>
            <a:chOff x="518160" y="746760"/>
            <a:chExt cx="11140440" cy="849630"/>
          </a:xfrm>
        </p:grpSpPr>
        <p:sp>
          <p:nvSpPr>
            <p:cNvPr id="3" name="TextBox 3"/>
            <p:cNvSpPr txBox="1"/>
            <p:nvPr/>
          </p:nvSpPr>
          <p:spPr>
            <a:xfrm>
              <a:off x="527304" y="746760"/>
              <a:ext cx="148224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spc="180" dirty="0">
                  <a:solidFill>
                    <a:srgbClr val="6F8399"/>
                  </a:solidFill>
                  <a:latin typeface="Consolas"/>
                  <a:ea typeface="Microsoft YaHei"/>
                  <a:cs typeface="Consolas"/>
                </a:rPr>
                <a:t>11 / 现状与来源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18160" y="1009650"/>
              <a:ext cx="36652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E8EEF9"/>
                  </a:solidFill>
                  <a:latin typeface="Microsoft YaHei"/>
                  <a:ea typeface="Microsoft YaHei"/>
                  <a:cs typeface="Microsoft YaHei"/>
                </a:rPr>
                <a:t>今天能用到什么程度</a:t>
              </a:r>
            </a:p>
          </p:txBody>
        </p:sp>
        <p:sp>
          <p:nvSpPr>
            <p:cNvPr id="5" name="Rectangle 5"/>
            <p:cNvSpPr/>
            <p:nvPr/>
          </p:nvSpPr>
          <p:spPr>
            <a:xfrm>
              <a:off x="5715000" y="1219200"/>
              <a:ext cx="5943600" cy="19050"/>
            </a:xfrm>
            <a:prstGeom prst="rect">
              <a:avLst/>
            </a:prstGeom>
            <a:gradFill>
              <a:gsLst>
                <a:gs pos="0">
                  <a:srgbClr val="38BDF8"/>
                </a:gs>
                <a:gs pos="100000">
                  <a:srgbClr val="A78BFA">
                    <a:alpha val="15000"/>
                  </a:srgbClr>
                </a:gs>
              </a:gsLst>
              <a:lin ang="0" scaled="1"/>
            </a:gradFill>
            <a:ln>
              <a:noFill/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533400" y="1771650"/>
            <a:ext cx="3467100" cy="2038350"/>
            <a:chOff x="533400" y="1771650"/>
            <a:chExt cx="3467100" cy="2038350"/>
          </a:xfrm>
        </p:grpSpPr>
        <p:sp>
          <p:nvSpPr>
            <p:cNvPr id="7" name="Rectangle 7"/>
            <p:cNvSpPr/>
            <p:nvPr/>
          </p:nvSpPr>
          <p:spPr>
            <a:xfrm>
              <a:off x="533400" y="1771650"/>
              <a:ext cx="3467100" cy="2038350"/>
            </a:xfrm>
            <a:prstGeom prst="roundRect">
              <a:avLst>
                <a:gd name="adj" fmla="val 2804"/>
              </a:avLst>
            </a:prstGeom>
            <a:solidFill>
              <a:srgbClr val="101B2C"/>
            </a:solidFill>
            <a:ln w="14288">
              <a:solidFill>
                <a:srgbClr val="F59E0B">
                  <a:alpha val="55000"/>
                </a:srgbClr>
              </a:solidFill>
            </a:ln>
          </p:spPr>
        </p:sp>
        <p:grpSp>
          <p:nvGrpSpPr>
            <p:cNvPr id="11" name="Group 11"/>
            <p:cNvGrpSpPr/>
            <p:nvPr/>
          </p:nvGrpSpPr>
          <p:grpSpPr>
            <a:xfrm>
              <a:off x="822899" y="2051063"/>
              <a:ext cx="240143" cy="206314"/>
              <a:chOff x="822899" y="2051063"/>
              <a:chExt cx="240143" cy="206314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942975" y="2126456"/>
                <a:ext cx="9525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7625">
                    <a:moveTo>
                      <a:pt x="0" y="0"/>
                    </a:moveTo>
                    <a:lnTo>
                      <a:pt x="0" y="47625"/>
                    </a:lnTo>
                  </a:path>
                </a:pathLst>
              </a:custGeom>
              <a:noFill/>
              <a:ln w="23812">
                <a:solidFill>
                  <a:srgbClr val="F59E0B"/>
                </a:solidFill>
              </a:ln>
            </p:spPr>
          </p:sp>
          <p:sp>
            <p:nvSpPr>
              <p:cNvPr id="9" name="Freeform 9"/>
              <p:cNvSpPr/>
              <p:nvPr/>
            </p:nvSpPr>
            <p:spPr>
              <a:xfrm>
                <a:off x="822899" y="2051063"/>
                <a:ext cx="240143" cy="206314"/>
              </a:xfrm>
              <a:custGeom>
                <a:avLst/>
                <a:gdLst/>
                <a:ahLst/>
                <a:cxnLst/>
                <a:rect l="l" t="t" r="r" b="b"/>
                <a:pathLst>
                  <a:path w="240143" h="206314">
                    <a:moveTo>
                      <a:pt x="100585" y="10992"/>
                    </a:moveTo>
                    <a:lnTo>
                      <a:pt x="4073" y="172131"/>
                    </a:lnTo>
                    <a:cubicBezTo>
                      <a:pt x="25" y="179142"/>
                      <a:pt x="0" y="187775"/>
                      <a:pt x="4008" y="194810"/>
                    </a:cubicBezTo>
                    <a:cubicBezTo>
                      <a:pt x="8017" y="201844"/>
                      <a:pt x="15456" y="206223"/>
                      <a:pt x="23552" y="206314"/>
                    </a:cubicBezTo>
                    <a:lnTo>
                      <a:pt x="216600" y="206314"/>
                    </a:lnTo>
                    <a:cubicBezTo>
                      <a:pt x="224692" y="206221"/>
                      <a:pt x="232127" y="201843"/>
                      <a:pt x="236135" y="194813"/>
                    </a:cubicBezTo>
                    <a:cubicBezTo>
                      <a:pt x="240143" y="187782"/>
                      <a:pt x="240121" y="179154"/>
                      <a:pt x="236078" y="172143"/>
                    </a:cubicBezTo>
                    <a:lnTo>
                      <a:pt x="139566" y="10980"/>
                    </a:lnTo>
                    <a:cubicBezTo>
                      <a:pt x="135437" y="4164"/>
                      <a:pt x="128046" y="0"/>
                      <a:pt x="120076" y="0"/>
                    </a:cubicBezTo>
                    <a:cubicBezTo>
                      <a:pt x="112106" y="0"/>
                      <a:pt x="104715" y="4164"/>
                      <a:pt x="100585" y="10980"/>
                    </a:cubicBezTo>
                  </a:path>
                </a:pathLst>
              </a:custGeom>
              <a:noFill/>
              <a:ln w="23812">
                <a:solidFill>
                  <a:srgbClr val="F59E0B"/>
                </a:solidFill>
              </a:ln>
            </p:spPr>
          </p:sp>
          <p:sp>
            <p:nvSpPr>
              <p:cNvPr id="10" name="Freeform 10"/>
              <p:cNvSpPr/>
              <p:nvPr/>
            </p:nvSpPr>
            <p:spPr>
              <a:xfrm>
                <a:off x="942975" y="220980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119" y="0"/>
                    </a:lnTo>
                  </a:path>
                </a:pathLst>
              </a:custGeom>
              <a:noFill/>
              <a:ln w="23812">
                <a:solidFill>
                  <a:srgbClr val="F59E0B"/>
                </a:solidFill>
              </a:ln>
            </p:spPr>
          </p:sp>
        </p:grpSp>
        <p:sp>
          <p:nvSpPr>
            <p:cNvPr id="12" name="TextBox 12"/>
            <p:cNvSpPr txBox="1"/>
            <p:nvPr/>
          </p:nvSpPr>
          <p:spPr>
            <a:xfrm>
              <a:off x="790956" y="2529840"/>
              <a:ext cx="236603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F59E0B"/>
                  </a:solidFill>
                  <a:latin typeface="Microsoft YaHei"/>
                  <a:ea typeface="Microsoft YaHei"/>
                  <a:cs typeface="Microsoft YaHei"/>
                </a:rPr>
                <a:t>Limited availability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93242" y="2883218"/>
              <a:ext cx="1899666" cy="7593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该特性不是 Baseline,</a:t>
              </a:r>
              <a:br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因为它在一些使用最广</a:t>
              </a:r>
              <a:br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泛的浏览器里无法工作。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343400" y="1771650"/>
            <a:ext cx="3467100" cy="2038350"/>
            <a:chOff x="4343400" y="1771650"/>
            <a:chExt cx="3467100" cy="2038350"/>
          </a:xfrm>
        </p:grpSpPr>
        <p:sp>
          <p:nvSpPr>
            <p:cNvPr id="15" name="Rectangle 15"/>
            <p:cNvSpPr/>
            <p:nvPr/>
          </p:nvSpPr>
          <p:spPr>
            <a:xfrm>
              <a:off x="4343400" y="1771650"/>
              <a:ext cx="3467100" cy="2038350"/>
            </a:xfrm>
            <a:prstGeom prst="roundRect">
              <a:avLst>
                <a:gd name="adj" fmla="val 2804"/>
              </a:avLst>
            </a:prstGeom>
            <a:solidFill>
              <a:srgbClr val="101B2C"/>
            </a:solidFill>
            <a:ln w="14288">
              <a:solidFill>
                <a:srgbClr val="38BDF8">
                  <a:alpha val="55000"/>
                </a:srgbClr>
              </a:solidFill>
            </a:ln>
          </p:spPr>
        </p:sp>
        <p:grpSp>
          <p:nvGrpSpPr>
            <p:cNvPr id="19" name="Group 19"/>
            <p:cNvGrpSpPr/>
            <p:nvPr/>
          </p:nvGrpSpPr>
          <p:grpSpPr>
            <a:xfrm>
              <a:off x="4669631" y="2055019"/>
              <a:ext cx="166688" cy="214312"/>
              <a:chOff x="4669631" y="2055019"/>
              <a:chExt cx="166688" cy="214312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4669631" y="2150269"/>
                <a:ext cx="166688" cy="119062"/>
              </a:xfrm>
              <a:custGeom>
                <a:avLst/>
                <a:gdLst/>
                <a:ahLst/>
                <a:cxnLst/>
                <a:rect l="l" t="t" r="r" b="b"/>
                <a:pathLst>
                  <a:path w="166688" h="119062">
                    <a:moveTo>
                      <a:pt x="0" y="23812"/>
                    </a:moveTo>
                    <a:cubicBezTo>
                      <a:pt x="0" y="10661"/>
                      <a:pt x="10661" y="0"/>
                      <a:pt x="23812" y="0"/>
                    </a:cubicBezTo>
                    <a:lnTo>
                      <a:pt x="142875" y="0"/>
                    </a:lnTo>
                    <a:cubicBezTo>
                      <a:pt x="156026" y="0"/>
                      <a:pt x="166688" y="10661"/>
                      <a:pt x="166688" y="23812"/>
                    </a:cubicBezTo>
                    <a:lnTo>
                      <a:pt x="166688" y="95250"/>
                    </a:lnTo>
                    <a:cubicBezTo>
                      <a:pt x="166688" y="108401"/>
                      <a:pt x="156026" y="119062"/>
                      <a:pt x="142875" y="119062"/>
                    </a:cubicBezTo>
                    <a:lnTo>
                      <a:pt x="23812" y="119062"/>
                    </a:lnTo>
                    <a:cubicBezTo>
                      <a:pt x="10661" y="119062"/>
                      <a:pt x="0" y="108401"/>
                      <a:pt x="0" y="95250"/>
                    </a:cubicBezTo>
                    <a:lnTo>
                      <a:pt x="0" y="23812"/>
                    </a:lnTo>
                  </a:path>
                </a:pathLst>
              </a:custGeom>
              <a:noFill/>
              <a:ln w="23812">
                <a:solidFill>
                  <a:srgbClr val="38BDF8"/>
                </a:solidFill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4741069" y="2197894"/>
                <a:ext cx="23812" cy="23812"/>
              </a:xfrm>
              <a:custGeom>
                <a:avLst/>
                <a:gdLst/>
                <a:ahLst/>
                <a:cxnLst/>
                <a:rect l="l" t="t" r="r" b="b"/>
                <a:pathLst>
                  <a:path w="23812" h="23812">
                    <a:moveTo>
                      <a:pt x="0" y="11906"/>
                    </a:moveTo>
                    <a:cubicBezTo>
                      <a:pt x="0" y="18482"/>
                      <a:pt x="5331" y="23812"/>
                      <a:pt x="11906" y="23812"/>
                    </a:cubicBezTo>
                    <a:cubicBezTo>
                      <a:pt x="18482" y="23812"/>
                      <a:pt x="23812" y="18482"/>
                      <a:pt x="23812" y="11906"/>
                    </a:cubicBezTo>
                    <a:cubicBezTo>
                      <a:pt x="23812" y="5331"/>
                      <a:pt x="18482" y="0"/>
                      <a:pt x="11906" y="0"/>
                    </a:cubicBezTo>
                    <a:cubicBezTo>
                      <a:pt x="5331" y="0"/>
                      <a:pt x="0" y="5331"/>
                      <a:pt x="0" y="11906"/>
                    </a:cubicBezTo>
                  </a:path>
                </a:pathLst>
              </a:custGeom>
              <a:noFill/>
              <a:ln w="23812">
                <a:solidFill>
                  <a:srgbClr val="38BDF8"/>
                </a:solidFill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4705350" y="2055019"/>
                <a:ext cx="95250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95250">
                    <a:moveTo>
                      <a:pt x="0" y="95250"/>
                    </a:moveTo>
                    <a:lnTo>
                      <a:pt x="0" y="47625"/>
                    </a:lnTo>
                    <a:cubicBezTo>
                      <a:pt x="0" y="21322"/>
                      <a:pt x="21322" y="0"/>
                      <a:pt x="47625" y="0"/>
                    </a:cubicBezTo>
                    <a:cubicBezTo>
                      <a:pt x="73928" y="0"/>
                      <a:pt x="95250" y="21322"/>
                      <a:pt x="95250" y="47625"/>
                    </a:cubicBezTo>
                    <a:lnTo>
                      <a:pt x="95250" y="95250"/>
                    </a:lnTo>
                  </a:path>
                </a:pathLst>
              </a:custGeom>
              <a:noFill/>
              <a:ln w="23812">
                <a:solidFill>
                  <a:srgbClr val="38BDF8"/>
                </a:solidFill>
              </a:ln>
            </p:spPr>
          </p:sp>
        </p:grpSp>
        <p:sp>
          <p:nvSpPr>
            <p:cNvPr id="20" name="TextBox 20"/>
            <p:cNvSpPr txBox="1"/>
            <p:nvPr/>
          </p:nvSpPr>
          <p:spPr>
            <a:xfrm>
              <a:off x="4600956" y="2529840"/>
              <a:ext cx="192205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38BDF8"/>
                  </a:solidFill>
                  <a:latin typeface="Microsoft YaHei"/>
                  <a:ea typeface="Microsoft YaHei"/>
                  <a:cs typeface="Microsoft YaHei"/>
                </a:rPr>
                <a:t>Secure context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603242" y="2883218"/>
              <a:ext cx="1899666" cy="7593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只在安全上下文(HTTPS)</a:t>
              </a:r>
              <a:br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里可用 —— 在部分或全部</a:t>
              </a:r>
              <a:br/>
              <a:r>
                <a:rPr lang="zh-CN" sz="1350" dirty="0">
                  <a:solidFill>
                    <a:srgbClr val="8DA2C0"/>
                  </a:solidFill>
                  <a:latin typeface="Microsoft YaHei"/>
                  <a:ea typeface="Microsoft YaHei"/>
                  <a:cs typeface="Microsoft YaHei"/>
                </a:rPr>
                <a:t>支持它的浏览器中如此。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8153400" y="1771650"/>
            <a:ext cx="3505200" cy="2038350"/>
            <a:chOff x="8153400" y="1771650"/>
            <a:chExt cx="3505200" cy="2038350"/>
          </a:xfrm>
        </p:grpSpPr>
        <p:sp>
          <p:nvSpPr>
            <p:cNvPr id="23" name="Rectangle 23"/>
            <p:cNvSpPr/>
            <p:nvPr/>
          </p:nvSpPr>
          <p:spPr>
            <a:xfrm>
              <a:off x="8153400" y="1771650"/>
              <a:ext cx="3505200" cy="2038350"/>
            </a:xfrm>
            <a:prstGeom prst="roundRect">
              <a:avLst>
                <a:gd name="adj" fmla="val 2804"/>
              </a:avLst>
            </a:prstGeom>
            <a:solidFill>
              <a:srgbClr val="0E1626"/>
            </a:solidFill>
            <a:ln w="14288">
              <a:solidFill>
                <a:srgbClr val="3A4A63"/>
              </a:solidFill>
              <a:prstDash val="dash"/>
            </a:ln>
          </p:spPr>
        </p:sp>
        <p:grpSp>
          <p:nvGrpSpPr>
            <p:cNvPr id="26" name="Group 26"/>
            <p:cNvGrpSpPr/>
            <p:nvPr/>
          </p:nvGrpSpPr>
          <p:grpSpPr>
            <a:xfrm>
              <a:off x="8455819" y="2055019"/>
              <a:ext cx="214312" cy="214312"/>
              <a:chOff x="8455819" y="2055019"/>
              <a:chExt cx="214312" cy="214312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8455819" y="2055019"/>
                <a:ext cx="214312" cy="214312"/>
              </a:xfrm>
              <a:custGeom>
                <a:avLst/>
                <a:gdLst/>
                <a:ahLst/>
                <a:cxnLst/>
                <a:rect l="l" t="t" r="r" b="b"/>
                <a:pathLst>
                  <a:path w="214312" h="214312">
                    <a:moveTo>
                      <a:pt x="0" y="107156"/>
                    </a:moveTo>
                    <a:cubicBezTo>
                      <a:pt x="0" y="166337"/>
                      <a:pt x="47975" y="214312"/>
                      <a:pt x="107156" y="214312"/>
                    </a:cubicBezTo>
                    <a:cubicBezTo>
                      <a:pt x="166337" y="214312"/>
                      <a:pt x="214312" y="166337"/>
                      <a:pt x="214312" y="107156"/>
                    </a:cubicBezTo>
                    <a:cubicBezTo>
                      <a:pt x="214312" y="47975"/>
                      <a:pt x="166337" y="0"/>
                      <a:pt x="107156" y="0"/>
                    </a:cubicBezTo>
                    <a:cubicBezTo>
                      <a:pt x="47975" y="0"/>
                      <a:pt x="0" y="47975"/>
                      <a:pt x="0" y="107156"/>
                    </a:cubicBezTo>
                  </a:path>
                </a:pathLst>
              </a:custGeom>
              <a:noFill/>
              <a:ln w="23812">
                <a:solidFill>
                  <a:srgbClr val="7E93AD"/>
                </a:solidFill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8539162" y="2138362"/>
                <a:ext cx="47625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47625" h="47625">
                    <a:moveTo>
                      <a:pt x="0" y="0"/>
                    </a:moveTo>
                    <a:lnTo>
                      <a:pt x="47625" y="47625"/>
                    </a:lnTo>
                    <a:moveTo>
                      <a:pt x="47625" y="0"/>
                    </a:moveTo>
                    <a:lnTo>
                      <a:pt x="0" y="47625"/>
                    </a:lnTo>
                  </a:path>
                </a:pathLst>
              </a:custGeom>
              <a:noFill/>
              <a:ln w="23812">
                <a:solidFill>
                  <a:srgbClr val="7E93AD"/>
                </a:solidFill>
              </a:ln>
            </p:spPr>
          </p:sp>
        </p:grpSp>
        <p:sp>
          <p:nvSpPr>
            <p:cNvPr id="27" name="TextBox 27"/>
            <p:cNvSpPr txBox="1"/>
            <p:nvPr/>
          </p:nvSpPr>
          <p:spPr>
            <a:xfrm>
              <a:off x="8410956" y="2529840"/>
              <a:ext cx="246787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7E93AD"/>
                  </a:solidFill>
                  <a:latin typeface="Microsoft YaHei"/>
                  <a:ea typeface="Microsoft YaHei"/>
                  <a:cs typeface="Microsoft YaHei"/>
                </a:rPr>
                <a:t>具体版本号:NO DATA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413242" y="2883218"/>
              <a:ext cx="1899666" cy="7593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350" dirty="0">
                  <a:solidFill>
                    <a:srgbClr val="6F8399"/>
                  </a:solidFill>
                  <a:latin typeface="Microsoft YaHei"/>
                  <a:ea typeface="Microsoft YaHei"/>
                  <a:cs typeface="Microsoft YaHei"/>
                </a:rPr>
                <a:t>MDN 的兼容性表由脚本</a:t>
              </a:r>
              <a:br/>
              <a:r>
                <a:rPr lang="zh-CN" sz="1350" dirty="0">
                  <a:solidFill>
                    <a:srgbClr val="6F8399"/>
                  </a:solidFill>
                  <a:latin typeface="Microsoft YaHei"/>
                  <a:ea typeface="Microsoft YaHei"/>
                  <a:cs typeface="Microsoft YaHei"/>
                </a:rPr>
                <a:t>渲染,本次抓取到的页</a:t>
              </a:r>
              <a:br/>
              <a:r>
                <a:rPr lang="zh-CN" sz="1350" dirty="0">
                  <a:solidFill>
                    <a:srgbClr val="6F8399"/>
                  </a:solidFill>
                  <a:latin typeface="Microsoft YaHei"/>
                  <a:ea typeface="Microsoft YaHei"/>
                  <a:cs typeface="Microsoft YaHei"/>
                </a:rPr>
                <a:t>面内容里没有版本数据。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26542" y="4102418"/>
            <a:ext cx="8131153" cy="264033"/>
            <a:chOff x="526542" y="4102418"/>
            <a:chExt cx="8131153" cy="264033"/>
          </a:xfrm>
        </p:grpSpPr>
        <p:sp>
          <p:nvSpPr>
            <p:cNvPr id="30" name="TextBox 30"/>
            <p:cNvSpPr txBox="1"/>
            <p:nvPr/>
          </p:nvSpPr>
          <p:spPr>
            <a:xfrm>
              <a:off x="526542" y="4102418"/>
              <a:ext cx="813115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6F8399"/>
                  </a:solidFill>
                  <a:latin typeface="Microsoft YaHei"/>
                  <a:ea typeface="Microsoft YaHei"/>
                  <a:cs typeface="Microsoft YaHei"/>
                </a:rPr>
                <a:t xml:space="preserve">另一处 </a:t>
              </a:r>
              <a:r>
                <a:rPr lang="en-US" sz="1350" b="1" dirty="0">
                  <a:solidFill>
                    <a:srgbClr val="7E93AD"/>
                  </a:solidFill>
                  <a:latin typeface="Microsoft YaHei"/>
                  <a:ea typeface="Microsoft YaHei"/>
                  <a:cs typeface="Microsoft YaHei"/>
                </a:rPr>
                <a:t>NO DATA</a:t>
              </a:r>
              <a:r>
                <a:rPr lang="zh-CN" sz="1350" dirty="0">
                  <a:solidFill>
                    <a:srgbClr val="6F8399"/>
                  </a:solidFill>
                  <a:latin typeface="Microsoft YaHei"/>
                  <a:ea typeface="Microsoft YaHei"/>
                  <a:cs typeface="Microsoft YaHei"/>
                </a:rPr>
                <a:t>:compatibility mode 的确切限制清单 —— 本页只给出外部文档链接,没有列出内容。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533400" y="4533900"/>
            <a:ext cx="11125200" cy="914400"/>
            <a:chOff x="533400" y="4533900"/>
            <a:chExt cx="11125200" cy="914400"/>
          </a:xfrm>
        </p:grpSpPr>
        <p:sp>
          <p:nvSpPr>
            <p:cNvPr id="32" name="Freeform 32"/>
            <p:cNvSpPr/>
            <p:nvPr/>
          </p:nvSpPr>
          <p:spPr>
            <a:xfrm>
              <a:off x="533400" y="4533900"/>
              <a:ext cx="11125200" cy="914400"/>
            </a:xfrm>
            <a:prstGeom prst="snip2DiagRect">
              <a:avLst>
                <a:gd name="adj1" fmla="val 22000"/>
                <a:gd name="adj2" fmla="val 0"/>
              </a:avLst>
            </a:prstGeom>
            <a:solidFill>
              <a:srgbClr val="0B3B5C"/>
            </a:solidFill>
            <a:ln w="19050">
              <a:solidFill>
                <a:srgbClr val="38BDF8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902970" y="4672012"/>
              <a:ext cx="383252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E8EEF9"/>
                  </a:solidFill>
                  <a:effectLst>
                    <a:glow rad="57150">
                      <a:srgbClr val="38BDF8">
                        <a:alpha val="45000"/>
                      </a:srgbClr>
                    </a:glow>
                  </a:effectLst>
                  <a:latin typeface="Microsoft YaHei"/>
                  <a:ea typeface="Microsoft YaHei"/>
                  <a:cs typeface="Microsoft YaHei"/>
                </a:rPr>
                <a:t>先做能力检测,再写渲染代码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905256" y="5063490"/>
              <a:ext cx="981997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BFD6EE"/>
                  </a:solidFill>
                  <a:latin typeface="Microsoft YaHei"/>
                  <a:ea typeface="Microsoft YaHei"/>
                  <a:cs typeface="Microsoft YaHei"/>
                </a:rPr>
                <a:t xml:space="preserve">拿不到 </a:t>
              </a:r>
              <a:r>
                <a:rPr lang="en-US" sz="1800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navigator.gpu</a:t>
              </a:r>
              <a:r>
                <a:rPr lang="zh-CN" sz="1800" dirty="0">
                  <a:solidFill>
                    <a:srgbClr val="BFD6EE"/>
                  </a:solidFill>
                  <a:latin typeface="Microsoft YaHei"/>
                  <a:ea typeface="Microsoft YaHei"/>
                  <a:cs typeface="Microsoft YaHei"/>
                </a:rPr>
                <a:t xml:space="preserve"> 或适配器时直接走降级路径 —— 这是现状唯一能落到代码上的结论。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526542" y="5638800"/>
            <a:ext cx="11132058" cy="895350"/>
            <a:chOff x="526542" y="5638800"/>
            <a:chExt cx="11132058" cy="895350"/>
          </a:xfrm>
        </p:grpSpPr>
        <p:sp>
          <p:nvSpPr>
            <p:cNvPr id="36" name="Line 36"/>
            <p:cNvSpPr/>
            <p:nvPr/>
          </p:nvSpPr>
          <p:spPr>
            <a:xfrm>
              <a:off x="533400" y="5638800"/>
              <a:ext cx="11125200" cy="9525"/>
            </a:xfrm>
            <a:custGeom>
              <a:avLst/>
              <a:gdLst/>
              <a:ahLst/>
              <a:cxnLst/>
              <a:rect l="l" t="t" r="r" b="b"/>
              <a:pathLst>
                <a:path w="11125200" h="9525">
                  <a:moveTo>
                    <a:pt x="0" y="0"/>
                  </a:moveTo>
                  <a:lnTo>
                    <a:pt x="11125200" y="0"/>
                  </a:lnTo>
                </a:path>
              </a:pathLst>
            </a:custGeom>
            <a:noFill/>
            <a:ln w="14288">
              <a:solidFill>
                <a:srgbClr val="233350"/>
              </a:solidFill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526542" y="5835968"/>
              <a:ext cx="875718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6F8399"/>
                  </a:solidFill>
                  <a:latin typeface="Microsoft YaHei"/>
                  <a:ea typeface="Microsoft YaHei"/>
                  <a:cs typeface="Microsoft YaHei"/>
                </a:rPr>
                <a:t>本篇全部事实来自单一来源:MDN Web Docs《WebGPU API》概览页(页面最后修改于 2026 年 9 月 2 日)。</a:t>
              </a:r>
            </a:p>
          </p:txBody>
        </p:sp>
        <p:grpSp>
          <p:nvGrpSpPr>
            <p:cNvPr id="44" name="Group 44"/>
            <p:cNvGrpSpPr/>
            <p:nvPr/>
          </p:nvGrpSpPr>
          <p:grpSpPr>
            <a:xfrm>
              <a:off x="533400" y="6153150"/>
              <a:ext cx="5486400" cy="381000"/>
              <a:chOff x="533400" y="6153150"/>
              <a:chExt cx="5486400" cy="381000"/>
            </a:xfrm>
          </p:grpSpPr>
          <p:sp>
            <p:nvSpPr>
              <p:cNvPr id="38" name="Rectangle 38">
                <a:hlinkClick r:id="rId2"/>
              </p:cNvPr>
              <p:cNvSpPr/>
              <p:nvPr/>
            </p:nvSpPr>
            <p:spPr>
              <a:xfrm>
                <a:off x="533400" y="6153150"/>
                <a:ext cx="5486400" cy="381000"/>
              </a:xfrm>
              <a:prstGeom prst="roundRect">
                <a:avLst>
                  <a:gd name="adj" fmla="val 15000"/>
                </a:avLst>
              </a:prstGeom>
              <a:solidFill>
                <a:srgbClr val="132238"/>
              </a:solidFill>
              <a:ln w="14288">
                <a:solidFill>
                  <a:srgbClr val="38BDF8"/>
                </a:solidFill>
              </a:ln>
            </p:spPr>
          </p:sp>
          <p:grpSp>
            <p:nvGrpSpPr>
              <p:cNvPr id="42" name="Group 42"/>
              <p:cNvGrpSpPr/>
              <p:nvPr/>
            </p:nvGrpSpPr>
            <p:grpSpPr>
              <a:xfrm>
                <a:off x="717549" y="6276272"/>
                <a:ext cx="130867" cy="134739"/>
                <a:chOff x="717549" y="6276272"/>
                <a:chExt cx="130867" cy="134739"/>
              </a:xfrm>
            </p:grpSpPr>
            <p:sp>
              <p:nvSpPr>
                <p:cNvPr id="39" name="Freeform 39">
                  <a:hlinkClick r:id="rId2"/>
                </p:cNvPr>
                <p:cNvSpPr/>
                <p:nvPr/>
              </p:nvSpPr>
              <p:spPr>
                <a:xfrm>
                  <a:off x="757237" y="6319837"/>
                  <a:ext cx="47625" cy="47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625" h="47625">
                      <a:moveTo>
                        <a:pt x="0" y="47625"/>
                      </a:moveTo>
                      <a:lnTo>
                        <a:pt x="47625" y="0"/>
                      </a:lnTo>
                    </a:path>
                  </a:pathLst>
                </a:custGeom>
                <a:noFill/>
                <a:ln w="15875">
                  <a:solidFill>
                    <a:srgbClr val="38BDF8"/>
                  </a:solidFill>
                </a:ln>
              </p:spPr>
            </p:sp>
            <p:sp>
              <p:nvSpPr>
                <p:cNvPr id="40" name="Freeform 40">
                  <a:hlinkClick r:id="rId2"/>
                </p:cNvPr>
                <p:cNvSpPr/>
                <p:nvPr/>
              </p:nvSpPr>
              <p:spPr>
                <a:xfrm>
                  <a:off x="773112" y="6276272"/>
                  <a:ext cx="75304" cy="753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304" h="75316">
                      <a:moveTo>
                        <a:pt x="0" y="19753"/>
                      </a:moveTo>
                      <a:lnTo>
                        <a:pt x="3675" y="15499"/>
                      </a:lnTo>
                      <a:cubicBezTo>
                        <a:pt x="19176" y="0"/>
                        <a:pt x="44306" y="2"/>
                        <a:pt x="59805" y="15503"/>
                      </a:cubicBezTo>
                      <a:cubicBezTo>
                        <a:pt x="75304" y="31004"/>
                        <a:pt x="75302" y="56134"/>
                        <a:pt x="59801" y="71633"/>
                      </a:cubicBezTo>
                      <a:lnTo>
                        <a:pt x="55562" y="75316"/>
                      </a:lnTo>
                    </a:path>
                  </a:pathLst>
                </a:custGeom>
                <a:noFill/>
                <a:ln w="15875">
                  <a:solidFill>
                    <a:srgbClr val="38BDF8"/>
                  </a:solidFill>
                </a:ln>
              </p:spPr>
            </p:sp>
            <p:sp>
              <p:nvSpPr>
                <p:cNvPr id="41" name="Freeform 41">
                  <a:hlinkClick r:id="rId2"/>
                </p:cNvPr>
                <p:cNvSpPr/>
                <p:nvPr/>
              </p:nvSpPr>
              <p:spPr>
                <a:xfrm>
                  <a:off x="717549" y="6335712"/>
                  <a:ext cx="71439" cy="75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439" h="75299">
                      <a:moveTo>
                        <a:pt x="71439" y="55562"/>
                      </a:moveTo>
                      <a:lnTo>
                        <a:pt x="68287" y="59801"/>
                      </a:lnTo>
                      <a:cubicBezTo>
                        <a:pt x="52615" y="75299"/>
                        <a:pt x="27389" y="75299"/>
                        <a:pt x="11717" y="59801"/>
                      </a:cubicBezTo>
                      <a:cubicBezTo>
                        <a:pt x="4219" y="52388"/>
                        <a:pt x="0" y="42282"/>
                        <a:pt x="0" y="31738"/>
                      </a:cubicBezTo>
                      <a:cubicBezTo>
                        <a:pt x="0" y="21194"/>
                        <a:pt x="4219" y="11089"/>
                        <a:pt x="11717" y="3675"/>
                      </a:cubicBezTo>
                      <a:lnTo>
                        <a:pt x="15876" y="0"/>
                      </a:lnTo>
                    </a:path>
                  </a:pathLst>
                </a:custGeom>
                <a:noFill/>
                <a:ln w="15875">
                  <a:solidFill>
                    <a:srgbClr val="38BDF8"/>
                  </a:solidFill>
                </a:ln>
              </p:spPr>
            </p:sp>
          </p:grpSp>
          <p:sp>
            <p:nvSpPr>
              <p:cNvPr id="43" name="TextBox 43">
                <a:hlinkClick r:id="rId2"/>
              </p:cNvPr>
              <p:cNvSpPr txBox="1"/>
              <p:nvPr/>
            </p:nvSpPr>
            <p:spPr>
              <a:xfrm>
                <a:off x="965073" y="6272689"/>
                <a:ext cx="4931033" cy="2493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280" dirty="0">
                    <a:solidFill>
                      <a:srgbClr val="7FD4FA"/>
                    </a:solidFill>
                    <a:latin typeface="Consolas"/>
                    <a:ea typeface="Consolas"/>
                    <a:cs typeface="Consolas"/>
                  </a:rPr>
                  <a:t>developer.mozilla.org/en-US/docs/Web/API/WebGPU_API</a:t>
                </a:r>
              </a:p>
            </p:txBody>
          </p:sp>
        </p:grp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5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5" accel="100000" fill="hold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50"/>
                            </p:stCondLst>
                            <p:childTnLst>
                              <p:par>
                                <p:cTn xmlns:p="http://schemas.openxmlformats.org/presentationml/2006/main" id="12" presetID="37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5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" accel="100000" fill="hold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50"/>
                            </p:stCondLst>
                            <p:childTnLst>
                              <p:par>
                                <p:cTn xmlns:p="http://schemas.openxmlformats.org/presentationml/2006/main" id="19" presetID="37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5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5" accel="100000" fill="hold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50"/>
                            </p:stCondLst>
                            <p:childTnLst>
                              <p:par>
                                <p:cTn xmlns:p="http://schemas.openxmlformats.org/presentationml/2006/main" id="26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00"/>
                            </p:stCondLst>
                            <p:childTnLst>
                              <p:par>
                                <p:cTn xmlns:p="http://schemas.openxmlformats.org/presentationml/2006/main" id="30" presetID="23" presetClass="entr" presetSubtype="16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50"/>
                            </p:stCondLst>
                            <p:childTnLst>
                              <p:par>
                                <p:cTn xmlns:p="http://schemas.openxmlformats.org/presentationml/2006/main" id="35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pt169_webgpu_intro_quick">
  <a:themeElements>
    <a:clrScheme name="ppt169_webgpu_intro_quick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pt169_webgpu_intro_quick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pt169_webgpu_intro_qui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/>
  <cp:lastModifiedBy/>
  <cp:revision>1</cp:revision>
  <dcterms:created xsi:type="dcterms:W3CDTF">2026-09-05T11:12:19Z</dcterms:created>
  <dcterms:modified xsi:type="dcterms:W3CDTF">2026-09-05T11:12:19Z</dcterms:modified>
  <cp:category/>
  <cp:contentStatus/>
</cp:coreProperties>
</file>