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Default Extension="jp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p="http://schemas.openxmlformats.org/presentationml/2006/main" xmlns:r="http://schemas.openxmlformats.org/officeDocument/2006/relationships" saveSubsetFonts="1" autoCompressPictures="0">
  <p:sldMasterIdLst>
    <p:sldMasterId id="2147483648" r:id="rId1"/>
  </p:sldMasterIdLst>
  <p:notesMasterIdLst>
    <p:notesMasterId r:id="rId22"/>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x="9753600" cy="73152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  <Relationship Id="rId22" Type="http://schemas.openxmlformats.org/officeDocument/2006/relationships/notesMaster" Target="notesMasters/notesMaster1.xml"/>
</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a:lstStyle/>
          <a:p>
            <a:pPr/>
            <a:endParaRPr lang="zh-CN"/>
          </a:p>
        </p:txBody>
      </p:sp>
      <p:sp>
        <p:nvSpPr>
          <p:cNvPr id="3" name="Date Placeholder 2"/>
          <p:cNvSpPr>
            <a:spLocks noGrp="1"/>
          </p:cNvSpPr>
          <p:nvPr>
            <p:ph type="dt" sz="half" idx="1"/>
          </p:nvPr>
        </p:nvSpPr>
        <p:spPr>
          <a:xfrm>
            <a:off x="3884613" y="0"/>
            <a:ext cx="2971800" cy="457200"/>
          </a:xfrm>
          <a:prstGeom prst="rect">
            <a:avLst/>
          </a:prstGeom>
        </p:spPr>
        <p:txBody>
          <a:bodyPr/>
          <a:lstStyle/>
          <a:p>
            <a:pPr/>
            <a:endParaRPr lang="zh-CN"/>
          </a:p>
        </p:txBody>
      </p:sp>
      <p:sp>
        <p:nvSpPr>
          <p:cNvPr id="4" name="Slide Image Placeholder 3"/>
          <p:cNvSpPr>
            <a:spLocks noGrp="1" noRot="1" noChangeAspect="1"/>
          </p:cNvSpPr>
          <p:nvPr>
            <p:ph type="sldImg" idx="2"/>
          </p:nvPr>
        </p:nvSpPr>
        <p:spPr>
          <a:xfrm>
            <a:off x="1143000" y="685800"/>
            <a:ext cx="4572000" cy="3429000"/>
          </a:xfrm>
          <a:prstGeom prst="rect">
            <a:avLst/>
          </a:prstGeom>
        </p:spPr>
      </p:sp>
      <p:sp>
        <p:nvSpPr>
          <p:cNvPr id="5" name="Notes Placeholder 4"/>
          <p:cNvSpPr>
            <a:spLocks noGrp="1"/>
          </p:cNvSpPr>
          <p:nvPr>
            <p:ph type="body" sz="quarter" idx="3"/>
          </p:nvPr>
        </p:nvSpPr>
        <p:spPr>
          <a:xfrm>
            <a:off x="685800" y="4343400"/>
            <a:ext cx="5486400" cy="4114800"/>
          </a:xfrm>
          <a:prstGeom prst="rect">
            <a:avLst/>
          </a:prstGeom>
        </p:spPr>
        <p:txBody>
          <a:bodyPr/>
          <a:lstStyle/>
          <a:p>
            <a:pPr/>
            <a:endParaRPr lang="zh-CN"/>
          </a:p>
        </p:txBody>
      </p:sp>
      <p:sp>
        <p:nvSpPr>
          <p:cNvPr id="6" name="Footer Placeholder 5"/>
          <p:cNvSpPr>
            <a:spLocks noGrp="1"/>
          </p:cNvSpPr>
          <p:nvPr>
            <p:ph type="ftr" sz="quarter" idx="4"/>
          </p:nvPr>
        </p:nvSpPr>
        <p:spPr>
          <a:xfrm>
            <a:off x="0" y="8685213"/>
            <a:ext cx="2971800" cy="457200"/>
          </a:xfrm>
          <a:prstGeom prst="rect">
            <a:avLst/>
          </a:prstGeom>
        </p:spPr>
        <p:txBody>
          <a:bodyPr/>
          <a:lstStyle/>
          <a:p>
            <a:pPr/>
            <a:endParaRPr lang="zh-CN"/>
          </a:p>
        </p:txBody>
      </p:sp>
      <p:sp>
        <p:nvSpPr>
          <p:cNvPr id="7" name="Slide Number Placeholder 6"/>
          <p:cNvSpPr>
            <a:spLocks noGrp="1"/>
          </p:cNvSpPr>
          <p:nvPr>
            <p:ph type="sldNum" sz="quarter" idx="5"/>
          </p:nvPr>
        </p:nvSpPr>
        <p:spPr>
          <a:xfrm>
            <a:off x="3884613" y="8685213"/>
            <a:ext cx="2971800" cy="457200"/>
          </a:xfrm>
          <a:prstGeom prst="rect">
            <a:avLst/>
          </a:prstGeom>
        </p:spPr>
        <p:txBody>
          <a:bodyPr/>
          <a:lstStyle/>
          <a:p>
            <a:pPr/>
            <a:endParaRPr lang="zh-CN"/>
          </a:p>
        </p:txBody>
      </p:sp>
    </p:spTree>
  </p:cSld>
  <p:clrMap bg1="lt1" tx1="dk1" bg2="lt2" tx2="dk2" accent1="accent1" accent2="accent2" accent3="accent3" accent4="accent4" accent5="accent5" accent6="accent6" hlink="hlink" folHlink="folHlink"/>
  <p:hf/>
  <p:notesStyle>
    <a:lvl1pPr marL="0" algn="l">
      <a:defRPr sz="1200" lang="zh-CN"/>
    </a:lvl1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问在座一个问题:如果把一天二十四小时摊开,有多少时间是你完全不参与的?按权威机构给成年人的建议,每晚七到九小时,差不多就是一天的三分之一。我们今天要讲的,就是这三分之一到底在干什么。先说清楚这个三分之一是怎么来的:它不是抒情的说法,而是从建议时长直接推算出来的量级。</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我们从一个所有人都经历过的场景开始,不用任何术语。熬夜之后的第二天,反应会慢半拍,情绪一碰就碎,眼睛发涩,可真躺下又睡不着。这几件事你大概都遇到过。今天这一场想说明的是,这种迟钝不是心情问题,也不是意志力不够,它有具体的生理原因。</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里有一个值得停一下的矛盾。休息是可以少做一点的,加班一天、少歇一会儿,身体不会强制把你按住;可睡觉不行,熬到某个点你会不受控制地睡过去。如果睡眠只是休息,它不该是强制的。而且权威机构给出的也不是"尽量多睡"这种建议,是一条下限:美国睡眠医学会和睡眠研究学会二零一五年的共识声明说,十八到六十岁的成年人每晚要睡七小时或以上。一件"只是休息"的事,不该有下限。</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要回答那个问题,得先看看睡着以后到底发生了什么。睡眠不是一段均匀的空白,它由几种状态组成。眼球不动的那三档合称非快速眼动睡眠,简称NREM,越往后睡得越深;眼球快速转动、做梦最多的那一档叫快速眼动睡眠,简称REM。按平均值算,最浅的N1大约占百分之五,N2大约百分之四十五,深睡N3大约百分之二十五,REM大约百分之二十五。请注意这是平均比例,不是每个人每晚的实测。</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些状态不是排成一队走一遍就完了,而是一夜绕四到五圈。一个完整周期大约九十到一百一十分钟,每一圈的推进顺序是N1、N2、N3、再回到N2、然后进入REM。重要的是这张图的形状:深睡集中在前半夜,做梦集中在后半夜。所以当你少睡最后那两个小时,砍掉的主要不是深睡,而是REM。这张图是按周期规律画出来的示意,不是某一次实测记录,这一点我在图上也标了。</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现在来回答"为什么会困"。让你困的其实是两件不同的事。一件是醒着越久越困,像一个容器在慢慢注水,水位越来越高;另一件是到点就困,半夜三点最困,下午两点也会困,像每天准点涨落的潮汐。学术上把前者叫稳态过程,记作Process S,把后者叫昼夜过程,记作Process C,两者相互作用,共同决定你什么时候睡着。这里我要主动说明类比在哪里失效:水位不是一种可以称重的物质储量,双过程模型描述的是脑电活动的定量规律,不是某个分子的浓度读数。</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不过"水位"确实对应着实物。清醒的时候,一种叫腺苷的物质会随着神经元的能量代谢,在基底前脑这些区域一点点累积;睡够了以后它才降下去。所以研究者把腺苷当作睡眠稳态的中介信号。清醒时间变长,腺苷累积,困意上升,这条链条是可以测量的。也正因为如此,补觉补的是这条曲线,而不是时长这个数字本身。</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另一股力量是生物钟,它有具体的位置。下丘脑里有一小团神经细胞叫视交叉上核,是人体的主时钟。它按你眼睛接收到的光量来控制褪黑素的分泌,傍晚光线一暗,分泌增加,人就开始犯困。昼夜节律指的就是这种大约二十四小时周期内的生理和行为变化。由此可以推出一条很实用的结论:夜里的强光不是让你精神,而是让主时钟以为天还没黑。</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理解了腺苷,咖啡因就好解释了。它不给你能量,它只是挡住信号:咖啡因拮抗全部四种腺苷受体亚型,其中A2a那一种和促觉醒的关系最直接。关键在于它待得很久,普通成年人体内的半衰期大约五个小时。按这个速度算,下午三点那杯,到晚上八点还剩一半,到凌晨一点还剩四分之一。要提醒的是半衰期因人而异,吸烟者可以缩短大约一半。</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那到底该睡多久?答案跟年龄有关。四到十二个月的婴儿是十二到十六小时,一到两岁是十一到十四小时,三到五岁是十到十三小时,六到十二岁是九到十二小时,十三到十八岁的青少年是八到十小时,成年人是七到九小时。这是美国国立心肺血液研究所给出的分年龄建议。请特别注意成年人那一条:七小时是共识给出的下限,不是目标值。</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我们怎么知道少睡是有代价的?一个可以数出来的例子是交通。美国国家公路交通安全管理局的数据显示,二零一七年,困倦驾驶涉及大约九万一千起警方报告的事故,造成大约五万人受伤,七百九十五人死亡。这个口径必须说清楚:它只基于警方报告,官方自己也说明这会低估真实规模。作为背景,二零二二年美国各州成年人睡眠不足的比例在百分之三十到百分之四十六之间,并不是少数人的问题。</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接下来是两句大家大概都说过的话。第一句是"周末补回来就行"。二零一九年发表在《当代生物学》上的研究让受试者在工作日睡眠不足、周末自由补觉,结果补觉没能阻止代谢紊乱,补觉组的肌肉和肝脏胰岛素敏感性反而比一直少睡的那组更差。第二句是"我天生只需要五小时"。加州大学旧金山分校的研究确实发现了一个DEC2基因的点突变,携带者平均每天睡大约六小时,但这种情况极为罕见,而且是天生的,不是练出来的。这两句话听起来都很合理,只是刚好和证据相反。</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也有还没定论的部分,我不想把它讲成定论。二零一三年发表在《科学》上的研究报告,小鼠睡眠和麻醉期间皮层细胞间隙的体积增加超过百分之六十,β淀粉样蛋白的清除速度大约是清醒时的两倍,这就是"睡觉是为了洗脑子"这句流行说法的来源。但二零二四年发表在《自然·神经科学》上的研究,同样在小鼠身上测量,得到的结果是清除在睡眠和麻醉期间显著降低,而不是升高,作者明确说这挑战了"睡眠的核心功能是清除废物"的观点。两项都是小鼠实验,都不能直接写成人类结论,目前这块还在争论。相比之下,另一件事已经比较确立:慢波睡眠期间,新近编码的记忆表征会被重新激活,并逐步转移到新皮层长期储存。</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回到开头那个熬夜后的第二天。现在那种迟钝有名字了:水位没降下去,潮汐还没到点。今晚可以做的事其实很具体,而且每一件都对应前面讲过的一个机制。把最后一杯咖啡提前到下午三点之前,因为半衰期大约五小时;睡前把强光调暗,因为主时钟是按光对时的;别把账留给周末,因为补觉并没有挡住代谢紊乱。睡眠是这一天里唯一一段你不参与、却决定明天的时间。</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最后是可以自己查下去的入口。这一场里的每一个数字都能点开核查:睡眠时长的建议来自美国睡眠医学会和睡眠研究学会的共识声明以及国立心肺血液研究所;睡眠阶段和周期、咖啡因的半衰期来自StatPearls;双过程模型来自Borbély等人二零一六年在《睡眠研究杂志》上的再评估;困倦驾驶的数据来自美国国家公路交通安全管理局。还在争论的那一条我也一并放上了,你可以自己对照两篇原文再下判断。</a:t>
            </a:r>
          </a:p>
        </p:txBody>
      </p:sp>
    </p:spTree>
  </p:cSld>
  <p:clrMapOvr>
    <a:masterClrMapping/>
  </p:clrMapOvr>
</p:note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7.xml><?xml version="1.0" encoding="utf-8"?>
<p:sldLayout xmlns:a="http://schemas.openxmlformats.org/drawingml/2006/main" xmlns:p="http://schemas.openxmlformats.org/presentationml/2006/main" type="blank" preserve="1">
  <p:cSld name="ppt43_sleep_science_explainer — 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slideLayout" Target="../slideLayouts/slideLayout7.xml"/><Relationship Id="rId12" Type="http://schemas.openxmlformats.org/officeDocument/2006/relationships/theme" Target="../theme/theme1.xml"/></Relationships>
</file>

<file path=ppt/slideMasters/slideMaster1.xml><?xml version="1.0" encoding="utf-8"?>
<p:sldMaster xmlns:a="http://schemas.openxmlformats.org/drawingml/2006/main" xmlns:p="http://schemas.openxmlformats.org/presentationml/2006/main" xmlns:r="http://schemas.openxmlformats.org/officeDocument/2006/relationships">
  <p:cSld name="ppt43_sleep_science_explainer — Master">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55" r:id="rId7"/>
  </p:sldLayoutIdLst>
  <p:txStyles>
    <p:titleStyle>
      <a:lvl1pPr algn="ctr" defTabSz="457200" rtl="0" eaLnBrk="1" latinLnBrk="0" hangingPunct="1">
        <a:spcBef>
          <a:spcPct val="0"/>
        </a:spcBef>
        <a:buNone/>
        <a:defRPr sz="39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21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95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85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7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45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3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2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050" kern="1200">
          <a:solidFill>
            <a:schemeClr val="tx1"/>
          </a:solidFill>
          <a:latin typeface="+mn-lt"/>
          <a:ea typeface="+mn-ea"/>
          <a:cs typeface="+mn-cs"/>
        </a:defRPr>
      </a:lvl9pPr>
    </p:bodyStyle>
    <p:otherStyle>
      <a:defPPr>
        <a:defRPr lang="en-US"/>
      </a:defPPr>
      <a:lvl1pPr marL="0" algn="l" defTabSz="457200" rtl="0" eaLnBrk="1" latinLnBrk="0" hangingPunct="1">
        <a:defRPr sz="2100" kern="1200">
          <a:solidFill>
            <a:schemeClr val="tx1"/>
          </a:solidFill>
          <a:latin typeface="+mn-lt"/>
          <a:ea typeface="+mn-ea"/>
          <a:cs typeface="+mn-cs"/>
        </a:defRPr>
      </a:lvl1pPr>
      <a:lvl2pPr marL="457200" algn="l" defTabSz="457200" rtl="0" eaLnBrk="1" latinLnBrk="0" hangingPunct="1">
        <a:defRPr sz="1950" kern="1200">
          <a:solidFill>
            <a:schemeClr val="tx1"/>
          </a:solidFill>
          <a:latin typeface="+mn-lt"/>
          <a:ea typeface="+mn-ea"/>
          <a:cs typeface="+mn-cs"/>
        </a:defRPr>
      </a:lvl2pPr>
      <a:lvl3pPr marL="914400" algn="l" defTabSz="457200" rtl="0" eaLnBrk="1" latinLnBrk="0" hangingPunct="1">
        <a:defRPr sz="1850" kern="1200">
          <a:solidFill>
            <a:schemeClr val="tx1"/>
          </a:solidFill>
          <a:latin typeface="+mn-lt"/>
          <a:ea typeface="+mn-ea"/>
          <a:cs typeface="+mn-cs"/>
        </a:defRPr>
      </a:lvl3pPr>
      <a:lvl4pPr marL="1371600" algn="l" defTabSz="457200" rtl="0" eaLnBrk="1" latinLnBrk="0" hangingPunct="1">
        <a:defRPr sz="1700" kern="1200">
          <a:solidFill>
            <a:schemeClr val="tx1"/>
          </a:solidFill>
          <a:latin typeface="+mn-lt"/>
          <a:ea typeface="+mn-ea"/>
          <a:cs typeface="+mn-cs"/>
        </a:defRPr>
      </a:lvl4pPr>
      <a:lvl5pPr marL="1828800" algn="l" defTabSz="457200" rtl="0" eaLnBrk="1" latinLnBrk="0" hangingPunct="1">
        <a:defRPr sz="1600" kern="1200">
          <a:solidFill>
            <a:schemeClr val="tx1"/>
          </a:solidFill>
          <a:latin typeface="+mn-lt"/>
          <a:ea typeface="+mn-ea"/>
          <a:cs typeface="+mn-cs"/>
        </a:defRPr>
      </a:lvl5pPr>
      <a:lvl6pPr marL="2286000" algn="l" defTabSz="457200" rtl="0" eaLnBrk="1" latinLnBrk="0" hangingPunct="1">
        <a:defRPr sz="1450" kern="1200">
          <a:solidFill>
            <a:schemeClr val="tx1"/>
          </a:solidFill>
          <a:latin typeface="+mn-lt"/>
          <a:ea typeface="+mn-ea"/>
          <a:cs typeface="+mn-cs"/>
        </a:defRPr>
      </a:lvl6pPr>
      <a:lvl7pPr marL="2743200" algn="l" defTabSz="457200" rtl="0" eaLnBrk="1" latinLnBrk="0" hangingPunct="1">
        <a:defRPr sz="13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0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c5ee0f3ef8ca02eb.jpg"/>
  <Relationship Id="rId3"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7020254b4d2e2022.png"/>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7020254b4d2e2022.png"/>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e93af907e3bd9028.png"/>
  <Relationship Id="rId3" Type="http://schemas.openxmlformats.org/officeDocument/2006/relationships/image" Target="../media/image_cbf07dd293202c4c.png"/>
  <Relationship Id="rId4"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e93af907e3bd9028.png"/>
  <Relationship Id="rId3" Type="http://schemas.openxmlformats.org/officeDocument/2006/relationships/image" Target="../media/image_cbf07dd293202c4c.png"/>
  <Relationship Id="rId4"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e93af907e3bd9028.png"/>
  <Relationship Id="rId3" Type="http://schemas.openxmlformats.org/officeDocument/2006/relationships/image" Target="../media/image_cbf07dd293202c4c.png"/>
  <Relationship Id="rId4"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55fb9b5c062def42.png"/>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8214a74dedc6bfcc.png"/>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06cb8b35f30c383d.png"/>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aca26ee613d726c8.png"/>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hyperlink" Target="https://aasm.org/aasm-and-srs-publish-new-sleep-duration-consensus-statement/" TargetMode="External"/>
  <Relationship Id="rId3" Type="http://schemas.openxmlformats.org/officeDocument/2006/relationships/hyperlink" Target="https://www.nhlbi.nih.gov/health/sleep/how-much-sleep" TargetMode="External"/>
  <Relationship Id="rId4" Type="http://schemas.openxmlformats.org/officeDocument/2006/relationships/hyperlink" Target="https://www.ncbi.nlm.nih.gov/books/NBK526132/" TargetMode="External"/>
  <Relationship Id="rId5" Type="http://schemas.openxmlformats.org/officeDocument/2006/relationships/hyperlink" Target="https://www.ncbi.nlm.nih.gov/books/NBK519490/" TargetMode="External"/>
  <Relationship Id="rId6" Type="http://schemas.openxmlformats.org/officeDocument/2006/relationships/hyperlink" Target="https://onlinelibrary.wiley.com/doi/abs/10.1111/jsr.12371" TargetMode="External"/>
  <Relationship Id="rId7" Type="http://schemas.openxmlformats.org/officeDocument/2006/relationships/hyperlink" Target="https://pmc.ncbi.nlm.nih.gov/articles/PMC3880190/" TargetMode="External"/>
  <Relationship Id="rId8" Type="http://schemas.openxmlformats.org/officeDocument/2006/relationships/hyperlink" Target="https://www.nature.com/articles/s41593-024-01638-y" TargetMode="External"/>
  <Relationship Id="rId9" Type="http://schemas.openxmlformats.org/officeDocument/2006/relationships/hyperlink" Target="https://www.nhtsa.gov/risky-driving/drowsy-driving" TargetMode="External"/>
  <Relationship Id="rId10" Type="http://schemas.openxmlformats.org/officeDocument/2006/relationships/notesSlide" Target="../notesSlides/notesSlide1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0" y="3143250"/>
            <a:ext cx="9753600" cy="4171950"/>
            <a:chOff x="0" y="3143250"/>
            <a:chExt cx="9753600" cy="4171950"/>
          </a:xfrm>
        </p:grpSpPr>
        <p:pic>
          <p:nvPicPr>
            <p:cNvPr id="2" name="Image 2"/>
            <p:cNvPicPr>
              <a:picLocks noChangeAspect="1"/>
            </p:cNvPicPr>
            <p:nvPr/>
          </p:nvPicPr>
          <p:blipFill>
            <a:blip r:embed="rId2"/>
            <a:srcRect l="0" t="11696" r="0" b="11695"/>
            <a:stretch>
              <a:fillRect/>
            </a:stretch>
          </p:blipFill>
          <p:spPr>
            <a:xfrm>
              <a:off x="0" y="3143250"/>
              <a:ext cx="9753600" cy="4171950"/>
            </a:xfrm>
            <a:prstGeom prst="rect">
              <a:avLst/>
            </a:prstGeom>
          </p:spPr>
        </p:pic>
      </p:grpSp>
      <p:sp>
        <p:nvSpPr>
          <p:cNvPr id="4" name="Freeform 4"/>
          <p:cNvSpPr/>
          <p:nvPr/>
        </p:nvSpPr>
        <p:spPr>
          <a:xfrm>
            <a:off x="0" y="0"/>
            <a:ext cx="9753600" cy="3219450"/>
          </a:xfrm>
          <a:custGeom>
            <a:avLst/>
            <a:gdLst/>
            <a:ahLst/>
            <a:cxnLst/>
            <a:rect l="l" t="t" r="r" b="b"/>
            <a:pathLst>
              <a:path w="9753600" h="3219450">
                <a:moveTo>
                  <a:pt x="0" y="0"/>
                </a:moveTo>
                <a:lnTo>
                  <a:pt x="9753600" y="0"/>
                </a:lnTo>
                <a:lnTo>
                  <a:pt x="9753600" y="3105150"/>
                </a:lnTo>
                <a:lnTo>
                  <a:pt x="8953500" y="3152775"/>
                </a:lnTo>
                <a:lnTo>
                  <a:pt x="8210550" y="3095625"/>
                </a:lnTo>
                <a:lnTo>
                  <a:pt x="7277100" y="3181350"/>
                </a:lnTo>
                <a:lnTo>
                  <a:pt x="6267450" y="3114675"/>
                </a:lnTo>
                <a:lnTo>
                  <a:pt x="5219700" y="3200400"/>
                </a:lnTo>
                <a:lnTo>
                  <a:pt x="4095750" y="3124200"/>
                </a:lnTo>
                <a:lnTo>
                  <a:pt x="3028950" y="3209925"/>
                </a:lnTo>
                <a:lnTo>
                  <a:pt x="1962150" y="3133725"/>
                </a:lnTo>
                <a:lnTo>
                  <a:pt x="914400" y="3219450"/>
                </a:lnTo>
                <a:lnTo>
                  <a:pt x="0" y="3143250"/>
                </a:lnTo>
                <a:close/>
              </a:path>
            </a:pathLst>
          </a:custGeom>
          <a:solidFill>
            <a:schemeClr val="lt1"/>
          </a:solidFill>
          <a:ln>
            <a:noFill/>
          </a:ln>
          <a:effectLst>
            <a:outerShdw blurRad="152400" dist="57150" dir="5400000" algn="ctr" rotWithShape="0">
              <a:srgbClr val="000000">
                <a:alpha val="7500"/>
              </a:srgbClr>
            </a:outerShdw>
          </a:effectLst>
        </p:spPr>
      </p:sp>
      <p:grpSp>
        <p:nvGrpSpPr>
          <p:cNvPr id="7" name="Group 7"/>
          <p:cNvGrpSpPr/>
          <p:nvPr/>
        </p:nvGrpSpPr>
        <p:grpSpPr>
          <a:xfrm>
            <a:off x="514350" y="996315"/>
            <a:ext cx="6822948" cy="1602486"/>
            <a:chOff x="514350" y="996315"/>
            <a:chExt cx="6822948" cy="1602486"/>
          </a:xfrm>
        </p:grpSpPr>
        <p:sp>
          <p:nvSpPr>
            <p:cNvPr id="5" name="TextBox 5"/>
            <p:cNvSpPr txBox="1"/>
            <p:nvPr/>
          </p:nvSpPr>
          <p:spPr>
            <a:xfrm>
              <a:off x="514350" y="996315"/>
              <a:ext cx="6822948" cy="1219200"/>
            </a:xfrm>
            <a:prstGeom prst="rect">
              <a:avLst/>
            </a:prstGeom>
            <a:noFill/>
            <a:ln>
              <a:noFill/>
            </a:ln>
          </p:spPr>
          <p:txBody>
            <a:bodyPr wrap="none" lIns="0" tIns="0" rIns="0" bIns="0" anchor="t" anchorCtr="0">
              <a:spAutoFit/>
            </a:bodyPr>
            <a:lstStyle/>
            <a:p>
              <a:pPr algn="l"/>
              <a:r>
                <a:rPr lang="zh-CN" sz="6300" b="1" dirty="0">
                  <a:solidFill>
                    <a:schemeClr val="accent1"/>
                  </a:solidFill>
                  <a:latin typeface="+mj-lt"/>
                  <a:ea typeface="+mj-ea"/>
                  <a:cs typeface="+mj-cs"/>
                </a:rPr>
                <a:t>我们为什么要睡觉</a:t>
              </a:r>
            </a:p>
          </p:txBody>
        </p:sp>
        <p:sp>
          <p:nvSpPr>
            <p:cNvPr id="6" name="TextBox 6"/>
            <p:cNvSpPr txBox="1"/>
            <p:nvPr/>
          </p:nvSpPr>
          <p:spPr>
            <a:xfrm>
              <a:off x="519684" y="2070735"/>
              <a:ext cx="4389120" cy="528066"/>
            </a:xfrm>
            <a:prstGeom prst="rect">
              <a:avLst/>
            </a:prstGeom>
            <a:noFill/>
            <a:ln>
              <a:noFill/>
            </a:ln>
          </p:spPr>
          <p:txBody>
            <a:bodyPr wrap="none" lIns="0" tIns="0" rIns="0" bIns="0" anchor="t" anchorCtr="0">
              <a:spAutoFit/>
            </a:bodyPr>
            <a:lstStyle/>
            <a:p>
              <a:pPr algn="l"/>
              <a:r>
                <a:rPr lang="zh-CN" sz="2700" dirty="0">
                  <a:solidFill>
                    <a:schemeClr val="dk1"/>
                  </a:solidFill>
                  <a:latin typeface="+mj-lt"/>
                  <a:ea typeface="+mj-ea"/>
                  <a:cs typeface="+mj-cs"/>
                </a:rPr>
                <a:t>把一生的三分之一交给黑夜</a:t>
              </a:r>
            </a:p>
          </p:txBody>
        </p:sp>
      </p:grpSp>
      <p:grpSp>
        <p:nvGrpSpPr>
          <p:cNvPr id="9" name="Group 9"/>
          <p:cNvGrpSpPr/>
          <p:nvPr/>
        </p:nvGrpSpPr>
        <p:grpSpPr>
          <a:xfrm>
            <a:off x="526542" y="2673668"/>
            <a:ext cx="6174600" cy="264033"/>
            <a:chOff x="526542" y="2673668"/>
            <a:chExt cx="6174600" cy="264033"/>
          </a:xfrm>
        </p:grpSpPr>
        <p:sp>
          <p:nvSpPr>
            <p:cNvPr id="8" name="TextBox 8"/>
            <p:cNvSpPr txBox="1"/>
            <p:nvPr/>
          </p:nvSpPr>
          <p:spPr>
            <a:xfrm>
              <a:off x="526542" y="2673668"/>
              <a:ext cx="6174600"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成人的建议睡眠时长是每晚 7–9 小时,约占一天的三分之一(按建议时长推算)</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2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800"/>
                                        <p:tgtEl>
                                          <p:spTgt spid="3"/>
                                        </p:tgtEl>
                                      </p:cBhvr>
                                    </p:animEffect>
                                  </p:childTnLst>
                                </p:cTn>
                              </p:par>
                            </p:childTnLst>
                          </p:cTn>
                        </p:par>
                        <p:par>
                          <p:cTn id="8" fill="hold">
                            <p:stCondLst>
                              <p:cond delay="800"/>
                            </p:stCondLst>
                            <p:childTnLst>
                              <p:par>
                                <p:cTn xmlns:p="http://schemas.openxmlformats.org/presentationml/2006/main" id="9" presetID="10" presetClass="entr" presetSubtype="0" fill="hold" grpId="0" nodeType="afterEffect">
                                  <p:stCondLst>
                                    <p:cond delay="2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600"/>
                                        <p:tgtEl>
                                          <p:spTgt spid="7"/>
                                        </p:tgtEl>
                                      </p:cBhvr>
                                    </p:animEffect>
                                  </p:childTnLst>
                                </p:cTn>
                              </p:par>
                            </p:childTnLst>
                          </p:cTn>
                        </p:par>
                        <p:par>
                          <p:cTn id="12" fill="hold">
                            <p:stCondLst>
                              <p:cond delay="1600"/>
                            </p:stCondLst>
                            <p:childTnLst>
                              <p:par>
                                <p:cTn xmlns:p="http://schemas.openxmlformats.org/presentationml/2006/main" id="13" presetID="10" presetClass="entr" presetSubtype="0" fill="hold" grpId="0" nodeType="afterEffect">
                                  <p:stCondLst>
                                    <p:cond delay="50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4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p="http://schemas.openxmlformats.org/presentationml/2006/main" xmlns:p14="http://schemas.microsoft.com/office/powerpoint/2010/main" xmlns:r="http://schemas.openxmlformats.org/officeDocument/2006/relationships">
  <p:cSld>
    <p:bg>
      <p:bgPr>
        <a:solidFill>
          <a:schemeClr val="lt1"/>
        </a:solidFill>
        <a:effectLst/>
      </p:bgPr>
    </p:bg>
    <p:spTree>
      <p:nvGrpSpPr>
        <p:cNvPr id="1" name=""/>
        <p:cNvGrpSpPr/>
        <p:nvPr/>
      </p:nvGrpSpPr>
      <p:grpSpPr>
        <a:xfrm>
          <a:off x="0" y="0"/>
          <a:ext cx="0" cy="0"/>
          <a:chOff x="0" y="0"/>
          <a:chExt cx="0" cy="0"/>
        </a:xfrm>
      </p:grpSpPr>
      <p:sp>
        <p:nvSpPr>
          <p:cNvPr id="2" name="Polygon 2"/>
          <p:cNvSpPr/>
          <p:nvPr/>
        </p:nvSpPr>
        <p:spPr>
          <a:xfrm>
            <a:off x="0" y="6648450"/>
            <a:ext cx="9753600" cy="666750"/>
          </a:xfrm>
          <a:custGeom>
            <a:avLst/>
            <a:gdLst/>
            <a:ahLst/>
            <a:cxnLst/>
            <a:rect l="l" t="t" r="r" b="b"/>
            <a:pathLst>
              <a:path w="9753600" h="666750">
                <a:moveTo>
                  <a:pt x="0" y="76200"/>
                </a:moveTo>
                <a:lnTo>
                  <a:pt x="1123950" y="0"/>
                </a:lnTo>
                <a:lnTo>
                  <a:pt x="2247900" y="85725"/>
                </a:lnTo>
                <a:lnTo>
                  <a:pt x="3371850" y="9525"/>
                </a:lnTo>
                <a:lnTo>
                  <a:pt x="4495800" y="95250"/>
                </a:lnTo>
                <a:lnTo>
                  <a:pt x="5619750" y="19050"/>
                </a:lnTo>
                <a:lnTo>
                  <a:pt x="6743700" y="104775"/>
                </a:lnTo>
                <a:lnTo>
                  <a:pt x="7867650" y="28575"/>
                </a:lnTo>
                <a:lnTo>
                  <a:pt x="8991600" y="114300"/>
                </a:lnTo>
                <a:lnTo>
                  <a:pt x="9753600" y="47625"/>
                </a:lnTo>
                <a:lnTo>
                  <a:pt x="9753600" y="666750"/>
                </a:lnTo>
                <a:lnTo>
                  <a:pt x="0" y="666750"/>
                </a:lnTo>
                <a:close/>
              </a:path>
            </a:pathLst>
          </a:custGeom>
          <a:solidFill>
            <a:schemeClr val="lt2"/>
          </a:solidFill>
          <a:ln>
            <a:noFill/>
          </a:ln>
        </p:spPr>
      </p:sp>
      <p:grpSp>
        <p:nvGrpSpPr>
          <p:cNvPr id="5" name="Group 5"/>
          <p:cNvGrpSpPr/>
          <p:nvPr/>
        </p:nvGrpSpPr>
        <p:grpSpPr>
          <a:xfrm>
            <a:off x="514350" y="721995"/>
            <a:ext cx="4763262" cy="762000"/>
            <a:chOff x="514350" y="721995"/>
            <a:chExt cx="4763262" cy="762000"/>
          </a:xfrm>
        </p:grpSpPr>
        <p:sp>
          <p:nvSpPr>
            <p:cNvPr id="3" name="TextBox 3"/>
            <p:cNvSpPr txBox="1"/>
            <p:nvPr/>
          </p:nvSpPr>
          <p:spPr>
            <a:xfrm>
              <a:off x="514350" y="721995"/>
              <a:ext cx="4763262" cy="762000"/>
            </a:xfrm>
            <a:prstGeom prst="rect">
              <a:avLst/>
            </a:prstGeom>
            <a:noFill/>
            <a:ln>
              <a:noFill/>
            </a:ln>
          </p:spPr>
          <p:txBody>
            <a:bodyPr wrap="none" lIns="0" tIns="0" rIns="0" bIns="0" anchor="t" anchorCtr="0">
              <a:spAutoFit/>
            </a:bodyPr>
            <a:lstStyle/>
            <a:p>
              <a:pPr algn="l"/>
              <a:r>
                <a:rPr lang="zh-CN" sz="3900" b="1" dirty="0">
                  <a:solidFill>
                    <a:schemeClr val="dk1"/>
                  </a:solidFill>
                  <a:latin typeface="+mj-lt"/>
                  <a:ea typeface="+mj-ea"/>
                  <a:cs typeface="+mj-cs"/>
                </a:rPr>
                <a:t>每个人都熬过一次夜</a:t>
              </a:r>
            </a:p>
          </p:txBody>
        </p:sp>
        <p:sp>
          <p:nvSpPr>
            <p:cNvPr id="4" name="Rectangle 4"/>
            <p:cNvSpPr/>
            <p:nvPr/>
          </p:nvSpPr>
          <p:spPr>
            <a:xfrm>
              <a:off x="533400" y="1333500"/>
              <a:ext cx="1257300" cy="76200"/>
            </a:xfrm>
            <a:prstGeom prst="rect">
              <a:avLst/>
            </a:prstGeom>
            <a:solidFill>
              <a:schemeClr val="accent2"/>
            </a:solidFill>
            <a:ln>
              <a:noFill/>
            </a:ln>
          </p:spPr>
        </p:sp>
      </p:grpSp>
      <p:grpSp>
        <p:nvGrpSpPr>
          <p:cNvPr id="9" name="Group 9"/>
          <p:cNvGrpSpPr/>
          <p:nvPr/>
        </p:nvGrpSpPr>
        <p:grpSpPr>
          <a:xfrm>
            <a:off x="520446" y="2391728"/>
            <a:ext cx="3647523" cy="1641729"/>
            <a:chOff x="520446" y="2391728"/>
            <a:chExt cx="3647523" cy="1641729"/>
          </a:xfrm>
        </p:grpSpPr>
        <p:sp>
          <p:nvSpPr>
            <p:cNvPr id="6" name="TextBox 6"/>
            <p:cNvSpPr txBox="1"/>
            <p:nvPr/>
          </p:nvSpPr>
          <p:spPr>
            <a:xfrm>
              <a:off x="520446" y="2391728"/>
              <a:ext cx="1742313" cy="498729"/>
            </a:xfrm>
            <a:prstGeom prst="rect">
              <a:avLst/>
            </a:prstGeom>
            <a:noFill/>
            <a:ln>
              <a:noFill/>
            </a:ln>
          </p:spPr>
          <p:txBody>
            <a:bodyPr wrap="none" lIns="0" tIns="0" rIns="0" bIns="0" anchor="t" anchorCtr="0">
              <a:spAutoFit/>
            </a:bodyPr>
            <a:lstStyle/>
            <a:p>
              <a:pPr algn="l"/>
              <a:r>
                <a:rPr lang="zh-CN" sz="2550" dirty="0">
                  <a:solidFill>
                    <a:schemeClr val="dk1"/>
                  </a:solidFill>
                  <a:latin typeface="+mn-lt"/>
                  <a:ea typeface="+mn-ea"/>
                  <a:cs typeface="+mn-cs"/>
                </a:rPr>
                <a:t>反应慢半拍</a:t>
              </a:r>
            </a:p>
          </p:txBody>
        </p:sp>
        <p:sp>
          <p:nvSpPr>
            <p:cNvPr id="7" name="TextBox 7"/>
            <p:cNvSpPr txBox="1"/>
            <p:nvPr/>
          </p:nvSpPr>
          <p:spPr>
            <a:xfrm>
              <a:off x="520446" y="2963228"/>
              <a:ext cx="2085594" cy="498729"/>
            </a:xfrm>
            <a:prstGeom prst="rect">
              <a:avLst/>
            </a:prstGeom>
            <a:noFill/>
            <a:ln>
              <a:noFill/>
            </a:ln>
          </p:spPr>
          <p:txBody>
            <a:bodyPr wrap="none" lIns="0" tIns="0" rIns="0" bIns="0" anchor="t" anchorCtr="0">
              <a:spAutoFit/>
            </a:bodyPr>
            <a:lstStyle/>
            <a:p>
              <a:pPr algn="l"/>
              <a:r>
                <a:rPr lang="zh-CN" sz="2550" dirty="0">
                  <a:solidFill>
                    <a:schemeClr val="dk1"/>
                  </a:solidFill>
                  <a:latin typeface="+mn-lt"/>
                  <a:ea typeface="+mn-ea"/>
                  <a:cs typeface="+mn-cs"/>
                </a:rPr>
                <a:t>情绪一碰就碎</a:t>
              </a:r>
            </a:p>
          </p:txBody>
        </p:sp>
        <p:sp>
          <p:nvSpPr>
            <p:cNvPr id="8" name="TextBox 8"/>
            <p:cNvSpPr txBox="1"/>
            <p:nvPr/>
          </p:nvSpPr>
          <p:spPr>
            <a:xfrm>
              <a:off x="520446" y="3534728"/>
              <a:ext cx="3647523" cy="498729"/>
            </a:xfrm>
            <a:prstGeom prst="rect">
              <a:avLst/>
            </a:prstGeom>
            <a:noFill/>
            <a:ln>
              <a:noFill/>
            </a:ln>
          </p:spPr>
          <p:txBody>
            <a:bodyPr wrap="none" lIns="0" tIns="0" rIns="0" bIns="0" anchor="t" anchorCtr="0">
              <a:spAutoFit/>
            </a:bodyPr>
            <a:lstStyle/>
            <a:p>
              <a:pPr algn="l"/>
              <a:r>
                <a:rPr lang="zh-CN" sz="2550" dirty="0">
                  <a:solidFill>
                    <a:schemeClr val="dk1"/>
                  </a:solidFill>
                  <a:latin typeface="+mn-lt"/>
                  <a:ea typeface="+mn-ea"/>
                  <a:cs typeface="+mn-cs"/>
                </a:rPr>
                <a:t>眼睛发涩,躺下却睡不着</a:t>
              </a:r>
            </a:p>
          </p:txBody>
        </p:sp>
      </p:grpSp>
      <p:grpSp>
        <p:nvGrpSpPr>
          <p:cNvPr id="11" name="!!night-scene"/>
          <p:cNvGrpSpPr/>
          <p:nvPr/>
        </p:nvGrpSpPr>
        <p:grpSpPr>
          <a:xfrm>
            <a:off x="5334000" y="2190750"/>
            <a:ext cx="3810000" cy="3733800"/>
            <a:chOff x="5334000" y="2190750"/>
            <a:chExt cx="3810000" cy="3733800"/>
          </a:xfrm>
        </p:grpSpPr>
        <p:pic>
          <p:nvPicPr>
            <p:cNvPr id="10" name="Image 10"/>
            <p:cNvPicPr>
              <a:picLocks noChangeAspect="1"/>
            </p:cNvPicPr>
            <p:nvPr/>
          </p:nvPicPr>
          <p:blipFill>
            <a:blip r:embed="rId2"/>
            <a:stretch>
              <a:fillRect/>
            </a:stretch>
          </p:blipFill>
          <p:spPr>
            <a:xfrm>
              <a:off x="5334000" y="2190750"/>
              <a:ext cx="3810000" cy="3733800"/>
            </a:xfrm>
            <a:prstGeom prst="rect">
              <a:avLst/>
            </a:prstGeom>
          </p:spPr>
        </p:pic>
      </p:grpSp>
      <p:grpSp>
        <p:nvGrpSpPr>
          <p:cNvPr id="13" name="Group 13"/>
          <p:cNvGrpSpPr/>
          <p:nvPr/>
        </p:nvGrpSpPr>
        <p:grpSpPr>
          <a:xfrm>
            <a:off x="522732" y="4726305"/>
            <a:ext cx="2568321" cy="810768"/>
            <a:chOff x="522732" y="4726305"/>
            <a:chExt cx="2568321" cy="810768"/>
          </a:xfrm>
        </p:grpSpPr>
        <p:sp>
          <p:nvSpPr>
            <p:cNvPr id="12" name="TextBox 12"/>
            <p:cNvSpPr txBox="1"/>
            <p:nvPr/>
          </p:nvSpPr>
          <p:spPr>
            <a:xfrm>
              <a:off x="522732" y="4726305"/>
              <a:ext cx="2568321" cy="810768"/>
            </a:xfrm>
            <a:prstGeom prst="rect">
              <a:avLst/>
            </a:prstGeom>
            <a:noFill/>
            <a:ln>
              <a:noFill/>
            </a:ln>
          </p:spPr>
          <p:txBody>
            <a:bodyPr wrap="none" lIns="0" tIns="0" rIns="0" bIns="0" anchor="t" anchorCtr="0">
              <a:spAutoFit/>
            </a:bodyPr>
            <a:lstStyle/>
            <a:p>
              <a:pPr algn="l">
                <a:lnSpc>
                  <a:spcPts val="3150"/>
                </a:lnSpc>
              </a:pPr>
              <a:r>
                <a:rPr lang="zh-CN" sz="2100" dirty="0">
                  <a:solidFill>
                    <a:schemeClr val="accent5"/>
                  </a:solidFill>
                  <a:latin typeface="+mn-lt"/>
                  <a:ea typeface="+mn-ea"/>
                  <a:cs typeface="+mn-cs"/>
                </a:rPr>
                <a:t>这种迟钝有生理原因,</a:t>
              </a:r>
              <a:br/>
              <a:r>
                <a:rPr lang="zh-CN" sz="2100" b="1" dirty="0">
                  <a:solidFill>
                    <a:schemeClr val="accent1"/>
                  </a:solidFill>
                  <a:latin typeface="+mn-lt"/>
                  <a:ea typeface="+mn-ea"/>
                  <a:cs typeface="+mn-cs"/>
                </a:rPr>
                <a:t>不是意志力的问题。</a:t>
              </a:r>
            </a:p>
          </p:txBody>
        </p:sp>
      </p:grpSp>
      <p:sp>
        <p:nvSpPr>
          <p:cNvPr id="14" name="TextBox 14"/>
          <p:cNvSpPr txBox="1"/>
          <p:nvPr/>
        </p:nvSpPr>
        <p:spPr>
          <a:xfrm>
            <a:off x="9013431" y="6864668"/>
            <a:ext cx="213627" cy="264033"/>
          </a:xfrm>
          <a:prstGeom prst="rect">
            <a:avLst/>
          </a:prstGeom>
          <a:noFill/>
          <a:ln>
            <a:noFill/>
          </a:ln>
        </p:spPr>
        <p:txBody>
          <a:bodyPr wrap="none" lIns="0" tIns="0" rIns="0" bIns="0" anchor="t" anchorCtr="0">
            <a:spAutoFit/>
          </a:bodyPr>
          <a:lstStyle/>
          <a:p>
            <a:pPr algn="r"/>
            <a:r>
              <a:rPr lang="zh-CN" sz="1350" dirty="0">
                <a:solidFill>
                  <a:schemeClr val="accent5"/>
                </a:solidFill>
                <a:latin typeface="+mn-lt"/>
                <a:ea typeface="+mn-ea"/>
                <a:cs typeface="+mn-cs"/>
              </a:rPr>
              <a:t>02</a:t>
            </a:r>
          </a:p>
        </p:txBody>
      </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childTnLst>
                          </p:cTn>
                        </p:par>
                        <p:par>
                          <p:cTn id="8" fill="hold">
                            <p:stCondLst>
                              <p:cond delay="400"/>
                            </p:stCondLst>
                            <p:childTnLst>
                              <p:par>
                                <p:cTn id="9" presetID="10" presetClass="entr" presetSubtype="0" fill="hold" grpId="0" nodeType="afterEffect">
                                  <p:stCondLst>
                                    <p:cond delay="50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600"/>
                                        <p:tgtEl>
                                          <p:spTgt spid="11"/>
                                        </p:tgtEl>
                                      </p:cBhvr>
                                    </p:animEffect>
                                  </p:childTnLst>
                                </p:cTn>
                              </p:par>
                            </p:childTnLst>
                          </p:cTn>
                        </p:par>
                        <p:par>
                          <p:cTn id="12" fill="hold">
                            <p:stCondLst>
                              <p:cond delay="1500"/>
                            </p:stCondLst>
                            <p:childTnLst>
                              <p:par>
                                <p:cTn id="13" presetID="22" presetClass="entr" presetSubtype="4" fill="hold" grpId="0" nodeType="afterEffect">
                                  <p:stCondLst>
                                    <p:cond delay="50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800"/>
                                        <p:tgtEl>
                                          <p:spTgt spid="9"/>
                                        </p:tgtEl>
                                      </p:cBhvr>
                                    </p:animEffect>
                                  </p:childTnLst>
                                </p:cTn>
                              </p:par>
                            </p:childTnLst>
                          </p:cTn>
                        </p:par>
                        <p:par>
                          <p:cTn id="16" fill="hold">
                            <p:stCondLst>
                              <p:cond delay="2800"/>
                            </p:stCondLst>
                            <p:childTnLst>
                              <p:par>
                                <p:cTn id="17" presetID="10" presetClass="entr" presetSubtype="0" fill="hold" grpId="0" nodeType="afterEffect">
                                  <p:stCondLst>
                                    <p:cond delay="30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mc="http://schemas.openxmlformats.org/markup-compatibility/2006" xmlns:p="http://schemas.openxmlformats.org/presentationml/2006/main" xmlns:p14="http://schemas.microsoft.com/office/powerpoint/2010/main" xmlns:p159="http://schemas.microsoft.com/office/powerpoint/2015/09/main" xmlns:r="http://schemas.openxmlformats.org/officeDocument/2006/relationships">
  <p:cSld>
    <p:bg>
      <p:bgPr>
        <a:solidFill>
          <a:schemeClr val="lt1"/>
        </a:solidFill>
        <a:effectLst/>
      </p:bgPr>
    </p:bg>
    <p:spTree>
      <p:nvGrpSpPr>
        <p:cNvPr id="1" name=""/>
        <p:cNvGrpSpPr/>
        <p:nvPr/>
      </p:nvGrpSpPr>
      <p:grpSpPr>
        <a:xfrm>
          <a:off x="0" y="0"/>
          <a:ext cx="0" cy="0"/>
          <a:chOff x="0" y="0"/>
          <a:chExt cx="0" cy="0"/>
        </a:xfrm>
      </p:grpSpPr>
      <p:sp>
        <p:nvSpPr>
          <p:cNvPr id="2" name="Polygon 2"/>
          <p:cNvSpPr/>
          <p:nvPr/>
        </p:nvSpPr>
        <p:spPr>
          <a:xfrm>
            <a:off x="0" y="6648450"/>
            <a:ext cx="9753600" cy="666750"/>
          </a:xfrm>
          <a:custGeom>
            <a:avLst/>
            <a:gdLst/>
            <a:ahLst/>
            <a:cxnLst/>
            <a:rect l="l" t="t" r="r" b="b"/>
            <a:pathLst>
              <a:path w="9753600" h="666750">
                <a:moveTo>
                  <a:pt x="0" y="76200"/>
                </a:moveTo>
                <a:lnTo>
                  <a:pt x="1123950" y="0"/>
                </a:lnTo>
                <a:lnTo>
                  <a:pt x="2247900" y="85725"/>
                </a:lnTo>
                <a:lnTo>
                  <a:pt x="3371850" y="9525"/>
                </a:lnTo>
                <a:lnTo>
                  <a:pt x="4495800" y="95250"/>
                </a:lnTo>
                <a:lnTo>
                  <a:pt x="5619750" y="19050"/>
                </a:lnTo>
                <a:lnTo>
                  <a:pt x="6743700" y="104775"/>
                </a:lnTo>
                <a:lnTo>
                  <a:pt x="7867650" y="28575"/>
                </a:lnTo>
                <a:lnTo>
                  <a:pt x="8991600" y="114300"/>
                </a:lnTo>
                <a:lnTo>
                  <a:pt x="9753600" y="47625"/>
                </a:lnTo>
                <a:lnTo>
                  <a:pt x="9753600" y="666750"/>
                </a:lnTo>
                <a:lnTo>
                  <a:pt x="0" y="666750"/>
                </a:lnTo>
                <a:close/>
              </a:path>
            </a:pathLst>
          </a:custGeom>
          <a:solidFill>
            <a:schemeClr val="lt2"/>
          </a:solidFill>
          <a:ln>
            <a:noFill/>
          </a:ln>
        </p:spPr>
      </p:sp>
      <p:grpSp>
        <p:nvGrpSpPr>
          <p:cNvPr id="5" name="Group 5"/>
          <p:cNvGrpSpPr/>
          <p:nvPr/>
        </p:nvGrpSpPr>
        <p:grpSpPr>
          <a:xfrm>
            <a:off x="514350" y="721995"/>
            <a:ext cx="5813298" cy="762000"/>
            <a:chOff x="514350" y="721995"/>
            <a:chExt cx="5813298" cy="762000"/>
          </a:xfrm>
        </p:grpSpPr>
        <p:sp>
          <p:nvSpPr>
            <p:cNvPr id="3" name="TextBox 3"/>
            <p:cNvSpPr txBox="1"/>
            <p:nvPr/>
          </p:nvSpPr>
          <p:spPr>
            <a:xfrm>
              <a:off x="514350" y="721995"/>
              <a:ext cx="5813298" cy="762000"/>
            </a:xfrm>
            <a:prstGeom prst="rect">
              <a:avLst/>
            </a:prstGeom>
            <a:noFill/>
            <a:ln>
              <a:noFill/>
            </a:ln>
          </p:spPr>
          <p:txBody>
            <a:bodyPr wrap="none" lIns="0" tIns="0" rIns="0" bIns="0" anchor="t" anchorCtr="0">
              <a:spAutoFit/>
            </a:bodyPr>
            <a:lstStyle/>
            <a:p>
              <a:pPr algn="l"/>
              <a:r>
                <a:rPr lang="zh-CN" sz="3900" b="1" dirty="0">
                  <a:solidFill>
                    <a:schemeClr val="dk1"/>
                  </a:solidFill>
                  <a:latin typeface="+mj-lt"/>
                  <a:ea typeface="+mj-ea"/>
                  <a:cs typeface="+mj-cs"/>
                </a:rPr>
                <a:t>可它为什么不能少睡一点</a:t>
              </a:r>
            </a:p>
          </p:txBody>
        </p:sp>
        <p:sp>
          <p:nvSpPr>
            <p:cNvPr id="4" name="Rectangle 4"/>
            <p:cNvSpPr/>
            <p:nvPr/>
          </p:nvSpPr>
          <p:spPr>
            <a:xfrm>
              <a:off x="533400" y="1333500"/>
              <a:ext cx="1257300" cy="76200"/>
            </a:xfrm>
            <a:prstGeom prst="rect">
              <a:avLst/>
            </a:prstGeom>
            <a:solidFill>
              <a:schemeClr val="accent2"/>
            </a:solidFill>
            <a:ln>
              <a:noFill/>
            </a:ln>
          </p:spPr>
        </p:sp>
      </p:grpSp>
      <p:grpSp>
        <p:nvGrpSpPr>
          <p:cNvPr id="10" name="Group 10"/>
          <p:cNvGrpSpPr/>
          <p:nvPr/>
        </p:nvGrpSpPr>
        <p:grpSpPr>
          <a:xfrm>
            <a:off x="533400" y="2133600"/>
            <a:ext cx="4229100" cy="2076450"/>
            <a:chOff x="533400" y="2133600"/>
            <a:chExt cx="4229100" cy="2076450"/>
          </a:xfrm>
        </p:grpSpPr>
        <p:sp>
          <p:nvSpPr>
            <p:cNvPr id="6" name="Freeform 6"/>
            <p:cNvSpPr/>
            <p:nvPr/>
          </p:nvSpPr>
          <p:spPr>
            <a:xfrm>
              <a:off x="533400" y="2133600"/>
              <a:ext cx="4229100" cy="933450"/>
            </a:xfrm>
            <a:custGeom>
              <a:avLst/>
              <a:gdLst/>
              <a:ahLst/>
              <a:cxnLst/>
              <a:rect l="l" t="t" r="r" b="b"/>
              <a:pathLst>
                <a:path w="4229100" h="933450">
                  <a:moveTo>
                    <a:pt x="0" y="38100"/>
                  </a:moveTo>
                  <a:lnTo>
                    <a:pt x="4210050" y="0"/>
                  </a:lnTo>
                  <a:lnTo>
                    <a:pt x="4229100" y="895350"/>
                  </a:lnTo>
                  <a:lnTo>
                    <a:pt x="19050" y="933450"/>
                  </a:lnTo>
                  <a:close/>
                </a:path>
              </a:pathLst>
            </a:custGeom>
            <a:solidFill>
              <a:schemeClr val="lt2"/>
            </a:solidFill>
            <a:ln>
              <a:noFill/>
            </a:ln>
          </p:spPr>
        </p:sp>
        <p:sp>
          <p:nvSpPr>
            <p:cNvPr id="7" name="TextBox 7"/>
            <p:cNvSpPr txBox="1"/>
            <p:nvPr/>
          </p:nvSpPr>
          <p:spPr>
            <a:xfrm>
              <a:off x="751332" y="2497455"/>
              <a:ext cx="2438438" cy="410718"/>
            </a:xfrm>
            <a:prstGeom prst="rect">
              <a:avLst/>
            </a:prstGeom>
            <a:noFill/>
            <a:ln>
              <a:noFill/>
            </a:ln>
          </p:spPr>
          <p:txBody>
            <a:bodyPr wrap="none" lIns="0" tIns="0" rIns="0" bIns="0" anchor="t" anchorCtr="0">
              <a:spAutoFit/>
            </a:bodyPr>
            <a:lstStyle/>
            <a:p>
              <a:pPr algn="l"/>
              <a:r>
                <a:rPr lang="zh-CN" sz="2100" dirty="0">
                  <a:solidFill>
                    <a:schemeClr val="dk1"/>
                  </a:solidFill>
                  <a:latin typeface="+mn-lt"/>
                  <a:ea typeface="+mn-ea"/>
                  <a:cs typeface="+mn-cs"/>
                </a:rPr>
                <a:t>休息,可以少做一点</a:t>
              </a:r>
            </a:p>
          </p:txBody>
        </p:sp>
        <p:sp>
          <p:nvSpPr>
            <p:cNvPr id="8" name="Freeform 8"/>
            <p:cNvSpPr/>
            <p:nvPr/>
          </p:nvSpPr>
          <p:spPr>
            <a:xfrm>
              <a:off x="533400" y="3276600"/>
              <a:ext cx="4229100" cy="933450"/>
            </a:xfrm>
            <a:custGeom>
              <a:avLst/>
              <a:gdLst/>
              <a:ahLst/>
              <a:cxnLst/>
              <a:rect l="l" t="t" r="r" b="b"/>
              <a:pathLst>
                <a:path w="4229100" h="933450">
                  <a:moveTo>
                    <a:pt x="19050" y="38100"/>
                  </a:moveTo>
                  <a:lnTo>
                    <a:pt x="4229100" y="0"/>
                  </a:lnTo>
                  <a:lnTo>
                    <a:pt x="4210050" y="895350"/>
                  </a:lnTo>
                  <a:lnTo>
                    <a:pt x="0" y="933450"/>
                  </a:lnTo>
                  <a:close/>
                </a:path>
              </a:pathLst>
            </a:custGeom>
            <a:solidFill>
              <a:schemeClr val="accent1"/>
            </a:solidFill>
            <a:ln>
              <a:noFill/>
            </a:ln>
            <a:effectLst>
              <a:outerShdw blurRad="152400" dist="57150" dir="5400000" algn="ctr" rotWithShape="0">
                <a:srgbClr val="000000">
                  <a:alpha val="7500"/>
                </a:srgbClr>
              </a:outerShdw>
            </a:effectLst>
          </p:spPr>
        </p:sp>
        <p:sp>
          <p:nvSpPr>
            <p:cNvPr id="9" name="TextBox 9"/>
            <p:cNvSpPr txBox="1"/>
            <p:nvPr/>
          </p:nvSpPr>
          <p:spPr>
            <a:xfrm>
              <a:off x="751332" y="3621405"/>
              <a:ext cx="1880808" cy="410718"/>
            </a:xfrm>
            <a:prstGeom prst="rect">
              <a:avLst/>
            </a:prstGeom>
            <a:noFill/>
            <a:ln>
              <a:noFill/>
            </a:ln>
          </p:spPr>
          <p:txBody>
            <a:bodyPr wrap="none" lIns="0" tIns="0" rIns="0" bIns="0" anchor="t" anchorCtr="0">
              <a:spAutoFit/>
            </a:bodyPr>
            <a:lstStyle/>
            <a:p>
              <a:pPr algn="l"/>
              <a:r>
                <a:rPr lang="zh-CN" sz="2100" b="1" dirty="0">
                  <a:solidFill>
                    <a:srgbClr val="FBF5E9"/>
                  </a:solidFill>
                  <a:latin typeface="+mn-lt"/>
                  <a:ea typeface="+mn-ea"/>
                  <a:cs typeface="+mn-cs"/>
                </a:rPr>
                <a:t>睡觉,不能取消</a:t>
              </a:r>
            </a:p>
          </p:txBody>
        </p:sp>
      </p:grpSp>
      <p:grpSp>
        <p:nvGrpSpPr>
          <p:cNvPr id="13" name="Group 13"/>
          <p:cNvGrpSpPr/>
          <p:nvPr/>
        </p:nvGrpSpPr>
        <p:grpSpPr>
          <a:xfrm>
            <a:off x="522732" y="4535805"/>
            <a:ext cx="3010376" cy="1221296"/>
            <a:chOff x="522732" y="4535805"/>
            <a:chExt cx="3010376" cy="1221296"/>
          </a:xfrm>
        </p:grpSpPr>
        <p:sp>
          <p:nvSpPr>
            <p:cNvPr id="11" name="TextBox 11"/>
            <p:cNvSpPr txBox="1"/>
            <p:nvPr/>
          </p:nvSpPr>
          <p:spPr>
            <a:xfrm>
              <a:off x="522732" y="4535805"/>
              <a:ext cx="3010376" cy="810768"/>
            </a:xfrm>
            <a:prstGeom prst="rect">
              <a:avLst/>
            </a:prstGeom>
            <a:noFill/>
            <a:ln>
              <a:noFill/>
            </a:ln>
          </p:spPr>
          <p:txBody>
            <a:bodyPr wrap="none" lIns="0" tIns="0" rIns="0" bIns="0" anchor="t" anchorCtr="0">
              <a:spAutoFit/>
            </a:bodyPr>
            <a:lstStyle/>
            <a:p>
              <a:pPr algn="l">
                <a:lnSpc>
                  <a:spcPts val="3150"/>
                </a:lnSpc>
              </a:pPr>
              <a:r>
                <a:rPr lang="zh-CN" sz="2100" dirty="0">
                  <a:solidFill>
                    <a:schemeClr val="dk1"/>
                  </a:solidFill>
                  <a:latin typeface="+mn-lt"/>
                  <a:ea typeface="+mn-ea"/>
                  <a:cs typeface="+mn-cs"/>
                </a:rPr>
                <a:t>给出的不是建议,是下限:</a:t>
              </a:r>
              <a:br/>
              <a:r>
                <a:rPr lang="zh-CN" sz="2100" b="1" dirty="0">
                  <a:solidFill>
                    <a:schemeClr val="accent1"/>
                  </a:solidFill>
                  <a:latin typeface="+mn-lt"/>
                  <a:ea typeface="+mn-ea"/>
                  <a:cs typeface="+mn-cs"/>
                </a:rPr>
                <a:t>成人每晚 7 小时或以上。</a:t>
              </a:r>
            </a:p>
          </p:txBody>
        </p:sp>
        <p:sp>
          <p:nvSpPr>
            <p:cNvPr id="12" name="TextBox 12"/>
            <p:cNvSpPr txBox="1"/>
            <p:nvPr/>
          </p:nvSpPr>
          <p:spPr>
            <a:xfrm>
              <a:off x="526542" y="5493068"/>
              <a:ext cx="2534717"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AASM 与 SRS 2015 年共识声明</a:t>
              </a:r>
            </a:p>
          </p:txBody>
        </p:sp>
      </p:grpSp>
      <p:grpSp>
        <p:nvGrpSpPr>
          <p:cNvPr id="15" name="!!night-scene"/>
          <p:cNvGrpSpPr/>
          <p:nvPr/>
        </p:nvGrpSpPr>
        <p:grpSpPr>
          <a:xfrm>
            <a:off x="5334000" y="2190750"/>
            <a:ext cx="3810000" cy="3733800"/>
            <a:chOff x="5334000" y="2190750"/>
            <a:chExt cx="3810000" cy="3733800"/>
          </a:xfrm>
        </p:grpSpPr>
        <p:pic>
          <p:nvPicPr>
            <p:cNvPr id="14" name="Image 14"/>
            <p:cNvPicPr>
              <a:picLocks noChangeAspect="1"/>
            </p:cNvPicPr>
            <p:nvPr/>
          </p:nvPicPr>
          <p:blipFill>
            <a:blip r:embed="rId2"/>
            <a:stretch>
              <a:fillRect/>
            </a:stretch>
          </p:blipFill>
          <p:spPr>
            <a:xfrm>
              <a:off x="5334000" y="2190750"/>
              <a:ext cx="3810000" cy="3733800"/>
            </a:xfrm>
            <a:prstGeom prst="rect">
              <a:avLst/>
            </a:prstGeom>
          </p:spPr>
        </p:pic>
      </p:grpSp>
      <p:grpSp>
        <p:nvGrpSpPr>
          <p:cNvPr id="17" name="Group 17"/>
          <p:cNvGrpSpPr/>
          <p:nvPr/>
        </p:nvGrpSpPr>
        <p:grpSpPr>
          <a:xfrm>
            <a:off x="5321046" y="5954078"/>
            <a:ext cx="1823275" cy="898779"/>
            <a:chOff x="5321046" y="5954078"/>
            <a:chExt cx="1823275" cy="898779"/>
          </a:xfrm>
        </p:grpSpPr>
        <p:sp>
          <p:nvSpPr>
            <p:cNvPr id="16" name="TextBox 16"/>
            <p:cNvSpPr txBox="1"/>
            <p:nvPr/>
          </p:nvSpPr>
          <p:spPr>
            <a:xfrm>
              <a:off x="5321046" y="5954078"/>
              <a:ext cx="1823275" cy="898779"/>
            </a:xfrm>
            <a:prstGeom prst="rect">
              <a:avLst/>
            </a:prstGeom>
            <a:noFill/>
            <a:ln>
              <a:noFill/>
            </a:ln>
          </p:spPr>
          <p:txBody>
            <a:bodyPr wrap="none" lIns="0" tIns="0" rIns="0" bIns="0" anchor="t" anchorCtr="0">
              <a:spAutoFit/>
            </a:bodyPr>
            <a:lstStyle/>
            <a:p>
              <a:pPr algn="l">
                <a:lnSpc>
                  <a:spcPts val="3150"/>
                </a:lnSpc>
              </a:pPr>
              <a:r>
                <a:rPr lang="zh-CN" sz="2550" dirty="0">
                  <a:solidFill>
                    <a:schemeClr val="accent3"/>
                  </a:solidFill>
                  <a:latin typeface="+mn-lt"/>
                  <a:ea typeface="+mn-ea"/>
                  <a:cs typeface="+mn-cs"/>
                </a:rPr>
                <a:t>少睡一点,</a:t>
              </a:r>
              <a:br/>
              <a:r>
                <a:rPr lang="zh-CN" sz="2550" dirty="0">
                  <a:solidFill>
                    <a:schemeClr val="accent3"/>
                  </a:solidFill>
                  <a:latin typeface="+mn-lt"/>
                  <a:ea typeface="+mn-ea"/>
                  <a:cs typeface="+mn-cs"/>
                </a:rPr>
                <a:t>为什么不行?</a:t>
              </a:r>
            </a:p>
          </p:txBody>
        </p:sp>
      </p:grpSp>
      <p:sp>
        <p:nvSpPr>
          <p:cNvPr id="18" name="TextBox 18"/>
          <p:cNvSpPr txBox="1"/>
          <p:nvPr/>
        </p:nvSpPr>
        <p:spPr>
          <a:xfrm>
            <a:off x="9013431" y="6864668"/>
            <a:ext cx="213627" cy="264033"/>
          </a:xfrm>
          <a:prstGeom prst="rect">
            <a:avLst/>
          </a:prstGeom>
          <a:noFill/>
          <a:ln>
            <a:noFill/>
          </a:ln>
        </p:spPr>
        <p:txBody>
          <a:bodyPr wrap="none" lIns="0" tIns="0" rIns="0" bIns="0" anchor="t" anchorCtr="0">
            <a:spAutoFit/>
          </a:bodyPr>
          <a:lstStyle/>
          <a:p>
            <a:pPr algn="r"/>
            <a:r>
              <a:rPr lang="zh-CN" sz="1350" dirty="0">
                <a:solidFill>
                  <a:schemeClr val="accent5"/>
                </a:solidFill>
                <a:latin typeface="+mn-lt"/>
                <a:ea typeface="+mn-ea"/>
                <a:cs typeface="+mn-cs"/>
              </a:rPr>
              <a:t>03</a:t>
            </a:r>
          </a:p>
        </p:txBody>
      </p:sp>
    </p:spTree>
  </p:cSld>
  <p:clrMapOvr>
    <a:masterClrMapping/>
  </p:clrMapOvr>
  <mc:AlternateContent>
    <mc:Choice Requires="p159">
      <p:transition p14:dur="80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700"/>
                                        <p:tgtEl>
                                          <p:spTgt spid="10"/>
                                        </p:tgtEl>
                                      </p:cBhvr>
                                    </p:animEffect>
                                  </p:childTnLst>
                                </p:cTn>
                              </p:par>
                            </p:childTnLst>
                          </p:cTn>
                        </p:par>
                        <p:par>
                          <p:cTn id="8" fill="hold">
                            <p:stCondLst>
                              <p:cond delay="700"/>
                            </p:stCondLst>
                            <p:childTnLst>
                              <p:par>
                                <p:cTn id="9" presetID="10" presetClass="entr" presetSubtype="0" fill="hold" grpId="0" nodeType="afterEffect">
                                  <p:stCondLst>
                                    <p:cond delay="50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par>
                          <p:cTn id="12" fill="hold">
                            <p:stCondLst>
                              <p:cond delay="1700"/>
                            </p:stCondLst>
                            <p:childTnLst>
                              <p:par>
                                <p:cTn id="13" presetID="10" presetClass="entr" presetSubtype="0" fill="hold" grpId="0" nodeType="afterEffect">
                                  <p:stCondLst>
                                    <p:cond delay="20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6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Polygon 2"/>
          <p:cNvSpPr/>
          <p:nvPr/>
        </p:nvSpPr>
        <p:spPr>
          <a:xfrm>
            <a:off x="0" y="6648450"/>
            <a:ext cx="9753600" cy="666750"/>
          </a:xfrm>
          <a:custGeom>
            <a:avLst/>
            <a:gdLst/>
            <a:ahLst/>
            <a:cxnLst/>
            <a:rect l="l" t="t" r="r" b="b"/>
            <a:pathLst>
              <a:path w="9753600" h="666750">
                <a:moveTo>
                  <a:pt x="0" y="76200"/>
                </a:moveTo>
                <a:lnTo>
                  <a:pt x="1123950" y="0"/>
                </a:lnTo>
                <a:lnTo>
                  <a:pt x="2247900" y="85725"/>
                </a:lnTo>
                <a:lnTo>
                  <a:pt x="3371850" y="9525"/>
                </a:lnTo>
                <a:lnTo>
                  <a:pt x="4495800" y="95250"/>
                </a:lnTo>
                <a:lnTo>
                  <a:pt x="5619750" y="19050"/>
                </a:lnTo>
                <a:lnTo>
                  <a:pt x="6743700" y="104775"/>
                </a:lnTo>
                <a:lnTo>
                  <a:pt x="7867650" y="28575"/>
                </a:lnTo>
                <a:lnTo>
                  <a:pt x="8991600" y="114300"/>
                </a:lnTo>
                <a:lnTo>
                  <a:pt x="9753600" y="47625"/>
                </a:lnTo>
                <a:lnTo>
                  <a:pt x="9753600" y="666750"/>
                </a:lnTo>
                <a:lnTo>
                  <a:pt x="0" y="666750"/>
                </a:lnTo>
                <a:close/>
              </a:path>
            </a:pathLst>
          </a:custGeom>
          <a:solidFill>
            <a:schemeClr val="lt2"/>
          </a:solidFill>
          <a:ln>
            <a:noFill/>
          </a:ln>
        </p:spPr>
      </p:sp>
      <p:grpSp>
        <p:nvGrpSpPr>
          <p:cNvPr id="5" name="Group 5"/>
          <p:cNvGrpSpPr/>
          <p:nvPr/>
        </p:nvGrpSpPr>
        <p:grpSpPr>
          <a:xfrm>
            <a:off x="514350" y="721995"/>
            <a:ext cx="7166532" cy="762000"/>
            <a:chOff x="514350" y="721995"/>
            <a:chExt cx="7166532" cy="762000"/>
          </a:xfrm>
        </p:grpSpPr>
        <p:sp>
          <p:nvSpPr>
            <p:cNvPr id="3" name="TextBox 3"/>
            <p:cNvSpPr txBox="1"/>
            <p:nvPr/>
          </p:nvSpPr>
          <p:spPr>
            <a:xfrm>
              <a:off x="514350" y="721995"/>
              <a:ext cx="7166532" cy="762000"/>
            </a:xfrm>
            <a:prstGeom prst="rect">
              <a:avLst/>
            </a:prstGeom>
            <a:noFill/>
            <a:ln>
              <a:noFill/>
            </a:ln>
          </p:spPr>
          <p:txBody>
            <a:bodyPr wrap="none" lIns="0" tIns="0" rIns="0" bIns="0" anchor="t" anchorCtr="0">
              <a:spAutoFit/>
            </a:bodyPr>
            <a:lstStyle/>
            <a:p>
              <a:pPr algn="l"/>
              <a:r>
                <a:rPr lang="zh-CN" sz="3900" b="1" dirty="0">
                  <a:solidFill>
                    <a:schemeClr val="dk1"/>
                  </a:solidFill>
                  <a:latin typeface="+mj-lt"/>
                  <a:ea typeface="+mj-ea"/>
                  <a:cs typeface="+mj-cs"/>
                </a:rPr>
                <a:t>睡着以后,大脑分成了几种状态</a:t>
              </a:r>
            </a:p>
          </p:txBody>
        </p:sp>
        <p:sp>
          <p:nvSpPr>
            <p:cNvPr id="4" name="Rectangle 4"/>
            <p:cNvSpPr/>
            <p:nvPr/>
          </p:nvSpPr>
          <p:spPr>
            <a:xfrm>
              <a:off x="533400" y="1333500"/>
              <a:ext cx="1257300" cy="76200"/>
            </a:xfrm>
            <a:prstGeom prst="rect">
              <a:avLst/>
            </a:prstGeom>
            <a:solidFill>
              <a:schemeClr val="accent2"/>
            </a:solidFill>
            <a:ln>
              <a:noFill/>
            </a:ln>
          </p:spPr>
        </p:sp>
      </p:grpSp>
      <p:grpSp>
        <p:nvGrpSpPr>
          <p:cNvPr id="16" name="Group 16"/>
          <p:cNvGrpSpPr/>
          <p:nvPr/>
        </p:nvGrpSpPr>
        <p:grpSpPr>
          <a:xfrm>
            <a:off x="1261110" y="2238375"/>
            <a:ext cx="3992880" cy="3798570"/>
            <a:chOff x="1261110" y="2238375"/>
            <a:chExt cx="3992880" cy="3798570"/>
          </a:xfrm>
        </p:grpSpPr>
        <p:grpSp>
          <p:nvGrpSpPr>
            <p:cNvPr id="10" name="Group 10"/>
            <p:cNvGrpSpPr/>
            <p:nvPr/>
          </p:nvGrpSpPr>
          <p:grpSpPr>
            <a:xfrm>
              <a:off x="1428750" y="2666825"/>
              <a:ext cx="2951676" cy="2858499"/>
              <a:chOff x="1428750" y="2666825"/>
              <a:chExt cx="2951676" cy="2858499"/>
            </a:xfrm>
          </p:grpSpPr>
          <p:sp>
            <p:nvSpPr>
              <p:cNvPr id="6" name="Freeform 6"/>
              <p:cNvSpPr/>
              <p:nvPr/>
            </p:nvSpPr>
            <p:spPr>
              <a:xfrm>
                <a:off x="2857500" y="2666825"/>
                <a:ext cx="441960" cy="659305"/>
              </a:xfrm>
              <a:custGeom>
                <a:avLst/>
                <a:gdLst/>
                <a:ahLst/>
                <a:cxnLst/>
                <a:rect l="l" t="t" r="r" b="b"/>
                <a:pathLst>
                  <a:path w="441960" h="659305">
                    <a:moveTo>
                      <a:pt x="0" y="175"/>
                    </a:moveTo>
                    <a:cubicBezTo>
                      <a:pt x="150057" y="0"/>
                      <a:pt x="299205" y="23465"/>
                      <a:pt x="441960" y="69708"/>
                    </a:cubicBezTo>
                    <a:lnTo>
                      <a:pt x="250508" y="659305"/>
                    </a:lnTo>
                    <a:cubicBezTo>
                      <a:pt x="169626" y="632890"/>
                      <a:pt x="85086" y="619389"/>
                      <a:pt x="0" y="619300"/>
                    </a:cubicBezTo>
                    <a:close/>
                  </a:path>
                </a:pathLst>
              </a:custGeom>
              <a:solidFill>
                <a:srgbClr val="A8BEDC"/>
              </a:solidFill>
              <a:ln>
                <a:noFill/>
              </a:ln>
            </p:spPr>
          </p:sp>
          <p:sp>
            <p:nvSpPr>
              <p:cNvPr id="7" name="Freeform 7"/>
              <p:cNvSpPr/>
              <p:nvPr/>
            </p:nvSpPr>
            <p:spPr>
              <a:xfrm>
                <a:off x="2857500" y="2736532"/>
                <a:ext cx="1522926" cy="2788792"/>
              </a:xfrm>
              <a:custGeom>
                <a:avLst/>
                <a:gdLst/>
                <a:ahLst/>
                <a:cxnLst/>
                <a:rect l="l" t="t" r="r" b="b"/>
                <a:pathLst>
                  <a:path w="1522926" h="2788792">
                    <a:moveTo>
                      <a:pt x="441960" y="0"/>
                    </a:moveTo>
                    <a:cubicBezTo>
                      <a:pt x="1111083" y="216746"/>
                      <a:pt x="1522926" y="888239"/>
                      <a:pt x="1412803" y="1582916"/>
                    </a:cubicBezTo>
                    <a:cubicBezTo>
                      <a:pt x="1302680" y="2277594"/>
                      <a:pt x="703351" y="2788792"/>
                      <a:pt x="0" y="2787968"/>
                    </a:cubicBezTo>
                    <a:lnTo>
                      <a:pt x="0" y="2168842"/>
                    </a:lnTo>
                    <a:cubicBezTo>
                      <a:pt x="397857" y="2168428"/>
                      <a:pt x="736454" y="1879003"/>
                      <a:pt x="798785" y="1486059"/>
                    </a:cubicBezTo>
                    <a:cubicBezTo>
                      <a:pt x="861115" y="1093114"/>
                      <a:pt x="628706" y="713114"/>
                      <a:pt x="250508" y="589598"/>
                    </a:cubicBezTo>
                    <a:close/>
                  </a:path>
                </a:pathLst>
              </a:custGeom>
              <a:solidFill>
                <a:srgbClr val="6E8FBF"/>
              </a:solidFill>
              <a:ln>
                <a:noFill/>
              </a:ln>
            </p:spPr>
          </p:sp>
          <p:sp>
            <p:nvSpPr>
              <p:cNvPr id="8" name="Freeform 8"/>
              <p:cNvSpPr/>
              <p:nvPr/>
            </p:nvSpPr>
            <p:spPr>
              <a:xfrm>
                <a:off x="1428750" y="4095750"/>
                <a:ext cx="1428750" cy="1428750"/>
              </a:xfrm>
              <a:custGeom>
                <a:avLst/>
                <a:gdLst/>
                <a:ahLst/>
                <a:cxnLst/>
                <a:rect l="l" t="t" r="r" b="b"/>
                <a:pathLst>
                  <a:path w="1428750" h="1428750">
                    <a:moveTo>
                      <a:pt x="1428750" y="1428750"/>
                    </a:moveTo>
                    <a:cubicBezTo>
                      <a:pt x="639673" y="1428750"/>
                      <a:pt x="0" y="789077"/>
                      <a:pt x="0" y="0"/>
                    </a:cubicBezTo>
                    <a:lnTo>
                      <a:pt x="619125" y="0"/>
                    </a:lnTo>
                    <a:cubicBezTo>
                      <a:pt x="619125" y="447144"/>
                      <a:pt x="981606" y="809625"/>
                      <a:pt x="1428750" y="809625"/>
                    </a:cubicBezTo>
                    <a:close/>
                  </a:path>
                </a:pathLst>
              </a:custGeom>
              <a:solidFill>
                <a:schemeClr val="accent1"/>
              </a:solidFill>
              <a:ln>
                <a:noFill/>
              </a:ln>
            </p:spPr>
          </p:sp>
          <p:sp>
            <p:nvSpPr>
              <p:cNvPr id="9" name="Freeform 9"/>
              <p:cNvSpPr/>
              <p:nvPr/>
            </p:nvSpPr>
            <p:spPr>
              <a:xfrm>
                <a:off x="1428750" y="2667000"/>
                <a:ext cx="1428750" cy="1428750"/>
              </a:xfrm>
              <a:custGeom>
                <a:avLst/>
                <a:gdLst/>
                <a:ahLst/>
                <a:cxnLst/>
                <a:rect l="l" t="t" r="r" b="b"/>
                <a:pathLst>
                  <a:path w="1428750" h="1428750">
                    <a:moveTo>
                      <a:pt x="0" y="1428750"/>
                    </a:moveTo>
                    <a:cubicBezTo>
                      <a:pt x="0" y="639673"/>
                      <a:pt x="639673" y="0"/>
                      <a:pt x="1428750" y="0"/>
                    </a:cubicBezTo>
                    <a:lnTo>
                      <a:pt x="1428750" y="619125"/>
                    </a:lnTo>
                    <a:cubicBezTo>
                      <a:pt x="981606" y="619125"/>
                      <a:pt x="619125" y="981606"/>
                      <a:pt x="619125" y="1428750"/>
                    </a:cubicBezTo>
                    <a:close/>
                  </a:path>
                </a:pathLst>
              </a:custGeom>
              <a:solidFill>
                <a:schemeClr val="accent3"/>
              </a:solidFill>
              <a:ln>
                <a:noFill/>
              </a:ln>
            </p:spPr>
          </p:sp>
        </p:grpSp>
        <p:sp>
          <p:nvSpPr>
            <p:cNvPr id="11" name="TextBox 11"/>
            <p:cNvSpPr txBox="1"/>
            <p:nvPr/>
          </p:nvSpPr>
          <p:spPr>
            <a:xfrm>
              <a:off x="3173730" y="2238375"/>
              <a:ext cx="591312"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N1 5%</a:t>
              </a:r>
            </a:p>
          </p:txBody>
        </p:sp>
        <p:sp>
          <p:nvSpPr>
            <p:cNvPr id="12" name="TextBox 12"/>
            <p:cNvSpPr txBox="1"/>
            <p:nvPr/>
          </p:nvSpPr>
          <p:spPr>
            <a:xfrm>
              <a:off x="4545330" y="4257675"/>
              <a:ext cx="70866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N2 45%</a:t>
              </a:r>
            </a:p>
          </p:txBody>
        </p:sp>
        <p:sp>
          <p:nvSpPr>
            <p:cNvPr id="13" name="TextBox 13"/>
            <p:cNvSpPr txBox="1"/>
            <p:nvPr/>
          </p:nvSpPr>
          <p:spPr>
            <a:xfrm>
              <a:off x="1341120" y="5343525"/>
              <a:ext cx="708660" cy="293370"/>
            </a:xfrm>
            <a:prstGeom prst="rect">
              <a:avLst/>
            </a:prstGeom>
            <a:noFill/>
            <a:ln>
              <a:noFill/>
            </a:ln>
          </p:spPr>
          <p:txBody>
            <a:bodyPr wrap="none" lIns="0" tIns="0" rIns="0" bIns="0" anchor="t" anchorCtr="0">
              <a:spAutoFit/>
            </a:bodyPr>
            <a:lstStyle/>
            <a:p>
              <a:pPr algn="ctr"/>
              <a:r>
                <a:rPr lang="zh-CN" sz="1500" dirty="0">
                  <a:solidFill>
                    <a:schemeClr val="dk1"/>
                  </a:solidFill>
                  <a:latin typeface="+mn-lt"/>
                  <a:ea typeface="+mn-ea"/>
                  <a:cs typeface="+mn-cs"/>
                </a:rPr>
                <a:t>N3 25%</a:t>
              </a:r>
            </a:p>
          </p:txBody>
        </p:sp>
        <p:sp>
          <p:nvSpPr>
            <p:cNvPr id="14" name="TextBox 14"/>
            <p:cNvSpPr txBox="1"/>
            <p:nvPr/>
          </p:nvSpPr>
          <p:spPr>
            <a:xfrm>
              <a:off x="1261110" y="2695575"/>
              <a:ext cx="868680" cy="293370"/>
            </a:xfrm>
            <a:prstGeom prst="rect">
              <a:avLst/>
            </a:prstGeom>
            <a:noFill/>
            <a:ln>
              <a:noFill/>
            </a:ln>
          </p:spPr>
          <p:txBody>
            <a:bodyPr wrap="none" lIns="0" tIns="0" rIns="0" bIns="0" anchor="t" anchorCtr="0">
              <a:spAutoFit/>
            </a:bodyPr>
            <a:lstStyle/>
            <a:p>
              <a:pPr algn="ctr"/>
              <a:r>
                <a:rPr lang="zh-CN" sz="1500" dirty="0">
                  <a:solidFill>
                    <a:schemeClr val="dk1"/>
                  </a:solidFill>
                  <a:latin typeface="+mn-lt"/>
                  <a:ea typeface="+mn-ea"/>
                  <a:cs typeface="+mn-cs"/>
                </a:rPr>
                <a:t>REM 25%</a:t>
              </a:r>
            </a:p>
          </p:txBody>
        </p:sp>
        <p:sp>
          <p:nvSpPr>
            <p:cNvPr id="15" name="TextBox 15"/>
            <p:cNvSpPr txBox="1"/>
            <p:nvPr/>
          </p:nvSpPr>
          <p:spPr>
            <a:xfrm>
              <a:off x="1421130" y="5743575"/>
              <a:ext cx="2549462" cy="293370"/>
            </a:xfrm>
            <a:prstGeom prst="rect">
              <a:avLst/>
            </a:prstGeom>
            <a:noFill/>
            <a:ln>
              <a:noFill/>
            </a:ln>
          </p:spPr>
          <p:txBody>
            <a:bodyPr wrap="none" lIns="0" tIns="0" rIns="0" bIns="0" anchor="t" anchorCtr="0">
              <a:spAutoFit/>
            </a:bodyPr>
            <a:lstStyle/>
            <a:p>
              <a:pPr algn="l"/>
              <a:r>
                <a:rPr lang="zh-CN" sz="1500" dirty="0">
                  <a:solidFill>
                    <a:schemeClr val="accent5"/>
                  </a:solidFill>
                  <a:latin typeface="+mn-lt"/>
                  <a:ea typeface="+mn-ea"/>
                  <a:cs typeface="+mn-cs"/>
                </a:rPr>
                <a:t>比例为平均值,并非每晚实测</a:t>
              </a:r>
            </a:p>
          </p:txBody>
        </p:sp>
      </p:grpSp>
      <p:grpSp>
        <p:nvGrpSpPr>
          <p:cNvPr id="19" name="Group 19"/>
          <p:cNvGrpSpPr/>
          <p:nvPr/>
        </p:nvGrpSpPr>
        <p:grpSpPr>
          <a:xfrm>
            <a:off x="5702046" y="2296478"/>
            <a:ext cx="2770602" cy="1297495"/>
            <a:chOff x="5702046" y="2296478"/>
            <a:chExt cx="2770602" cy="1297495"/>
          </a:xfrm>
        </p:grpSpPr>
        <p:sp>
          <p:nvSpPr>
            <p:cNvPr id="17" name="TextBox 17"/>
            <p:cNvSpPr txBox="1"/>
            <p:nvPr/>
          </p:nvSpPr>
          <p:spPr>
            <a:xfrm>
              <a:off x="5702046" y="2296478"/>
              <a:ext cx="2770602" cy="498729"/>
            </a:xfrm>
            <a:prstGeom prst="rect">
              <a:avLst/>
            </a:prstGeom>
            <a:noFill/>
            <a:ln>
              <a:noFill/>
            </a:ln>
          </p:spPr>
          <p:txBody>
            <a:bodyPr wrap="none" lIns="0" tIns="0" rIns="0" bIns="0" anchor="t" anchorCtr="0">
              <a:spAutoFit/>
            </a:bodyPr>
            <a:lstStyle/>
            <a:p>
              <a:pPr algn="l"/>
              <a:r>
                <a:rPr lang="zh-CN" sz="2550" b="1" dirty="0">
                  <a:solidFill>
                    <a:schemeClr val="accent1"/>
                  </a:solidFill>
                  <a:latin typeface="+mn-lt"/>
                  <a:ea typeface="+mn-ea"/>
                  <a:cs typeface="+mn-cs"/>
                </a:rPr>
                <a:t>NREM 非快速眼动</a:t>
              </a:r>
            </a:p>
          </p:txBody>
        </p:sp>
        <p:sp>
          <p:nvSpPr>
            <p:cNvPr id="18" name="TextBox 18"/>
            <p:cNvSpPr txBox="1"/>
            <p:nvPr/>
          </p:nvSpPr>
          <p:spPr>
            <a:xfrm>
              <a:off x="5704332" y="2783205"/>
              <a:ext cx="2154936" cy="810768"/>
            </a:xfrm>
            <a:prstGeom prst="rect">
              <a:avLst/>
            </a:prstGeom>
            <a:noFill/>
            <a:ln>
              <a:noFill/>
            </a:ln>
          </p:spPr>
          <p:txBody>
            <a:bodyPr wrap="none" lIns="0" tIns="0" rIns="0" bIns="0" anchor="t" anchorCtr="0">
              <a:spAutoFit/>
            </a:bodyPr>
            <a:lstStyle/>
            <a:p>
              <a:pPr algn="l">
                <a:lnSpc>
                  <a:spcPts val="3150"/>
                </a:lnSpc>
              </a:pPr>
              <a:r>
                <a:rPr lang="zh-CN" sz="2100" dirty="0">
                  <a:solidFill>
                    <a:schemeClr val="dk1"/>
                  </a:solidFill>
                  <a:latin typeface="+mn-lt"/>
                  <a:ea typeface="+mn-ea"/>
                  <a:cs typeface="+mn-cs"/>
                </a:rPr>
                <a:t>眼球不动的三档,</a:t>
              </a:r>
              <a:br/>
              <a:r>
                <a:rPr lang="zh-CN" sz="2100" dirty="0">
                  <a:solidFill>
                    <a:schemeClr val="dk1"/>
                  </a:solidFill>
                  <a:latin typeface="+mn-lt"/>
                  <a:ea typeface="+mn-ea"/>
                  <a:cs typeface="+mn-cs"/>
                </a:rPr>
                <a:t>越往后睡得越深。</a:t>
              </a:r>
            </a:p>
          </p:txBody>
        </p:sp>
      </p:grpSp>
      <p:grpSp>
        <p:nvGrpSpPr>
          <p:cNvPr id="22" name="Group 22"/>
          <p:cNvGrpSpPr/>
          <p:nvPr/>
        </p:nvGrpSpPr>
        <p:grpSpPr>
          <a:xfrm>
            <a:off x="5702046" y="3820478"/>
            <a:ext cx="2217854" cy="1297495"/>
            <a:chOff x="5702046" y="3820478"/>
            <a:chExt cx="2217854" cy="1297495"/>
          </a:xfrm>
        </p:grpSpPr>
        <p:sp>
          <p:nvSpPr>
            <p:cNvPr id="20" name="TextBox 20"/>
            <p:cNvSpPr txBox="1"/>
            <p:nvPr/>
          </p:nvSpPr>
          <p:spPr>
            <a:xfrm>
              <a:off x="5702046" y="3820478"/>
              <a:ext cx="2217854" cy="498729"/>
            </a:xfrm>
            <a:prstGeom prst="rect">
              <a:avLst/>
            </a:prstGeom>
            <a:noFill/>
            <a:ln>
              <a:noFill/>
            </a:ln>
          </p:spPr>
          <p:txBody>
            <a:bodyPr wrap="none" lIns="0" tIns="0" rIns="0" bIns="0" anchor="t" anchorCtr="0">
              <a:spAutoFit/>
            </a:bodyPr>
            <a:lstStyle/>
            <a:p>
              <a:pPr algn="l"/>
              <a:r>
                <a:rPr lang="zh-CN" sz="2550" b="1" dirty="0">
                  <a:solidFill>
                    <a:schemeClr val="accent3"/>
                  </a:solidFill>
                  <a:latin typeface="+mn-lt"/>
                  <a:ea typeface="+mn-ea"/>
                  <a:cs typeface="+mn-cs"/>
                </a:rPr>
                <a:t>REM 快速眼动</a:t>
              </a:r>
            </a:p>
          </p:txBody>
        </p:sp>
        <p:sp>
          <p:nvSpPr>
            <p:cNvPr id="21" name="TextBox 21"/>
            <p:cNvSpPr txBox="1"/>
            <p:nvPr/>
          </p:nvSpPr>
          <p:spPr>
            <a:xfrm>
              <a:off x="5704332" y="4307205"/>
              <a:ext cx="2154936" cy="810768"/>
            </a:xfrm>
            <a:prstGeom prst="rect">
              <a:avLst/>
            </a:prstGeom>
            <a:noFill/>
            <a:ln>
              <a:noFill/>
            </a:ln>
          </p:spPr>
          <p:txBody>
            <a:bodyPr wrap="none" lIns="0" tIns="0" rIns="0" bIns="0" anchor="t" anchorCtr="0">
              <a:spAutoFit/>
            </a:bodyPr>
            <a:lstStyle/>
            <a:p>
              <a:pPr algn="l">
                <a:lnSpc>
                  <a:spcPts val="3150"/>
                </a:lnSpc>
              </a:pPr>
              <a:r>
                <a:rPr lang="zh-CN" sz="2100" dirty="0">
                  <a:solidFill>
                    <a:schemeClr val="dk1"/>
                  </a:solidFill>
                  <a:latin typeface="+mn-lt"/>
                  <a:ea typeface="+mn-ea"/>
                  <a:cs typeface="+mn-cs"/>
                </a:rPr>
                <a:t>眼球快速转动,</a:t>
              </a:r>
              <a:br/>
              <a:r>
                <a:rPr lang="zh-CN" sz="2100" dirty="0">
                  <a:solidFill>
                    <a:schemeClr val="dk1"/>
                  </a:solidFill>
                  <a:latin typeface="+mn-lt"/>
                  <a:ea typeface="+mn-ea"/>
                  <a:cs typeface="+mn-cs"/>
                </a:rPr>
                <a:t>做梦最多的一档。</a:t>
              </a:r>
            </a:p>
          </p:txBody>
        </p:sp>
      </p:grpSp>
      <p:sp>
        <p:nvSpPr>
          <p:cNvPr id="23" name="TextBox 23"/>
          <p:cNvSpPr txBox="1"/>
          <p:nvPr/>
        </p:nvSpPr>
        <p:spPr>
          <a:xfrm>
            <a:off x="9013431" y="6864668"/>
            <a:ext cx="213627" cy="264033"/>
          </a:xfrm>
          <a:prstGeom prst="rect">
            <a:avLst/>
          </a:prstGeom>
          <a:noFill/>
          <a:ln>
            <a:noFill/>
          </a:ln>
        </p:spPr>
        <p:txBody>
          <a:bodyPr wrap="none" lIns="0" tIns="0" rIns="0" bIns="0" anchor="t" anchorCtr="0">
            <a:spAutoFit/>
          </a:bodyPr>
          <a:lstStyle/>
          <a:p>
            <a:pPr algn="r"/>
            <a:r>
              <a:rPr lang="zh-CN" sz="1350" dirty="0">
                <a:solidFill>
                  <a:schemeClr val="accent5"/>
                </a:solidFill>
                <a:latin typeface="+mn-lt"/>
                <a:ea typeface="+mn-ea"/>
                <a:cs typeface="+mn-cs"/>
              </a:rPr>
              <a:t>04</a:t>
            </a:r>
          </a:p>
        </p:txBody>
      </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21" presetClass="entr" presetSubtype="1"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heel(1)">
                                      <p:cBhvr>
                                        <p:cTn id="7" dur="1000"/>
                                        <p:tgtEl>
                                          <p:spTgt spid="16"/>
                                        </p:tgtEl>
                                      </p:cBhvr>
                                    </p:animEffect>
                                  </p:childTnLst>
                                </p:cTn>
                              </p:par>
                            </p:childTnLst>
                          </p:cTn>
                        </p:par>
                        <p:par>
                          <p:cTn id="8" fill="hold">
                            <p:stCondLst>
                              <p:cond delay="10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par>
                          <p:cTn id="12" fill="hold">
                            <p:stCondLst>
                              <p:cond delay="2000"/>
                            </p:stCondLst>
                            <p:childTnLst>
                              <p:par>
                                <p:cTn xmlns:p="http://schemas.openxmlformats.org/presentationml/2006/main" id="13" presetID="10" presetClass="entr" presetSubtype="0" fill="hold" grpId="0" nodeType="afterEffect">
                                  <p:stCondLst>
                                    <p:cond delay="50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Polygon 2"/>
          <p:cNvSpPr/>
          <p:nvPr/>
        </p:nvSpPr>
        <p:spPr>
          <a:xfrm>
            <a:off x="0" y="6648450"/>
            <a:ext cx="9753600" cy="666750"/>
          </a:xfrm>
          <a:custGeom>
            <a:avLst/>
            <a:gdLst/>
            <a:ahLst/>
            <a:cxnLst/>
            <a:rect l="l" t="t" r="r" b="b"/>
            <a:pathLst>
              <a:path w="9753600" h="666750">
                <a:moveTo>
                  <a:pt x="0" y="76200"/>
                </a:moveTo>
                <a:lnTo>
                  <a:pt x="1123950" y="0"/>
                </a:lnTo>
                <a:lnTo>
                  <a:pt x="2247900" y="85725"/>
                </a:lnTo>
                <a:lnTo>
                  <a:pt x="3371850" y="9525"/>
                </a:lnTo>
                <a:lnTo>
                  <a:pt x="4495800" y="95250"/>
                </a:lnTo>
                <a:lnTo>
                  <a:pt x="5619750" y="19050"/>
                </a:lnTo>
                <a:lnTo>
                  <a:pt x="6743700" y="104775"/>
                </a:lnTo>
                <a:lnTo>
                  <a:pt x="7867650" y="28575"/>
                </a:lnTo>
                <a:lnTo>
                  <a:pt x="8991600" y="114300"/>
                </a:lnTo>
                <a:lnTo>
                  <a:pt x="9753600" y="47625"/>
                </a:lnTo>
                <a:lnTo>
                  <a:pt x="9753600" y="666750"/>
                </a:lnTo>
                <a:lnTo>
                  <a:pt x="0" y="666750"/>
                </a:lnTo>
                <a:close/>
              </a:path>
            </a:pathLst>
          </a:custGeom>
          <a:solidFill>
            <a:schemeClr val="lt2"/>
          </a:solidFill>
          <a:ln>
            <a:noFill/>
          </a:ln>
        </p:spPr>
      </p:sp>
      <p:grpSp>
        <p:nvGrpSpPr>
          <p:cNvPr id="5" name="Group 5"/>
          <p:cNvGrpSpPr/>
          <p:nvPr/>
        </p:nvGrpSpPr>
        <p:grpSpPr>
          <a:xfrm>
            <a:off x="514350" y="721995"/>
            <a:ext cx="4238244" cy="762000"/>
            <a:chOff x="514350" y="721995"/>
            <a:chExt cx="4238244" cy="762000"/>
          </a:xfrm>
        </p:grpSpPr>
        <p:sp>
          <p:nvSpPr>
            <p:cNvPr id="3" name="TextBox 3"/>
            <p:cNvSpPr txBox="1"/>
            <p:nvPr/>
          </p:nvSpPr>
          <p:spPr>
            <a:xfrm>
              <a:off x="514350" y="721995"/>
              <a:ext cx="4238244" cy="762000"/>
            </a:xfrm>
            <a:prstGeom prst="rect">
              <a:avLst/>
            </a:prstGeom>
            <a:noFill/>
            <a:ln>
              <a:noFill/>
            </a:ln>
          </p:spPr>
          <p:txBody>
            <a:bodyPr wrap="none" lIns="0" tIns="0" rIns="0" bIns="0" anchor="t" anchorCtr="0">
              <a:spAutoFit/>
            </a:bodyPr>
            <a:lstStyle/>
            <a:p>
              <a:pPr algn="l"/>
              <a:r>
                <a:rPr lang="zh-CN" sz="3900" b="1" dirty="0">
                  <a:solidFill>
                    <a:schemeClr val="dk1"/>
                  </a:solidFill>
                  <a:latin typeface="+mj-lt"/>
                  <a:ea typeface="+mj-ea"/>
                  <a:cs typeface="+mj-cs"/>
                </a:rPr>
                <a:t>一夜要绕四到五圈</a:t>
              </a:r>
            </a:p>
          </p:txBody>
        </p:sp>
        <p:sp>
          <p:nvSpPr>
            <p:cNvPr id="4" name="Rectangle 4"/>
            <p:cNvSpPr/>
            <p:nvPr/>
          </p:nvSpPr>
          <p:spPr>
            <a:xfrm>
              <a:off x="533400" y="1333500"/>
              <a:ext cx="1257300" cy="76200"/>
            </a:xfrm>
            <a:prstGeom prst="rect">
              <a:avLst/>
            </a:prstGeom>
            <a:solidFill>
              <a:schemeClr val="accent2"/>
            </a:solidFill>
            <a:ln>
              <a:noFill/>
            </a:ln>
          </p:spPr>
        </p:sp>
      </p:grpSp>
      <p:grpSp>
        <p:nvGrpSpPr>
          <p:cNvPr id="34" name="Group 34"/>
          <p:cNvGrpSpPr/>
          <p:nvPr/>
        </p:nvGrpSpPr>
        <p:grpSpPr>
          <a:xfrm>
            <a:off x="845820" y="2286000"/>
            <a:ext cx="8170831" cy="3846195"/>
            <a:chOff x="845820" y="2286000"/>
            <a:chExt cx="8170831" cy="3846195"/>
          </a:xfrm>
        </p:grpSpPr>
        <p:grpSp>
          <p:nvGrpSpPr>
            <p:cNvPr id="14" name="Group 14"/>
            <p:cNvGrpSpPr/>
            <p:nvPr/>
          </p:nvGrpSpPr>
          <p:grpSpPr>
            <a:xfrm>
              <a:off x="1333500" y="2286000"/>
              <a:ext cx="7620000" cy="3152775"/>
              <a:chOff x="1333500" y="2286000"/>
              <a:chExt cx="7620000" cy="3152775"/>
            </a:xfrm>
          </p:grpSpPr>
          <p:sp>
            <p:nvSpPr>
              <p:cNvPr id="6" name="Line 6"/>
              <p:cNvSpPr/>
              <p:nvPr/>
            </p:nvSpPr>
            <p:spPr>
              <a:xfrm>
                <a:off x="1333500" y="2286000"/>
                <a:ext cx="9525" cy="3143250"/>
              </a:xfrm>
              <a:custGeom>
                <a:avLst/>
                <a:gdLst/>
                <a:ahLst/>
                <a:cxnLst/>
                <a:rect l="l" t="t" r="r" b="b"/>
                <a:pathLst>
                  <a:path w="9525" h="3143250">
                    <a:moveTo>
                      <a:pt x="0" y="0"/>
                    </a:moveTo>
                    <a:lnTo>
                      <a:pt x="0" y="3143250"/>
                    </a:lnTo>
                  </a:path>
                </a:pathLst>
              </a:custGeom>
              <a:noFill/>
              <a:ln w="19050">
                <a:solidFill>
                  <a:srgbClr val="5C554C"/>
                </a:solidFill>
              </a:ln>
            </p:spPr>
          </p:sp>
          <p:sp>
            <p:nvSpPr>
              <p:cNvPr id="7" name="Line 7"/>
              <p:cNvSpPr/>
              <p:nvPr/>
            </p:nvSpPr>
            <p:spPr>
              <a:xfrm>
                <a:off x="1333500" y="5429250"/>
                <a:ext cx="7620000" cy="9525"/>
              </a:xfrm>
              <a:custGeom>
                <a:avLst/>
                <a:gdLst/>
                <a:ahLst/>
                <a:cxnLst/>
                <a:rect l="l" t="t" r="r" b="b"/>
                <a:pathLst>
                  <a:path w="7620000" h="9525">
                    <a:moveTo>
                      <a:pt x="0" y="0"/>
                    </a:moveTo>
                    <a:lnTo>
                      <a:pt x="7620000" y="0"/>
                    </a:lnTo>
                  </a:path>
                </a:pathLst>
              </a:custGeom>
              <a:noFill/>
              <a:ln w="19050">
                <a:solidFill>
                  <a:srgbClr val="5C554C"/>
                </a:solidFill>
              </a:ln>
            </p:spPr>
          </p:sp>
          <p:sp>
            <p:nvSpPr>
              <p:cNvPr id="8" name="Line 8"/>
              <p:cNvSpPr/>
              <p:nvPr/>
            </p:nvSpPr>
            <p:spPr>
              <a:xfrm>
                <a:off x="1333500" y="2381250"/>
                <a:ext cx="7620000" cy="9525"/>
              </a:xfrm>
              <a:custGeom>
                <a:avLst/>
                <a:gdLst/>
                <a:ahLst/>
                <a:cxnLst/>
                <a:rect l="l" t="t" r="r" b="b"/>
                <a:pathLst>
                  <a:path w="7620000" h="9525">
                    <a:moveTo>
                      <a:pt x="0" y="0"/>
                    </a:moveTo>
                    <a:lnTo>
                      <a:pt x="7620000" y="0"/>
                    </a:lnTo>
                  </a:path>
                </a:pathLst>
              </a:custGeom>
              <a:noFill/>
              <a:ln w="9525">
                <a:solidFill>
                  <a:schemeClr val="accent6"/>
                </a:solidFill>
              </a:ln>
            </p:spPr>
          </p:sp>
          <p:sp>
            <p:nvSpPr>
              <p:cNvPr id="9" name="Line 9"/>
              <p:cNvSpPr/>
              <p:nvPr/>
            </p:nvSpPr>
            <p:spPr>
              <a:xfrm>
                <a:off x="1333500" y="3119438"/>
                <a:ext cx="7620000" cy="9525"/>
              </a:xfrm>
              <a:custGeom>
                <a:avLst/>
                <a:gdLst/>
                <a:ahLst/>
                <a:cxnLst/>
                <a:rect l="l" t="t" r="r" b="b"/>
                <a:pathLst>
                  <a:path w="7620000" h="9525">
                    <a:moveTo>
                      <a:pt x="0" y="0"/>
                    </a:moveTo>
                    <a:lnTo>
                      <a:pt x="7620000" y="0"/>
                    </a:lnTo>
                  </a:path>
                </a:pathLst>
              </a:custGeom>
              <a:noFill/>
              <a:ln w="9525">
                <a:solidFill>
                  <a:schemeClr val="accent6"/>
                </a:solidFill>
              </a:ln>
            </p:spPr>
          </p:sp>
          <p:sp>
            <p:nvSpPr>
              <p:cNvPr id="10" name="Line 10"/>
              <p:cNvSpPr/>
              <p:nvPr/>
            </p:nvSpPr>
            <p:spPr>
              <a:xfrm>
                <a:off x="1333500" y="3857625"/>
                <a:ext cx="7620000" cy="9525"/>
              </a:xfrm>
              <a:custGeom>
                <a:avLst/>
                <a:gdLst/>
                <a:ahLst/>
                <a:cxnLst/>
                <a:rect l="l" t="t" r="r" b="b"/>
                <a:pathLst>
                  <a:path w="7620000" h="9525">
                    <a:moveTo>
                      <a:pt x="0" y="0"/>
                    </a:moveTo>
                    <a:lnTo>
                      <a:pt x="7620000" y="0"/>
                    </a:lnTo>
                  </a:path>
                </a:pathLst>
              </a:custGeom>
              <a:noFill/>
              <a:ln w="9525">
                <a:solidFill>
                  <a:schemeClr val="accent6"/>
                </a:solidFill>
              </a:ln>
            </p:spPr>
          </p:sp>
          <p:sp>
            <p:nvSpPr>
              <p:cNvPr id="11" name="Line 11"/>
              <p:cNvSpPr/>
              <p:nvPr/>
            </p:nvSpPr>
            <p:spPr>
              <a:xfrm>
                <a:off x="1333500" y="4595812"/>
                <a:ext cx="7620000" cy="9525"/>
              </a:xfrm>
              <a:custGeom>
                <a:avLst/>
                <a:gdLst/>
                <a:ahLst/>
                <a:cxnLst/>
                <a:rect l="l" t="t" r="r" b="b"/>
                <a:pathLst>
                  <a:path w="7620000" h="9525">
                    <a:moveTo>
                      <a:pt x="0" y="0"/>
                    </a:moveTo>
                    <a:lnTo>
                      <a:pt x="7620000" y="0"/>
                    </a:lnTo>
                  </a:path>
                </a:pathLst>
              </a:custGeom>
              <a:noFill/>
              <a:ln w="9525">
                <a:solidFill>
                  <a:schemeClr val="accent6"/>
                </a:solidFill>
              </a:ln>
            </p:spPr>
          </p:sp>
          <p:sp>
            <p:nvSpPr>
              <p:cNvPr id="12" name="Line 12"/>
              <p:cNvSpPr/>
              <p:nvPr/>
            </p:nvSpPr>
            <p:spPr>
              <a:xfrm>
                <a:off x="1333500" y="5334000"/>
                <a:ext cx="7620000" cy="9525"/>
              </a:xfrm>
              <a:custGeom>
                <a:avLst/>
                <a:gdLst/>
                <a:ahLst/>
                <a:cxnLst/>
                <a:rect l="l" t="t" r="r" b="b"/>
                <a:pathLst>
                  <a:path w="7620000" h="9525">
                    <a:moveTo>
                      <a:pt x="0" y="0"/>
                    </a:moveTo>
                    <a:lnTo>
                      <a:pt x="7620000" y="0"/>
                    </a:lnTo>
                  </a:path>
                </a:pathLst>
              </a:custGeom>
              <a:noFill/>
              <a:ln w="9525">
                <a:solidFill>
                  <a:schemeClr val="accent6"/>
                </a:solidFill>
              </a:ln>
            </p:spPr>
          </p:sp>
          <p:sp>
            <p:nvSpPr>
              <p:cNvPr id="13" name="Freeform 13"/>
              <p:cNvSpPr/>
              <p:nvPr/>
            </p:nvSpPr>
            <p:spPr>
              <a:xfrm>
                <a:off x="1333500" y="2381250"/>
                <a:ext cx="7620000" cy="2952750"/>
              </a:xfrm>
              <a:custGeom>
                <a:avLst/>
                <a:gdLst/>
                <a:ahLst/>
                <a:cxnLst/>
                <a:rect l="l" t="t" r="r" b="b"/>
                <a:pathLst>
                  <a:path w="7620000" h="2952750">
                    <a:moveTo>
                      <a:pt x="0" y="0"/>
                    </a:moveTo>
                    <a:lnTo>
                      <a:pt x="476250" y="0"/>
                    </a:lnTo>
                    <a:lnTo>
                      <a:pt x="476250" y="2214562"/>
                    </a:lnTo>
                    <a:lnTo>
                      <a:pt x="952500" y="2214562"/>
                    </a:lnTo>
                    <a:lnTo>
                      <a:pt x="952500" y="2952750"/>
                    </a:lnTo>
                    <a:lnTo>
                      <a:pt x="1428750" y="2952750"/>
                    </a:lnTo>
                    <a:lnTo>
                      <a:pt x="1905000" y="2952750"/>
                    </a:lnTo>
                    <a:lnTo>
                      <a:pt x="1905000" y="2214562"/>
                    </a:lnTo>
                    <a:lnTo>
                      <a:pt x="2381250" y="2214562"/>
                    </a:lnTo>
                    <a:lnTo>
                      <a:pt x="2381250" y="738188"/>
                    </a:lnTo>
                    <a:lnTo>
                      <a:pt x="2857500" y="738188"/>
                    </a:lnTo>
                    <a:lnTo>
                      <a:pt x="2857500" y="2214562"/>
                    </a:lnTo>
                    <a:lnTo>
                      <a:pt x="3333750" y="2214562"/>
                    </a:lnTo>
                    <a:lnTo>
                      <a:pt x="3333750" y="2952750"/>
                    </a:lnTo>
                    <a:lnTo>
                      <a:pt x="3810000" y="2952750"/>
                    </a:lnTo>
                    <a:lnTo>
                      <a:pt x="4286250" y="2952750"/>
                    </a:lnTo>
                    <a:lnTo>
                      <a:pt x="4286250" y="2214562"/>
                    </a:lnTo>
                    <a:lnTo>
                      <a:pt x="4762500" y="2214562"/>
                    </a:lnTo>
                    <a:lnTo>
                      <a:pt x="4762500" y="738188"/>
                    </a:lnTo>
                    <a:lnTo>
                      <a:pt x="5238750" y="738188"/>
                    </a:lnTo>
                    <a:lnTo>
                      <a:pt x="5238750" y="2214562"/>
                    </a:lnTo>
                    <a:lnTo>
                      <a:pt x="5715000" y="2214562"/>
                    </a:lnTo>
                    <a:lnTo>
                      <a:pt x="6191250" y="2214562"/>
                    </a:lnTo>
                    <a:lnTo>
                      <a:pt x="6191250" y="738188"/>
                    </a:lnTo>
                    <a:lnTo>
                      <a:pt x="6667500" y="738188"/>
                    </a:lnTo>
                    <a:lnTo>
                      <a:pt x="6667500" y="1476375"/>
                    </a:lnTo>
                    <a:lnTo>
                      <a:pt x="7143750" y="1476375"/>
                    </a:lnTo>
                    <a:lnTo>
                      <a:pt x="7143750" y="738188"/>
                    </a:lnTo>
                    <a:lnTo>
                      <a:pt x="7620000" y="738188"/>
                    </a:lnTo>
                    <a:lnTo>
                      <a:pt x="7620000" y="0"/>
                    </a:lnTo>
                  </a:path>
                </a:pathLst>
              </a:custGeom>
              <a:noFill/>
              <a:ln w="38100">
                <a:solidFill>
                  <a:schemeClr val="accent1"/>
                </a:solidFill>
                <a:round/>
              </a:ln>
            </p:spPr>
          </p:sp>
        </p:grpSp>
        <p:sp>
          <p:nvSpPr>
            <p:cNvPr id="15" name="TextBox 15"/>
            <p:cNvSpPr txBox="1"/>
            <p:nvPr/>
          </p:nvSpPr>
          <p:spPr>
            <a:xfrm>
              <a:off x="845820" y="2286000"/>
              <a:ext cx="419100" cy="293370"/>
            </a:xfrm>
            <a:prstGeom prst="rect">
              <a:avLst/>
            </a:prstGeom>
            <a:noFill/>
            <a:ln>
              <a:noFill/>
            </a:ln>
          </p:spPr>
          <p:txBody>
            <a:bodyPr wrap="none" lIns="0" tIns="0" rIns="0" bIns="0" anchor="t" anchorCtr="0">
              <a:spAutoFit/>
            </a:bodyPr>
            <a:lstStyle/>
            <a:p>
              <a:pPr algn="r"/>
              <a:r>
                <a:rPr lang="zh-CN" sz="1500" dirty="0">
                  <a:solidFill>
                    <a:schemeClr val="dk1"/>
                  </a:solidFill>
                  <a:latin typeface="+mn-lt"/>
                  <a:ea typeface="+mn-ea"/>
                  <a:cs typeface="+mn-cs"/>
                </a:rPr>
                <a:t>清醒</a:t>
              </a:r>
            </a:p>
          </p:txBody>
        </p:sp>
        <p:sp>
          <p:nvSpPr>
            <p:cNvPr id="16" name="TextBox 16"/>
            <p:cNvSpPr txBox="1"/>
            <p:nvPr/>
          </p:nvSpPr>
          <p:spPr>
            <a:xfrm>
              <a:off x="854964" y="3024188"/>
              <a:ext cx="409956" cy="293370"/>
            </a:xfrm>
            <a:prstGeom prst="rect">
              <a:avLst/>
            </a:prstGeom>
            <a:noFill/>
            <a:ln>
              <a:noFill/>
            </a:ln>
          </p:spPr>
          <p:txBody>
            <a:bodyPr wrap="none" lIns="0" tIns="0" rIns="0" bIns="0" anchor="t" anchorCtr="0">
              <a:spAutoFit/>
            </a:bodyPr>
            <a:lstStyle/>
            <a:p>
              <a:pPr algn="r"/>
              <a:r>
                <a:rPr lang="zh-CN" sz="1500" dirty="0">
                  <a:solidFill>
                    <a:schemeClr val="accent3"/>
                  </a:solidFill>
                  <a:latin typeface="+mn-lt"/>
                  <a:ea typeface="+mn-ea"/>
                  <a:cs typeface="+mn-cs"/>
                </a:rPr>
                <a:t>REM</a:t>
              </a:r>
            </a:p>
          </p:txBody>
        </p:sp>
        <p:sp>
          <p:nvSpPr>
            <p:cNvPr id="17" name="TextBox 17"/>
            <p:cNvSpPr txBox="1"/>
            <p:nvPr/>
          </p:nvSpPr>
          <p:spPr>
            <a:xfrm>
              <a:off x="1014984" y="3762375"/>
              <a:ext cx="249936" cy="293370"/>
            </a:xfrm>
            <a:prstGeom prst="rect">
              <a:avLst/>
            </a:prstGeom>
            <a:noFill/>
            <a:ln>
              <a:noFill/>
            </a:ln>
          </p:spPr>
          <p:txBody>
            <a:bodyPr wrap="none" lIns="0" tIns="0" rIns="0" bIns="0" anchor="t" anchorCtr="0">
              <a:spAutoFit/>
            </a:bodyPr>
            <a:lstStyle/>
            <a:p>
              <a:pPr algn="r"/>
              <a:r>
                <a:rPr lang="zh-CN" sz="1500" dirty="0">
                  <a:solidFill>
                    <a:srgbClr val="6E8FBF"/>
                  </a:solidFill>
                  <a:latin typeface="+mn-lt"/>
                  <a:ea typeface="+mn-ea"/>
                  <a:cs typeface="+mn-cs"/>
                </a:rPr>
                <a:t>N1</a:t>
              </a:r>
            </a:p>
          </p:txBody>
        </p:sp>
        <p:sp>
          <p:nvSpPr>
            <p:cNvPr id="18" name="TextBox 18"/>
            <p:cNvSpPr txBox="1"/>
            <p:nvPr/>
          </p:nvSpPr>
          <p:spPr>
            <a:xfrm>
              <a:off x="1014984" y="4500562"/>
              <a:ext cx="249936" cy="293370"/>
            </a:xfrm>
            <a:prstGeom prst="rect">
              <a:avLst/>
            </a:prstGeom>
            <a:noFill/>
            <a:ln>
              <a:noFill/>
            </a:ln>
          </p:spPr>
          <p:txBody>
            <a:bodyPr wrap="none" lIns="0" tIns="0" rIns="0" bIns="0" anchor="t" anchorCtr="0">
              <a:spAutoFit/>
            </a:bodyPr>
            <a:lstStyle/>
            <a:p>
              <a:pPr algn="r"/>
              <a:r>
                <a:rPr lang="zh-CN" sz="1500" dirty="0">
                  <a:solidFill>
                    <a:srgbClr val="6E8FBF"/>
                  </a:solidFill>
                  <a:latin typeface="+mn-lt"/>
                  <a:ea typeface="+mn-ea"/>
                  <a:cs typeface="+mn-cs"/>
                </a:rPr>
                <a:t>N2</a:t>
              </a:r>
            </a:p>
          </p:txBody>
        </p:sp>
        <p:sp>
          <p:nvSpPr>
            <p:cNvPr id="19" name="TextBox 19"/>
            <p:cNvSpPr txBox="1"/>
            <p:nvPr/>
          </p:nvSpPr>
          <p:spPr>
            <a:xfrm>
              <a:off x="1014984" y="5238750"/>
              <a:ext cx="249936" cy="293370"/>
            </a:xfrm>
            <a:prstGeom prst="rect">
              <a:avLst/>
            </a:prstGeom>
            <a:noFill/>
            <a:ln>
              <a:noFill/>
            </a:ln>
          </p:spPr>
          <p:txBody>
            <a:bodyPr wrap="none" lIns="0" tIns="0" rIns="0" bIns="0" anchor="t" anchorCtr="0">
              <a:spAutoFit/>
            </a:bodyPr>
            <a:lstStyle/>
            <a:p>
              <a:pPr algn="r"/>
              <a:r>
                <a:rPr lang="zh-CN" sz="1500" dirty="0">
                  <a:solidFill>
                    <a:schemeClr val="accent1"/>
                  </a:solidFill>
                  <a:latin typeface="+mn-lt"/>
                  <a:ea typeface="+mn-ea"/>
                  <a:cs typeface="+mn-cs"/>
                </a:rPr>
                <a:t>N3</a:t>
              </a:r>
            </a:p>
          </p:txBody>
        </p:sp>
        <p:sp>
          <p:nvSpPr>
            <p:cNvPr id="20" name="TextBox 20"/>
            <p:cNvSpPr txBox="1"/>
            <p:nvPr/>
          </p:nvSpPr>
          <p:spPr>
            <a:xfrm>
              <a:off x="1270349" y="5514975"/>
              <a:ext cx="126302" cy="293370"/>
            </a:xfrm>
            <a:prstGeom prst="rect">
              <a:avLst/>
            </a:prstGeom>
            <a:noFill/>
            <a:ln>
              <a:noFill/>
            </a:ln>
          </p:spPr>
          <p:txBody>
            <a:bodyPr wrap="none" lIns="0" tIns="0" rIns="0" bIns="0" anchor="t" anchorCtr="0">
              <a:spAutoFit/>
            </a:bodyPr>
            <a:lstStyle/>
            <a:p>
              <a:pPr algn="ctr"/>
              <a:r>
                <a:rPr lang="zh-CN" sz="1500" dirty="0">
                  <a:solidFill>
                    <a:schemeClr val="accent5"/>
                  </a:solidFill>
                  <a:latin typeface="+mn-lt"/>
                  <a:ea typeface="+mn-ea"/>
                  <a:cs typeface="+mn-cs"/>
                </a:rPr>
                <a:t>0</a:t>
              </a:r>
            </a:p>
          </p:txBody>
        </p:sp>
        <p:sp>
          <p:nvSpPr>
            <p:cNvPr id="21" name="TextBox 21"/>
            <p:cNvSpPr txBox="1"/>
            <p:nvPr/>
          </p:nvSpPr>
          <p:spPr>
            <a:xfrm>
              <a:off x="2222849" y="5514975"/>
              <a:ext cx="126302" cy="293370"/>
            </a:xfrm>
            <a:prstGeom prst="rect">
              <a:avLst/>
            </a:prstGeom>
            <a:noFill/>
            <a:ln>
              <a:noFill/>
            </a:ln>
          </p:spPr>
          <p:txBody>
            <a:bodyPr wrap="none" lIns="0" tIns="0" rIns="0" bIns="0" anchor="t" anchorCtr="0">
              <a:spAutoFit/>
            </a:bodyPr>
            <a:lstStyle/>
            <a:p>
              <a:pPr algn="ctr"/>
              <a:r>
                <a:rPr lang="zh-CN" sz="1500" dirty="0">
                  <a:solidFill>
                    <a:schemeClr val="accent5"/>
                  </a:solidFill>
                  <a:latin typeface="+mn-lt"/>
                  <a:ea typeface="+mn-ea"/>
                  <a:cs typeface="+mn-cs"/>
                </a:rPr>
                <a:t>1</a:t>
              </a:r>
            </a:p>
          </p:txBody>
        </p:sp>
        <p:sp>
          <p:nvSpPr>
            <p:cNvPr id="22" name="TextBox 22"/>
            <p:cNvSpPr txBox="1"/>
            <p:nvPr/>
          </p:nvSpPr>
          <p:spPr>
            <a:xfrm>
              <a:off x="3175349" y="5514975"/>
              <a:ext cx="126302" cy="293370"/>
            </a:xfrm>
            <a:prstGeom prst="rect">
              <a:avLst/>
            </a:prstGeom>
            <a:noFill/>
            <a:ln>
              <a:noFill/>
            </a:ln>
          </p:spPr>
          <p:txBody>
            <a:bodyPr wrap="none" lIns="0" tIns="0" rIns="0" bIns="0" anchor="t" anchorCtr="0">
              <a:spAutoFit/>
            </a:bodyPr>
            <a:lstStyle/>
            <a:p>
              <a:pPr algn="ctr"/>
              <a:r>
                <a:rPr lang="zh-CN" sz="1500" dirty="0">
                  <a:solidFill>
                    <a:schemeClr val="accent5"/>
                  </a:solidFill>
                  <a:latin typeface="+mn-lt"/>
                  <a:ea typeface="+mn-ea"/>
                  <a:cs typeface="+mn-cs"/>
                </a:rPr>
                <a:t>2</a:t>
              </a:r>
            </a:p>
          </p:txBody>
        </p:sp>
        <p:sp>
          <p:nvSpPr>
            <p:cNvPr id="23" name="TextBox 23"/>
            <p:cNvSpPr txBox="1"/>
            <p:nvPr/>
          </p:nvSpPr>
          <p:spPr>
            <a:xfrm>
              <a:off x="4127849" y="5514975"/>
              <a:ext cx="126302" cy="293370"/>
            </a:xfrm>
            <a:prstGeom prst="rect">
              <a:avLst/>
            </a:prstGeom>
            <a:noFill/>
            <a:ln>
              <a:noFill/>
            </a:ln>
          </p:spPr>
          <p:txBody>
            <a:bodyPr wrap="none" lIns="0" tIns="0" rIns="0" bIns="0" anchor="t" anchorCtr="0">
              <a:spAutoFit/>
            </a:bodyPr>
            <a:lstStyle/>
            <a:p>
              <a:pPr algn="ctr"/>
              <a:r>
                <a:rPr lang="zh-CN" sz="1500" dirty="0">
                  <a:solidFill>
                    <a:schemeClr val="accent5"/>
                  </a:solidFill>
                  <a:latin typeface="+mn-lt"/>
                  <a:ea typeface="+mn-ea"/>
                  <a:cs typeface="+mn-cs"/>
                </a:rPr>
                <a:t>3</a:t>
              </a:r>
            </a:p>
          </p:txBody>
        </p:sp>
        <p:sp>
          <p:nvSpPr>
            <p:cNvPr id="24" name="TextBox 24"/>
            <p:cNvSpPr txBox="1"/>
            <p:nvPr/>
          </p:nvSpPr>
          <p:spPr>
            <a:xfrm>
              <a:off x="5080349" y="5514975"/>
              <a:ext cx="126302" cy="293370"/>
            </a:xfrm>
            <a:prstGeom prst="rect">
              <a:avLst/>
            </a:prstGeom>
            <a:noFill/>
            <a:ln>
              <a:noFill/>
            </a:ln>
          </p:spPr>
          <p:txBody>
            <a:bodyPr wrap="none" lIns="0" tIns="0" rIns="0" bIns="0" anchor="t" anchorCtr="0">
              <a:spAutoFit/>
            </a:bodyPr>
            <a:lstStyle/>
            <a:p>
              <a:pPr algn="ctr"/>
              <a:r>
                <a:rPr lang="zh-CN" sz="1500" dirty="0">
                  <a:solidFill>
                    <a:schemeClr val="accent5"/>
                  </a:solidFill>
                  <a:latin typeface="+mn-lt"/>
                  <a:ea typeface="+mn-ea"/>
                  <a:cs typeface="+mn-cs"/>
                </a:rPr>
                <a:t>4</a:t>
              </a:r>
            </a:p>
          </p:txBody>
        </p:sp>
        <p:sp>
          <p:nvSpPr>
            <p:cNvPr id="25" name="TextBox 25"/>
            <p:cNvSpPr txBox="1"/>
            <p:nvPr/>
          </p:nvSpPr>
          <p:spPr>
            <a:xfrm>
              <a:off x="6032849" y="5514975"/>
              <a:ext cx="126302" cy="293370"/>
            </a:xfrm>
            <a:prstGeom prst="rect">
              <a:avLst/>
            </a:prstGeom>
            <a:noFill/>
            <a:ln>
              <a:noFill/>
            </a:ln>
          </p:spPr>
          <p:txBody>
            <a:bodyPr wrap="none" lIns="0" tIns="0" rIns="0" bIns="0" anchor="t" anchorCtr="0">
              <a:spAutoFit/>
            </a:bodyPr>
            <a:lstStyle/>
            <a:p>
              <a:pPr algn="ctr"/>
              <a:r>
                <a:rPr lang="zh-CN" sz="1500" dirty="0">
                  <a:solidFill>
                    <a:schemeClr val="accent5"/>
                  </a:solidFill>
                  <a:latin typeface="+mn-lt"/>
                  <a:ea typeface="+mn-ea"/>
                  <a:cs typeface="+mn-cs"/>
                </a:rPr>
                <a:t>5</a:t>
              </a:r>
            </a:p>
          </p:txBody>
        </p:sp>
        <p:sp>
          <p:nvSpPr>
            <p:cNvPr id="26" name="TextBox 26"/>
            <p:cNvSpPr txBox="1"/>
            <p:nvPr/>
          </p:nvSpPr>
          <p:spPr>
            <a:xfrm>
              <a:off x="6985349" y="5514975"/>
              <a:ext cx="126302" cy="293370"/>
            </a:xfrm>
            <a:prstGeom prst="rect">
              <a:avLst/>
            </a:prstGeom>
            <a:noFill/>
            <a:ln>
              <a:noFill/>
            </a:ln>
          </p:spPr>
          <p:txBody>
            <a:bodyPr wrap="none" lIns="0" tIns="0" rIns="0" bIns="0" anchor="t" anchorCtr="0">
              <a:spAutoFit/>
            </a:bodyPr>
            <a:lstStyle/>
            <a:p>
              <a:pPr algn="ctr"/>
              <a:r>
                <a:rPr lang="zh-CN" sz="1500" dirty="0">
                  <a:solidFill>
                    <a:schemeClr val="accent5"/>
                  </a:solidFill>
                  <a:latin typeface="+mn-lt"/>
                  <a:ea typeface="+mn-ea"/>
                  <a:cs typeface="+mn-cs"/>
                </a:rPr>
                <a:t>6</a:t>
              </a:r>
            </a:p>
          </p:txBody>
        </p:sp>
        <p:sp>
          <p:nvSpPr>
            <p:cNvPr id="27" name="TextBox 27"/>
            <p:cNvSpPr txBox="1"/>
            <p:nvPr/>
          </p:nvSpPr>
          <p:spPr>
            <a:xfrm>
              <a:off x="7937849" y="5514975"/>
              <a:ext cx="126302" cy="293370"/>
            </a:xfrm>
            <a:prstGeom prst="rect">
              <a:avLst/>
            </a:prstGeom>
            <a:noFill/>
            <a:ln>
              <a:noFill/>
            </a:ln>
          </p:spPr>
          <p:txBody>
            <a:bodyPr wrap="none" lIns="0" tIns="0" rIns="0" bIns="0" anchor="t" anchorCtr="0">
              <a:spAutoFit/>
            </a:bodyPr>
            <a:lstStyle/>
            <a:p>
              <a:pPr algn="ctr"/>
              <a:r>
                <a:rPr lang="zh-CN" sz="1500" dirty="0">
                  <a:solidFill>
                    <a:schemeClr val="accent5"/>
                  </a:solidFill>
                  <a:latin typeface="+mn-lt"/>
                  <a:ea typeface="+mn-ea"/>
                  <a:cs typeface="+mn-cs"/>
                </a:rPr>
                <a:t>7</a:t>
              </a:r>
            </a:p>
          </p:txBody>
        </p:sp>
        <p:sp>
          <p:nvSpPr>
            <p:cNvPr id="28" name="TextBox 28"/>
            <p:cNvSpPr txBox="1"/>
            <p:nvPr/>
          </p:nvSpPr>
          <p:spPr>
            <a:xfrm>
              <a:off x="8890349" y="5514975"/>
              <a:ext cx="126302" cy="293370"/>
            </a:xfrm>
            <a:prstGeom prst="rect">
              <a:avLst/>
            </a:prstGeom>
            <a:noFill/>
            <a:ln>
              <a:noFill/>
            </a:ln>
          </p:spPr>
          <p:txBody>
            <a:bodyPr wrap="none" lIns="0" tIns="0" rIns="0" bIns="0" anchor="t" anchorCtr="0">
              <a:spAutoFit/>
            </a:bodyPr>
            <a:lstStyle/>
            <a:p>
              <a:pPr algn="ctr"/>
              <a:r>
                <a:rPr lang="zh-CN" sz="1500" dirty="0">
                  <a:solidFill>
                    <a:schemeClr val="accent5"/>
                  </a:solidFill>
                  <a:latin typeface="+mn-lt"/>
                  <a:ea typeface="+mn-ea"/>
                  <a:cs typeface="+mn-cs"/>
                </a:rPr>
                <a:t>8</a:t>
              </a:r>
            </a:p>
          </p:txBody>
        </p:sp>
        <p:sp>
          <p:nvSpPr>
            <p:cNvPr id="29" name="TextBox 29"/>
            <p:cNvSpPr txBox="1"/>
            <p:nvPr/>
          </p:nvSpPr>
          <p:spPr>
            <a:xfrm>
              <a:off x="4429125" y="5838825"/>
              <a:ext cx="1428750" cy="293370"/>
            </a:xfrm>
            <a:prstGeom prst="rect">
              <a:avLst/>
            </a:prstGeom>
            <a:noFill/>
            <a:ln>
              <a:noFill/>
            </a:ln>
          </p:spPr>
          <p:txBody>
            <a:bodyPr wrap="none" lIns="0" tIns="0" rIns="0" bIns="0" anchor="t" anchorCtr="0">
              <a:spAutoFit/>
            </a:bodyPr>
            <a:lstStyle/>
            <a:p>
              <a:pPr algn="ctr"/>
              <a:r>
                <a:rPr lang="zh-CN" sz="1500" dirty="0">
                  <a:solidFill>
                    <a:schemeClr val="accent5"/>
                  </a:solidFill>
                  <a:latin typeface="+mn-lt"/>
                  <a:ea typeface="+mn-ea"/>
                  <a:cs typeface="+mn-cs"/>
                </a:rPr>
                <a:t>入睡后的小时数</a:t>
              </a:r>
            </a:p>
          </p:txBody>
        </p:sp>
        <p:sp>
          <p:nvSpPr>
            <p:cNvPr id="30" name="Line 30"/>
            <p:cNvSpPr/>
            <p:nvPr/>
          </p:nvSpPr>
          <p:spPr>
            <a:xfrm>
              <a:off x="2286000" y="2590800"/>
              <a:ext cx="1428750" cy="9525"/>
            </a:xfrm>
            <a:custGeom>
              <a:avLst/>
              <a:gdLst/>
              <a:ahLst/>
              <a:cxnLst/>
              <a:rect l="l" t="t" r="r" b="b"/>
              <a:pathLst>
                <a:path w="1428750" h="9525">
                  <a:moveTo>
                    <a:pt x="0" y="0"/>
                  </a:moveTo>
                  <a:lnTo>
                    <a:pt x="1428750" y="0"/>
                  </a:lnTo>
                </a:path>
              </a:pathLst>
            </a:custGeom>
            <a:noFill/>
            <a:ln w="14288">
              <a:solidFill>
                <a:srgbClr val="5C554C"/>
              </a:solidFill>
              <a:prstDash val="dash"/>
            </a:ln>
          </p:spPr>
        </p:sp>
        <p:sp>
          <p:nvSpPr>
            <p:cNvPr id="31" name="Line 31"/>
            <p:cNvSpPr/>
            <p:nvPr/>
          </p:nvSpPr>
          <p:spPr>
            <a:xfrm>
              <a:off x="2286000" y="2533650"/>
              <a:ext cx="9525" cy="114300"/>
            </a:xfrm>
            <a:custGeom>
              <a:avLst/>
              <a:gdLst/>
              <a:ahLst/>
              <a:cxnLst/>
              <a:rect l="l" t="t" r="r" b="b"/>
              <a:pathLst>
                <a:path w="9525" h="114300">
                  <a:moveTo>
                    <a:pt x="0" y="0"/>
                  </a:moveTo>
                  <a:lnTo>
                    <a:pt x="0" y="114300"/>
                  </a:lnTo>
                </a:path>
              </a:pathLst>
            </a:custGeom>
            <a:noFill/>
            <a:ln w="14288">
              <a:solidFill>
                <a:srgbClr val="5C554C"/>
              </a:solidFill>
            </a:ln>
          </p:spPr>
        </p:sp>
        <p:sp>
          <p:nvSpPr>
            <p:cNvPr id="32" name="Line 32"/>
            <p:cNvSpPr/>
            <p:nvPr/>
          </p:nvSpPr>
          <p:spPr>
            <a:xfrm>
              <a:off x="3714750" y="2533650"/>
              <a:ext cx="9525" cy="114300"/>
            </a:xfrm>
            <a:custGeom>
              <a:avLst/>
              <a:gdLst/>
              <a:ahLst/>
              <a:cxnLst/>
              <a:rect l="l" t="t" r="r" b="b"/>
              <a:pathLst>
                <a:path w="9525" h="114300">
                  <a:moveTo>
                    <a:pt x="0" y="0"/>
                  </a:moveTo>
                  <a:lnTo>
                    <a:pt x="0" y="114300"/>
                  </a:lnTo>
                </a:path>
              </a:pathLst>
            </a:custGeom>
            <a:noFill/>
            <a:ln w="14288">
              <a:solidFill>
                <a:srgbClr val="5C554C"/>
              </a:solidFill>
            </a:ln>
          </p:spPr>
        </p:sp>
        <p:sp>
          <p:nvSpPr>
            <p:cNvPr id="33" name="TextBox 33"/>
            <p:cNvSpPr txBox="1"/>
            <p:nvPr/>
          </p:nvSpPr>
          <p:spPr>
            <a:xfrm>
              <a:off x="1937671" y="2295525"/>
              <a:ext cx="2125408" cy="293370"/>
            </a:xfrm>
            <a:prstGeom prst="rect">
              <a:avLst/>
            </a:prstGeom>
            <a:noFill/>
            <a:ln>
              <a:noFill/>
            </a:ln>
          </p:spPr>
          <p:txBody>
            <a:bodyPr wrap="none" lIns="0" tIns="0" rIns="0" bIns="0" anchor="t" anchorCtr="0">
              <a:spAutoFit/>
            </a:bodyPr>
            <a:lstStyle/>
            <a:p>
              <a:pPr algn="ctr"/>
              <a:r>
                <a:rPr lang="zh-CN" sz="1500" dirty="0">
                  <a:solidFill>
                    <a:schemeClr val="accent5"/>
                  </a:solidFill>
                  <a:latin typeface="+mn-lt"/>
                  <a:ea typeface="+mn-ea"/>
                  <a:cs typeface="+mn-cs"/>
                </a:rPr>
                <a:t>≈ 90–110 分钟一个周期</a:t>
              </a:r>
            </a:p>
          </p:txBody>
        </p:sp>
      </p:grpSp>
      <p:grpSp>
        <p:nvGrpSpPr>
          <p:cNvPr id="37" name="Group 37"/>
          <p:cNvGrpSpPr/>
          <p:nvPr/>
        </p:nvGrpSpPr>
        <p:grpSpPr>
          <a:xfrm>
            <a:off x="522732" y="6155055"/>
            <a:ext cx="4982756" cy="630746"/>
            <a:chOff x="522732" y="6155055"/>
            <a:chExt cx="4982756" cy="630746"/>
          </a:xfrm>
        </p:grpSpPr>
        <p:sp>
          <p:nvSpPr>
            <p:cNvPr id="35" name="TextBox 35"/>
            <p:cNvSpPr txBox="1"/>
            <p:nvPr/>
          </p:nvSpPr>
          <p:spPr>
            <a:xfrm>
              <a:off x="522732" y="6155055"/>
              <a:ext cx="4982756" cy="410718"/>
            </a:xfrm>
            <a:prstGeom prst="rect">
              <a:avLst/>
            </a:prstGeom>
            <a:noFill/>
            <a:ln>
              <a:noFill/>
            </a:ln>
          </p:spPr>
          <p:txBody>
            <a:bodyPr wrap="none" lIns="0" tIns="0" rIns="0" bIns="0" anchor="t" anchorCtr="0">
              <a:spAutoFit/>
            </a:bodyPr>
            <a:lstStyle/>
            <a:p>
              <a:pPr algn="l"/>
              <a:r>
                <a:rPr lang="zh-CN" sz="2100" dirty="0">
                  <a:solidFill>
                    <a:schemeClr val="dk1"/>
                  </a:solidFill>
                  <a:latin typeface="+mn-lt"/>
                  <a:ea typeface="+mn-ea"/>
                  <a:cs typeface="+mn-cs"/>
                </a:rPr>
                <a:t>深睡集中在</a:t>
              </a:r>
              <a:r>
                <a:rPr lang="zh-CN" sz="2100" b="1" dirty="0">
                  <a:solidFill>
                    <a:schemeClr val="accent1"/>
                  </a:solidFill>
                  <a:latin typeface="+mn-lt"/>
                  <a:ea typeface="+mn-ea"/>
                  <a:cs typeface="+mn-cs"/>
                </a:rPr>
                <a:t>前半夜</a:t>
              </a:r>
              <a:r>
                <a:rPr lang="zh-CN" sz="2100" dirty="0">
                  <a:solidFill>
                    <a:schemeClr val="dk1"/>
                  </a:solidFill>
                  <a:latin typeface="+mn-lt"/>
                  <a:ea typeface="+mn-ea"/>
                  <a:cs typeface="+mn-cs"/>
                </a:rPr>
                <a:t>,做梦集中在</a:t>
              </a:r>
              <a:r>
                <a:rPr lang="zh-CN" sz="2100" b="1" dirty="0">
                  <a:solidFill>
                    <a:schemeClr val="accent3"/>
                  </a:solidFill>
                  <a:latin typeface="+mn-lt"/>
                  <a:ea typeface="+mn-ea"/>
                  <a:cs typeface="+mn-cs"/>
                </a:rPr>
                <a:t>后半夜</a:t>
              </a:r>
              <a:r>
                <a:rPr lang="zh-CN" sz="2100" dirty="0">
                  <a:solidFill>
                    <a:schemeClr val="dk1"/>
                  </a:solidFill>
                  <a:latin typeface="+mn-lt"/>
                  <a:ea typeface="+mn-ea"/>
                  <a:cs typeface="+mn-cs"/>
                </a:rPr>
                <a:t>。</a:t>
              </a:r>
            </a:p>
          </p:txBody>
        </p:sp>
        <p:sp>
          <p:nvSpPr>
            <p:cNvPr id="36" name="TextBox 36"/>
            <p:cNvSpPr txBox="1"/>
            <p:nvPr/>
          </p:nvSpPr>
          <p:spPr>
            <a:xfrm>
              <a:off x="526542" y="6521768"/>
              <a:ext cx="4393578"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这张图按周期规律绘制,是示意,不是某一次实测记录。</a:t>
              </a:r>
            </a:p>
          </p:txBody>
        </p:sp>
      </p:grpSp>
      <p:sp>
        <p:nvSpPr>
          <p:cNvPr id="38" name="TextBox 38"/>
          <p:cNvSpPr txBox="1"/>
          <p:nvPr/>
        </p:nvSpPr>
        <p:spPr>
          <a:xfrm>
            <a:off x="9013431" y="6864668"/>
            <a:ext cx="213627" cy="264033"/>
          </a:xfrm>
          <a:prstGeom prst="rect">
            <a:avLst/>
          </a:prstGeom>
          <a:noFill/>
          <a:ln>
            <a:noFill/>
          </a:ln>
        </p:spPr>
        <p:txBody>
          <a:bodyPr wrap="none" lIns="0" tIns="0" rIns="0" bIns="0" anchor="t" anchorCtr="0">
            <a:spAutoFit/>
          </a:bodyPr>
          <a:lstStyle/>
          <a:p>
            <a:pPr algn="r"/>
            <a:r>
              <a:rPr lang="zh-CN" sz="1350" dirty="0">
                <a:solidFill>
                  <a:schemeClr val="accent5"/>
                </a:solidFill>
                <a:latin typeface="+mn-lt"/>
                <a:ea typeface="+mn-ea"/>
                <a:cs typeface="+mn-cs"/>
              </a:rPr>
              <a:t>05</a:t>
            </a:r>
          </a:p>
        </p:txBody>
      </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22" presetClass="entr" presetSubtype="2"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right)">
                                      <p:cBhvr>
                                        <p:cTn id="7" dur="1400"/>
                                        <p:tgtEl>
                                          <p:spTgt spid="34"/>
                                        </p:tgtEl>
                                      </p:cBhvr>
                                    </p:animEffect>
                                  </p:childTnLst>
                                </p:cTn>
                              </p:par>
                            </p:childTnLst>
                          </p:cTn>
                        </p:par>
                        <p:par>
                          <p:cTn id="8" fill="hold">
                            <p:stCondLst>
                              <p:cond delay="14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37"/>
                                        </p:tgtEl>
                                        <p:attrNameLst>
                                          <p:attrName>style.visibility</p:attrName>
                                        </p:attrNameLst>
                                      </p:cBhvr>
                                      <p:to>
                                        <p:strVal val="visible"/>
                                      </p:to>
                                    </p:set>
                                    <p:animEffect transition="in" filter="fade">
                                      <p:cBhvr>
                                        <p:cTn id="1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p="http://schemas.openxmlformats.org/presentationml/2006/main" xmlns:p14="http://schemas.microsoft.com/office/powerpoint/2010/main" xmlns:r="http://schemas.openxmlformats.org/officeDocument/2006/relationships">
  <p:cSld>
    <p:bg>
      <p:bgPr>
        <a:solidFill>
          <a:schemeClr val="lt1"/>
        </a:solidFill>
        <a:effectLst/>
      </p:bgPr>
    </p:bg>
    <p:spTree>
      <p:nvGrpSpPr>
        <p:cNvPr id="1" name=""/>
        <p:cNvGrpSpPr/>
        <p:nvPr/>
      </p:nvGrpSpPr>
      <p:grpSpPr>
        <a:xfrm>
          <a:off x="0" y="0"/>
          <a:ext cx="0" cy="0"/>
          <a:chOff x="0" y="0"/>
          <a:chExt cx="0" cy="0"/>
        </a:xfrm>
      </p:grpSpPr>
      <p:sp>
        <p:nvSpPr>
          <p:cNvPr id="2" name="Polygon 2"/>
          <p:cNvSpPr/>
          <p:nvPr/>
        </p:nvSpPr>
        <p:spPr>
          <a:xfrm>
            <a:off x="0" y="6648450"/>
            <a:ext cx="9753600" cy="666750"/>
          </a:xfrm>
          <a:custGeom>
            <a:avLst/>
            <a:gdLst/>
            <a:ahLst/>
            <a:cxnLst/>
            <a:rect l="l" t="t" r="r" b="b"/>
            <a:pathLst>
              <a:path w="9753600" h="666750">
                <a:moveTo>
                  <a:pt x="0" y="76200"/>
                </a:moveTo>
                <a:lnTo>
                  <a:pt x="1123950" y="0"/>
                </a:lnTo>
                <a:lnTo>
                  <a:pt x="2247900" y="85725"/>
                </a:lnTo>
                <a:lnTo>
                  <a:pt x="3371850" y="9525"/>
                </a:lnTo>
                <a:lnTo>
                  <a:pt x="4495800" y="95250"/>
                </a:lnTo>
                <a:lnTo>
                  <a:pt x="5619750" y="19050"/>
                </a:lnTo>
                <a:lnTo>
                  <a:pt x="6743700" y="104775"/>
                </a:lnTo>
                <a:lnTo>
                  <a:pt x="7867650" y="28575"/>
                </a:lnTo>
                <a:lnTo>
                  <a:pt x="8991600" y="114300"/>
                </a:lnTo>
                <a:lnTo>
                  <a:pt x="9753600" y="47625"/>
                </a:lnTo>
                <a:lnTo>
                  <a:pt x="9753600" y="666750"/>
                </a:lnTo>
                <a:lnTo>
                  <a:pt x="0" y="666750"/>
                </a:lnTo>
                <a:close/>
              </a:path>
            </a:pathLst>
          </a:custGeom>
          <a:solidFill>
            <a:schemeClr val="lt2"/>
          </a:solidFill>
          <a:ln>
            <a:noFill/>
          </a:ln>
        </p:spPr>
      </p:sp>
      <p:grpSp>
        <p:nvGrpSpPr>
          <p:cNvPr id="5" name="Group 5"/>
          <p:cNvGrpSpPr/>
          <p:nvPr/>
        </p:nvGrpSpPr>
        <p:grpSpPr>
          <a:xfrm>
            <a:off x="514350" y="721995"/>
            <a:ext cx="6116496" cy="762000"/>
            <a:chOff x="514350" y="721995"/>
            <a:chExt cx="6116496" cy="762000"/>
          </a:xfrm>
        </p:grpSpPr>
        <p:sp>
          <p:nvSpPr>
            <p:cNvPr id="3" name="TextBox 3"/>
            <p:cNvSpPr txBox="1"/>
            <p:nvPr/>
          </p:nvSpPr>
          <p:spPr>
            <a:xfrm>
              <a:off x="514350" y="721995"/>
              <a:ext cx="6116496" cy="762000"/>
            </a:xfrm>
            <a:prstGeom prst="rect">
              <a:avLst/>
            </a:prstGeom>
            <a:noFill/>
            <a:ln>
              <a:noFill/>
            </a:ln>
          </p:spPr>
          <p:txBody>
            <a:bodyPr wrap="none" lIns="0" tIns="0" rIns="0" bIns="0" anchor="t" anchorCtr="0">
              <a:spAutoFit/>
            </a:bodyPr>
            <a:lstStyle/>
            <a:p>
              <a:pPr algn="l"/>
              <a:r>
                <a:rPr lang="zh-CN" sz="3900" b="1" dirty="0">
                  <a:solidFill>
                    <a:schemeClr val="dk1"/>
                  </a:solidFill>
                  <a:latin typeface="+mj-lt"/>
                  <a:ea typeface="+mj-ea"/>
                  <a:cs typeface="+mj-cs"/>
                </a:rPr>
                <a:t>让你困的,是两件不同的事</a:t>
              </a:r>
            </a:p>
          </p:txBody>
        </p:sp>
        <p:sp>
          <p:nvSpPr>
            <p:cNvPr id="4" name="Rectangle 4"/>
            <p:cNvSpPr/>
            <p:nvPr/>
          </p:nvSpPr>
          <p:spPr>
            <a:xfrm>
              <a:off x="533400" y="1333500"/>
              <a:ext cx="1257300" cy="76200"/>
            </a:xfrm>
            <a:prstGeom prst="rect">
              <a:avLst/>
            </a:prstGeom>
            <a:solidFill>
              <a:schemeClr val="accent2"/>
            </a:solidFill>
            <a:ln>
              <a:noFill/>
            </a:ln>
          </p:spPr>
        </p:sp>
      </p:grpSp>
      <p:grpSp>
        <p:nvGrpSpPr>
          <p:cNvPr id="10" name="!!vessel"/>
          <p:cNvGrpSpPr/>
          <p:nvPr/>
        </p:nvGrpSpPr>
        <p:grpSpPr>
          <a:xfrm>
            <a:off x="1225296" y="1905000"/>
            <a:ext cx="2428875" cy="3560445"/>
            <a:chOff x="1225296" y="1905000"/>
            <a:chExt cx="2428875" cy="3560445"/>
          </a:xfrm>
        </p:grpSpPr>
        <p:pic>
          <p:nvPicPr>
            <p:cNvPr id="6" name="Image 6"/>
            <p:cNvPicPr>
              <a:picLocks noChangeAspect="1"/>
            </p:cNvPicPr>
            <p:nvPr/>
          </p:nvPicPr>
          <p:blipFill>
            <a:blip r:embed="rId2"/>
            <a:stretch>
              <a:fillRect/>
            </a:stretch>
          </p:blipFill>
          <p:spPr>
            <a:xfrm>
              <a:off x="1238250" y="1905000"/>
              <a:ext cx="2124075" cy="2571750"/>
            </a:xfrm>
            <a:prstGeom prst="rect">
              <a:avLst/>
            </a:prstGeom>
          </p:spPr>
        </p:pic>
        <p:sp>
          <p:nvSpPr>
            <p:cNvPr id="7" name="Freeform 7"/>
            <p:cNvSpPr/>
            <p:nvPr/>
          </p:nvSpPr>
          <p:spPr>
            <a:xfrm>
              <a:off x="1272977" y="4571641"/>
              <a:ext cx="197247" cy="232474"/>
            </a:xfrm>
            <a:custGeom>
              <a:avLst/>
              <a:gdLst/>
              <a:ahLst/>
              <a:cxnLst/>
              <a:rect l="l" t="t" r="r" b="b"/>
              <a:pathLst>
                <a:path w="197247" h="232474">
                  <a:moveTo>
                    <a:pt x="84266" y="7668"/>
                  </a:moveTo>
                  <a:cubicBezTo>
                    <a:pt x="81133" y="9630"/>
                    <a:pt x="78445" y="12227"/>
                    <a:pt x="76376" y="15291"/>
                  </a:cubicBezTo>
                  <a:lnTo>
                    <a:pt x="22014" y="95968"/>
                  </a:lnTo>
                  <a:cubicBezTo>
                    <a:pt x="0" y="132795"/>
                    <a:pt x="8457" y="178934"/>
                    <a:pt x="41650" y="205782"/>
                  </a:cubicBezTo>
                  <a:cubicBezTo>
                    <a:pt x="74643" y="232474"/>
                    <a:pt x="122616" y="232474"/>
                    <a:pt x="155598" y="205782"/>
                  </a:cubicBezTo>
                  <a:cubicBezTo>
                    <a:pt x="188791" y="178934"/>
                    <a:pt x="197247" y="132784"/>
                    <a:pt x="175545" y="96479"/>
                  </a:cubicBezTo>
                  <a:lnTo>
                    <a:pt x="120882" y="15291"/>
                  </a:lnTo>
                  <a:cubicBezTo>
                    <a:pt x="112859" y="3345"/>
                    <a:pt x="96523" y="0"/>
                    <a:pt x="84266" y="7668"/>
                  </a:cubicBezTo>
                  <a:close/>
                </a:path>
              </a:pathLst>
            </a:custGeom>
            <a:solidFill>
              <a:schemeClr val="accent1"/>
            </a:solidFill>
            <a:ln>
              <a:noFill/>
            </a:ln>
          </p:spPr>
        </p:sp>
        <p:sp>
          <p:nvSpPr>
            <p:cNvPr id="8" name="TextBox 8"/>
            <p:cNvSpPr txBox="1"/>
            <p:nvPr/>
          </p:nvSpPr>
          <p:spPr>
            <a:xfrm>
              <a:off x="1225296" y="4772978"/>
              <a:ext cx="2428875" cy="498729"/>
            </a:xfrm>
            <a:prstGeom prst="rect">
              <a:avLst/>
            </a:prstGeom>
            <a:noFill/>
            <a:ln>
              <a:noFill/>
            </a:ln>
          </p:spPr>
          <p:txBody>
            <a:bodyPr wrap="none" lIns="0" tIns="0" rIns="0" bIns="0" anchor="t" anchorCtr="0">
              <a:spAutoFit/>
            </a:bodyPr>
            <a:lstStyle/>
            <a:p>
              <a:pPr algn="l"/>
              <a:r>
                <a:rPr lang="zh-CN" sz="2550" b="1" dirty="0">
                  <a:solidFill>
                    <a:schemeClr val="accent1"/>
                  </a:solidFill>
                  <a:latin typeface="+mn-lt"/>
                  <a:ea typeface="+mn-ea"/>
                  <a:cs typeface="+mn-cs"/>
                </a:rPr>
                <a:t>越醒越满的水位</a:t>
              </a:r>
            </a:p>
          </p:txBody>
        </p:sp>
        <p:sp>
          <p:nvSpPr>
            <p:cNvPr id="9" name="TextBox 9"/>
            <p:cNvSpPr txBox="1"/>
            <p:nvPr/>
          </p:nvSpPr>
          <p:spPr>
            <a:xfrm>
              <a:off x="1230630" y="5172075"/>
              <a:ext cx="1846898" cy="293370"/>
            </a:xfrm>
            <a:prstGeom prst="rect">
              <a:avLst/>
            </a:prstGeom>
            <a:noFill/>
            <a:ln>
              <a:noFill/>
            </a:ln>
          </p:spPr>
          <p:txBody>
            <a:bodyPr wrap="none" lIns="0" tIns="0" rIns="0" bIns="0" anchor="t" anchorCtr="0">
              <a:spAutoFit/>
            </a:bodyPr>
            <a:lstStyle/>
            <a:p>
              <a:pPr algn="l"/>
              <a:r>
                <a:rPr lang="zh-CN" sz="1500" dirty="0">
                  <a:solidFill>
                    <a:schemeClr val="accent5"/>
                  </a:solidFill>
                  <a:latin typeface="+mn-lt"/>
                  <a:ea typeface="+mn-ea"/>
                  <a:cs typeface="+mn-cs"/>
                </a:rPr>
                <a:t>稳态过程 Process S</a:t>
              </a:r>
            </a:p>
          </p:txBody>
        </p:sp>
      </p:grpSp>
      <p:grpSp>
        <p:nvGrpSpPr>
          <p:cNvPr id="24" name="!!tide"/>
          <p:cNvGrpSpPr/>
          <p:nvPr/>
        </p:nvGrpSpPr>
        <p:grpSpPr>
          <a:xfrm>
            <a:off x="5892546" y="2667000"/>
            <a:ext cx="3115437" cy="2798445"/>
            <a:chOff x="5892546" y="2667000"/>
            <a:chExt cx="3115437" cy="2798445"/>
          </a:xfrm>
        </p:grpSpPr>
        <p:pic>
          <p:nvPicPr>
            <p:cNvPr id="11" name="Image 11"/>
            <p:cNvPicPr>
              <a:picLocks noChangeAspect="1"/>
            </p:cNvPicPr>
            <p:nvPr/>
          </p:nvPicPr>
          <p:blipFill>
            <a:blip r:embed="rId3"/>
            <a:stretch>
              <a:fillRect/>
            </a:stretch>
          </p:blipFill>
          <p:spPr>
            <a:xfrm>
              <a:off x="5905500" y="2667000"/>
              <a:ext cx="2571750" cy="1809750"/>
            </a:xfrm>
            <a:prstGeom prst="rect">
              <a:avLst/>
            </a:prstGeom>
          </p:spPr>
        </p:pic>
        <p:grpSp>
          <p:nvGrpSpPr>
            <p:cNvPr id="21" name="Group 21"/>
            <p:cNvGrpSpPr/>
            <p:nvPr/>
          </p:nvGrpSpPr>
          <p:grpSpPr>
            <a:xfrm>
              <a:off x="5927412" y="4575175"/>
              <a:ext cx="222877" cy="222564"/>
              <a:chOff x="5927412" y="4575175"/>
              <a:chExt cx="222877" cy="222564"/>
            </a:xfrm>
          </p:grpSpPr>
          <p:sp>
            <p:nvSpPr>
              <p:cNvPr id="12" name="Freeform 12"/>
              <p:cNvSpPr/>
              <p:nvPr/>
            </p:nvSpPr>
            <p:spPr>
              <a:xfrm>
                <a:off x="6027738" y="4764088"/>
                <a:ext cx="22225" cy="33651"/>
              </a:xfrm>
              <a:custGeom>
                <a:avLst/>
                <a:gdLst/>
                <a:ahLst/>
                <a:cxnLst/>
                <a:rect l="l" t="t" r="r" b="b"/>
                <a:pathLst>
                  <a:path w="22225" h="33651">
                    <a:moveTo>
                      <a:pt x="11113" y="0"/>
                    </a:moveTo>
                    <a:cubicBezTo>
                      <a:pt x="16746" y="1"/>
                      <a:pt x="21488" y="4217"/>
                      <a:pt x="22147" y="9812"/>
                    </a:cubicBezTo>
                    <a:lnTo>
                      <a:pt x="22225" y="11113"/>
                    </a:lnTo>
                    <a:lnTo>
                      <a:pt x="22225" y="22225"/>
                    </a:lnTo>
                    <a:cubicBezTo>
                      <a:pt x="22219" y="28105"/>
                      <a:pt x="17633" y="32962"/>
                      <a:pt x="11764" y="33306"/>
                    </a:cubicBezTo>
                    <a:cubicBezTo>
                      <a:pt x="5894" y="33651"/>
                      <a:pt x="772" y="29364"/>
                      <a:pt x="78" y="23525"/>
                    </a:cubicBezTo>
                    <a:lnTo>
                      <a:pt x="0" y="22225"/>
                    </a:lnTo>
                    <a:lnTo>
                      <a:pt x="0" y="11113"/>
                    </a:lnTo>
                    <a:cubicBezTo>
                      <a:pt x="0" y="4975"/>
                      <a:pt x="4975" y="0"/>
                      <a:pt x="11113" y="0"/>
                    </a:cubicBezTo>
                    <a:close/>
                  </a:path>
                </a:pathLst>
              </a:custGeom>
              <a:solidFill>
                <a:schemeClr val="accent2"/>
              </a:solidFill>
              <a:ln>
                <a:noFill/>
              </a:ln>
            </p:spPr>
          </p:sp>
          <p:sp>
            <p:nvSpPr>
              <p:cNvPr id="13" name="Freeform 13"/>
              <p:cNvSpPr/>
              <p:nvPr/>
            </p:nvSpPr>
            <p:spPr>
              <a:xfrm>
                <a:off x="6089972" y="4737217"/>
                <a:ext cx="32195" cy="32566"/>
              </a:xfrm>
              <a:custGeom>
                <a:avLst/>
                <a:gdLst/>
                <a:ahLst/>
                <a:cxnLst/>
                <a:rect l="l" t="t" r="r" b="b"/>
                <a:pathLst>
                  <a:path w="32195" h="32566">
                    <a:moveTo>
                      <a:pt x="19032" y="3646"/>
                    </a:moveTo>
                    <a:lnTo>
                      <a:pt x="20077" y="4568"/>
                    </a:lnTo>
                    <a:lnTo>
                      <a:pt x="27856" y="12347"/>
                    </a:lnTo>
                    <a:cubicBezTo>
                      <a:pt x="31992" y="16497"/>
                      <a:pt x="32195" y="23146"/>
                      <a:pt x="28320" y="27541"/>
                    </a:cubicBezTo>
                    <a:cubicBezTo>
                      <a:pt x="24444" y="31936"/>
                      <a:pt x="17822" y="32566"/>
                      <a:pt x="13187" y="28982"/>
                    </a:cubicBezTo>
                    <a:lnTo>
                      <a:pt x="12142" y="28060"/>
                    </a:lnTo>
                    <a:lnTo>
                      <a:pt x="4364" y="20281"/>
                    </a:lnTo>
                    <a:cubicBezTo>
                      <a:pt x="396" y="16320"/>
                      <a:pt x="0" y="10024"/>
                      <a:pt x="3441" y="5597"/>
                    </a:cubicBezTo>
                    <a:cubicBezTo>
                      <a:pt x="6882" y="1170"/>
                      <a:pt x="13081" y="0"/>
                      <a:pt x="17899" y="2868"/>
                    </a:cubicBezTo>
                    <a:lnTo>
                      <a:pt x="19032" y="3646"/>
                    </a:lnTo>
                    <a:close/>
                  </a:path>
                </a:pathLst>
              </a:custGeom>
              <a:solidFill>
                <a:schemeClr val="accent2"/>
              </a:solidFill>
              <a:ln>
                <a:noFill/>
              </a:ln>
            </p:spPr>
          </p:sp>
          <p:sp>
            <p:nvSpPr>
              <p:cNvPr id="14" name="Freeform 14"/>
              <p:cNvSpPr/>
              <p:nvPr/>
            </p:nvSpPr>
            <p:spPr>
              <a:xfrm>
                <a:off x="5955367" y="4737447"/>
                <a:ext cx="32352" cy="32169"/>
              </a:xfrm>
              <a:custGeom>
                <a:avLst/>
                <a:gdLst/>
                <a:ahLst/>
                <a:cxnLst/>
                <a:rect l="l" t="t" r="r" b="b"/>
                <a:pathLst>
                  <a:path w="32352" h="32169">
                    <a:moveTo>
                      <a:pt x="27998" y="4338"/>
                    </a:moveTo>
                    <a:cubicBezTo>
                      <a:pt x="31957" y="8297"/>
                      <a:pt x="32352" y="14583"/>
                      <a:pt x="28921" y="19007"/>
                    </a:cubicBezTo>
                    <a:lnTo>
                      <a:pt x="27998" y="20051"/>
                    </a:lnTo>
                    <a:lnTo>
                      <a:pt x="20220" y="27830"/>
                    </a:lnTo>
                    <a:cubicBezTo>
                      <a:pt x="16069" y="31966"/>
                      <a:pt x="9421" y="32169"/>
                      <a:pt x="5026" y="28294"/>
                    </a:cubicBezTo>
                    <a:cubicBezTo>
                      <a:pt x="631" y="24419"/>
                      <a:pt x="0" y="17797"/>
                      <a:pt x="3584" y="13161"/>
                    </a:cubicBezTo>
                    <a:lnTo>
                      <a:pt x="4507" y="12117"/>
                    </a:lnTo>
                    <a:lnTo>
                      <a:pt x="12285" y="4338"/>
                    </a:lnTo>
                    <a:cubicBezTo>
                      <a:pt x="16625" y="0"/>
                      <a:pt x="23659" y="0"/>
                      <a:pt x="27998" y="4338"/>
                    </a:cubicBezTo>
                    <a:close/>
                  </a:path>
                </a:pathLst>
              </a:custGeom>
              <a:solidFill>
                <a:schemeClr val="accent2"/>
              </a:solidFill>
              <a:ln>
                <a:noFill/>
              </a:ln>
            </p:spPr>
          </p:sp>
          <p:sp>
            <p:nvSpPr>
              <p:cNvPr id="15" name="Freeform 15"/>
              <p:cNvSpPr/>
              <p:nvPr/>
            </p:nvSpPr>
            <p:spPr>
              <a:xfrm>
                <a:off x="5927412" y="4675188"/>
                <a:ext cx="33964" cy="22225"/>
              </a:xfrm>
              <a:custGeom>
                <a:avLst/>
                <a:gdLst/>
                <a:ahLst/>
                <a:cxnLst/>
                <a:rect l="l" t="t" r="r" b="b"/>
                <a:pathLst>
                  <a:path w="33964" h="22225">
                    <a:moveTo>
                      <a:pt x="22538" y="0"/>
                    </a:moveTo>
                    <a:cubicBezTo>
                      <a:pt x="28418" y="7"/>
                      <a:pt x="33275" y="4592"/>
                      <a:pt x="33619" y="10461"/>
                    </a:cubicBezTo>
                    <a:cubicBezTo>
                      <a:pt x="33964" y="16331"/>
                      <a:pt x="29677" y="21453"/>
                      <a:pt x="23838" y="22147"/>
                    </a:cubicBezTo>
                    <a:lnTo>
                      <a:pt x="22538" y="22225"/>
                    </a:lnTo>
                    <a:lnTo>
                      <a:pt x="11426" y="22225"/>
                    </a:lnTo>
                    <a:cubicBezTo>
                      <a:pt x="5546" y="22219"/>
                      <a:pt x="689" y="17633"/>
                      <a:pt x="345" y="11764"/>
                    </a:cubicBezTo>
                    <a:cubicBezTo>
                      <a:pt x="0" y="5894"/>
                      <a:pt x="4287" y="772"/>
                      <a:pt x="10126" y="78"/>
                    </a:cubicBezTo>
                    <a:lnTo>
                      <a:pt x="11426" y="0"/>
                    </a:lnTo>
                    <a:lnTo>
                      <a:pt x="22538" y="0"/>
                    </a:lnTo>
                    <a:close/>
                  </a:path>
                </a:pathLst>
              </a:custGeom>
              <a:solidFill>
                <a:schemeClr val="accent2"/>
              </a:solidFill>
              <a:ln>
                <a:noFill/>
              </a:ln>
            </p:spPr>
          </p:sp>
          <p:sp>
            <p:nvSpPr>
              <p:cNvPr id="16" name="Freeform 16"/>
              <p:cNvSpPr/>
              <p:nvPr/>
            </p:nvSpPr>
            <p:spPr>
              <a:xfrm>
                <a:off x="6116325" y="4675188"/>
                <a:ext cx="33964" cy="22225"/>
              </a:xfrm>
              <a:custGeom>
                <a:avLst/>
                <a:gdLst/>
                <a:ahLst/>
                <a:cxnLst/>
                <a:rect l="l" t="t" r="r" b="b"/>
                <a:pathLst>
                  <a:path w="33964" h="22225">
                    <a:moveTo>
                      <a:pt x="22538" y="0"/>
                    </a:moveTo>
                    <a:cubicBezTo>
                      <a:pt x="28418" y="7"/>
                      <a:pt x="33275" y="4592"/>
                      <a:pt x="33619" y="10461"/>
                    </a:cubicBezTo>
                    <a:cubicBezTo>
                      <a:pt x="33964" y="16331"/>
                      <a:pt x="29677" y="21453"/>
                      <a:pt x="23838" y="22147"/>
                    </a:cubicBezTo>
                    <a:lnTo>
                      <a:pt x="22538" y="22225"/>
                    </a:lnTo>
                    <a:lnTo>
                      <a:pt x="11426" y="22225"/>
                    </a:lnTo>
                    <a:cubicBezTo>
                      <a:pt x="5546" y="22219"/>
                      <a:pt x="689" y="17633"/>
                      <a:pt x="345" y="11764"/>
                    </a:cubicBezTo>
                    <a:cubicBezTo>
                      <a:pt x="0" y="5894"/>
                      <a:pt x="4287" y="772"/>
                      <a:pt x="10126" y="78"/>
                    </a:cubicBezTo>
                    <a:lnTo>
                      <a:pt x="11426" y="0"/>
                    </a:lnTo>
                    <a:lnTo>
                      <a:pt x="22538" y="0"/>
                    </a:lnTo>
                    <a:close/>
                  </a:path>
                </a:pathLst>
              </a:custGeom>
              <a:solidFill>
                <a:schemeClr val="accent2"/>
              </a:solidFill>
              <a:ln>
                <a:noFill/>
              </a:ln>
            </p:spPr>
          </p:sp>
          <p:sp>
            <p:nvSpPr>
              <p:cNvPr id="17" name="Freeform 17"/>
              <p:cNvSpPr/>
              <p:nvPr/>
            </p:nvSpPr>
            <p:spPr>
              <a:xfrm>
                <a:off x="5955532" y="4602775"/>
                <a:ext cx="32173" cy="32547"/>
              </a:xfrm>
              <a:custGeom>
                <a:avLst/>
                <a:gdLst/>
                <a:ahLst/>
                <a:cxnLst/>
                <a:rect l="l" t="t" r="r" b="b"/>
                <a:pathLst>
                  <a:path w="32173" h="32547">
                    <a:moveTo>
                      <a:pt x="19011" y="3627"/>
                    </a:moveTo>
                    <a:lnTo>
                      <a:pt x="20055" y="4549"/>
                    </a:lnTo>
                    <a:lnTo>
                      <a:pt x="27834" y="12328"/>
                    </a:lnTo>
                    <a:cubicBezTo>
                      <a:pt x="31970" y="16478"/>
                      <a:pt x="32173" y="23127"/>
                      <a:pt x="28298" y="27522"/>
                    </a:cubicBezTo>
                    <a:cubicBezTo>
                      <a:pt x="24423" y="31917"/>
                      <a:pt x="17801" y="32547"/>
                      <a:pt x="13165" y="28963"/>
                    </a:cubicBezTo>
                    <a:lnTo>
                      <a:pt x="12121" y="28041"/>
                    </a:lnTo>
                    <a:lnTo>
                      <a:pt x="4342" y="20262"/>
                    </a:lnTo>
                    <a:cubicBezTo>
                      <a:pt x="390" y="16300"/>
                      <a:pt x="0" y="10017"/>
                      <a:pt x="3433" y="5598"/>
                    </a:cubicBezTo>
                    <a:cubicBezTo>
                      <a:pt x="6865" y="1178"/>
                      <a:pt x="13049" y="0"/>
                      <a:pt x="17866" y="2849"/>
                    </a:cubicBezTo>
                    <a:lnTo>
                      <a:pt x="19000" y="3627"/>
                    </a:lnTo>
                    <a:close/>
                  </a:path>
                </a:pathLst>
              </a:custGeom>
              <a:solidFill>
                <a:schemeClr val="accent2"/>
              </a:solidFill>
              <a:ln>
                <a:noFill/>
              </a:ln>
            </p:spPr>
          </p:sp>
          <p:sp>
            <p:nvSpPr>
              <p:cNvPr id="18" name="Freeform 18"/>
              <p:cNvSpPr/>
              <p:nvPr/>
            </p:nvSpPr>
            <p:spPr>
              <a:xfrm>
                <a:off x="6089829" y="4602985"/>
                <a:ext cx="32352" cy="32169"/>
              </a:xfrm>
              <a:custGeom>
                <a:avLst/>
                <a:gdLst/>
                <a:ahLst/>
                <a:cxnLst/>
                <a:rect l="l" t="t" r="r" b="b"/>
                <a:pathLst>
                  <a:path w="32352" h="32169">
                    <a:moveTo>
                      <a:pt x="27998" y="4338"/>
                    </a:moveTo>
                    <a:cubicBezTo>
                      <a:pt x="31957" y="8297"/>
                      <a:pt x="32352" y="14583"/>
                      <a:pt x="28921" y="19007"/>
                    </a:cubicBezTo>
                    <a:lnTo>
                      <a:pt x="27998" y="20051"/>
                    </a:lnTo>
                    <a:lnTo>
                      <a:pt x="20220" y="27830"/>
                    </a:lnTo>
                    <a:cubicBezTo>
                      <a:pt x="16069" y="31966"/>
                      <a:pt x="9421" y="32169"/>
                      <a:pt x="5026" y="28294"/>
                    </a:cubicBezTo>
                    <a:cubicBezTo>
                      <a:pt x="631" y="24419"/>
                      <a:pt x="0" y="17797"/>
                      <a:pt x="3584" y="13161"/>
                    </a:cubicBezTo>
                    <a:lnTo>
                      <a:pt x="4507" y="12117"/>
                    </a:lnTo>
                    <a:lnTo>
                      <a:pt x="12285" y="4338"/>
                    </a:lnTo>
                    <a:cubicBezTo>
                      <a:pt x="16625" y="0"/>
                      <a:pt x="23659" y="0"/>
                      <a:pt x="27998" y="4338"/>
                    </a:cubicBezTo>
                    <a:close/>
                  </a:path>
                </a:pathLst>
              </a:custGeom>
              <a:solidFill>
                <a:schemeClr val="accent2"/>
              </a:solidFill>
              <a:ln>
                <a:noFill/>
              </a:ln>
            </p:spPr>
          </p:sp>
          <p:sp>
            <p:nvSpPr>
              <p:cNvPr id="19" name="Freeform 19"/>
              <p:cNvSpPr/>
              <p:nvPr/>
            </p:nvSpPr>
            <p:spPr>
              <a:xfrm>
                <a:off x="6027738" y="4575175"/>
                <a:ext cx="22225" cy="33651"/>
              </a:xfrm>
              <a:custGeom>
                <a:avLst/>
                <a:gdLst/>
                <a:ahLst/>
                <a:cxnLst/>
                <a:rect l="l" t="t" r="r" b="b"/>
                <a:pathLst>
                  <a:path w="22225" h="33651">
                    <a:moveTo>
                      <a:pt x="11113" y="0"/>
                    </a:moveTo>
                    <a:cubicBezTo>
                      <a:pt x="16746" y="1"/>
                      <a:pt x="21488" y="4217"/>
                      <a:pt x="22147" y="9812"/>
                    </a:cubicBezTo>
                    <a:lnTo>
                      <a:pt x="22225" y="11113"/>
                    </a:lnTo>
                    <a:lnTo>
                      <a:pt x="22225" y="22225"/>
                    </a:lnTo>
                    <a:cubicBezTo>
                      <a:pt x="22219" y="28105"/>
                      <a:pt x="17633" y="32962"/>
                      <a:pt x="11764" y="33306"/>
                    </a:cubicBezTo>
                    <a:cubicBezTo>
                      <a:pt x="5894" y="33651"/>
                      <a:pt x="772" y="29364"/>
                      <a:pt x="78" y="23525"/>
                    </a:cubicBezTo>
                    <a:lnTo>
                      <a:pt x="0" y="22225"/>
                    </a:lnTo>
                    <a:lnTo>
                      <a:pt x="0" y="11113"/>
                    </a:lnTo>
                    <a:cubicBezTo>
                      <a:pt x="0" y="4975"/>
                      <a:pt x="4975" y="0"/>
                      <a:pt x="11113" y="0"/>
                    </a:cubicBezTo>
                    <a:close/>
                  </a:path>
                </a:pathLst>
              </a:custGeom>
              <a:solidFill>
                <a:schemeClr val="accent2"/>
              </a:solidFill>
              <a:ln>
                <a:noFill/>
              </a:ln>
            </p:spPr>
          </p:sp>
          <p:sp>
            <p:nvSpPr>
              <p:cNvPr id="20" name="Freeform 20"/>
              <p:cNvSpPr/>
              <p:nvPr/>
            </p:nvSpPr>
            <p:spPr>
              <a:xfrm>
                <a:off x="5983288" y="4630736"/>
                <a:ext cx="111563" cy="111983"/>
              </a:xfrm>
              <a:custGeom>
                <a:avLst/>
                <a:gdLst/>
                <a:ahLst/>
                <a:cxnLst/>
                <a:rect l="l" t="t" r="r" b="b"/>
                <a:pathLst>
                  <a:path w="111563" h="111983">
                    <a:moveTo>
                      <a:pt x="55563" y="2"/>
                    </a:moveTo>
                    <a:cubicBezTo>
                      <a:pt x="85936" y="0"/>
                      <a:pt x="110682" y="24388"/>
                      <a:pt x="111123" y="54758"/>
                    </a:cubicBezTo>
                    <a:cubicBezTo>
                      <a:pt x="111563" y="85128"/>
                      <a:pt x="87535" y="110224"/>
                      <a:pt x="57175" y="111104"/>
                    </a:cubicBezTo>
                    <a:cubicBezTo>
                      <a:pt x="26814" y="111983"/>
                      <a:pt x="1374" y="88321"/>
                      <a:pt x="56" y="57976"/>
                    </a:cubicBezTo>
                    <a:lnTo>
                      <a:pt x="0" y="55564"/>
                    </a:lnTo>
                    <a:lnTo>
                      <a:pt x="56" y="53153"/>
                    </a:lnTo>
                    <a:cubicBezTo>
                      <a:pt x="1347" y="23434"/>
                      <a:pt x="25815" y="3"/>
                      <a:pt x="55563" y="2"/>
                    </a:cubicBezTo>
                    <a:close/>
                  </a:path>
                </a:pathLst>
              </a:custGeom>
              <a:solidFill>
                <a:schemeClr val="accent2"/>
              </a:solidFill>
              <a:ln>
                <a:noFill/>
              </a:ln>
            </p:spPr>
          </p:sp>
        </p:grpSp>
        <p:sp>
          <p:nvSpPr>
            <p:cNvPr id="22" name="TextBox 22"/>
            <p:cNvSpPr txBox="1"/>
            <p:nvPr/>
          </p:nvSpPr>
          <p:spPr>
            <a:xfrm>
              <a:off x="5892546" y="4772978"/>
              <a:ext cx="3115437" cy="498729"/>
            </a:xfrm>
            <a:prstGeom prst="rect">
              <a:avLst/>
            </a:prstGeom>
            <a:noFill/>
            <a:ln>
              <a:noFill/>
            </a:ln>
          </p:spPr>
          <p:txBody>
            <a:bodyPr wrap="none" lIns="0" tIns="0" rIns="0" bIns="0" anchor="t" anchorCtr="0">
              <a:spAutoFit/>
            </a:bodyPr>
            <a:lstStyle/>
            <a:p>
              <a:pPr algn="l"/>
              <a:r>
                <a:rPr lang="zh-CN" sz="2550" b="1" dirty="0">
                  <a:solidFill>
                    <a:schemeClr val="accent2"/>
                  </a:solidFill>
                  <a:latin typeface="+mn-lt"/>
                  <a:ea typeface="+mn-ea"/>
                  <a:cs typeface="+mn-cs"/>
                </a:rPr>
                <a:t>每天准点涨落的潮汐</a:t>
              </a:r>
            </a:p>
          </p:txBody>
        </p:sp>
        <p:sp>
          <p:nvSpPr>
            <p:cNvPr id="23" name="TextBox 23"/>
            <p:cNvSpPr txBox="1"/>
            <p:nvPr/>
          </p:nvSpPr>
          <p:spPr>
            <a:xfrm>
              <a:off x="5897880" y="5172075"/>
              <a:ext cx="1846898" cy="293370"/>
            </a:xfrm>
            <a:prstGeom prst="rect">
              <a:avLst/>
            </a:prstGeom>
            <a:noFill/>
            <a:ln>
              <a:noFill/>
            </a:ln>
          </p:spPr>
          <p:txBody>
            <a:bodyPr wrap="none" lIns="0" tIns="0" rIns="0" bIns="0" anchor="t" anchorCtr="0">
              <a:spAutoFit/>
            </a:bodyPr>
            <a:lstStyle/>
            <a:p>
              <a:pPr algn="l"/>
              <a:r>
                <a:rPr lang="zh-CN" sz="1500" dirty="0">
                  <a:solidFill>
                    <a:schemeClr val="accent5"/>
                  </a:solidFill>
                  <a:latin typeface="+mn-lt"/>
                  <a:ea typeface="+mn-ea"/>
                  <a:cs typeface="+mn-cs"/>
                </a:rPr>
                <a:t>昼夜过程 Process C</a:t>
              </a:r>
            </a:p>
          </p:txBody>
        </p:sp>
      </p:grpSp>
      <p:grpSp>
        <p:nvGrpSpPr>
          <p:cNvPr id="27" name="Group 27"/>
          <p:cNvGrpSpPr/>
          <p:nvPr/>
        </p:nvGrpSpPr>
        <p:grpSpPr>
          <a:xfrm>
            <a:off x="533400" y="5638800"/>
            <a:ext cx="8686800" cy="1047750"/>
            <a:chOff x="533400" y="5638800"/>
            <a:chExt cx="8686800" cy="1047750"/>
          </a:xfrm>
        </p:grpSpPr>
        <p:sp>
          <p:nvSpPr>
            <p:cNvPr id="25" name="Freeform 25"/>
            <p:cNvSpPr/>
            <p:nvPr/>
          </p:nvSpPr>
          <p:spPr>
            <a:xfrm>
              <a:off x="533400" y="5638800"/>
              <a:ext cx="8686800" cy="1047750"/>
            </a:xfrm>
            <a:prstGeom prst="plaque">
              <a:avLst/>
            </a:prstGeom>
            <a:solidFill>
              <a:schemeClr val="lt2"/>
            </a:solidFill>
            <a:ln>
              <a:noFill/>
            </a:ln>
          </p:spPr>
        </p:sp>
        <p:sp>
          <p:nvSpPr>
            <p:cNvPr id="26" name="TextBox 26"/>
            <p:cNvSpPr txBox="1"/>
            <p:nvPr/>
          </p:nvSpPr>
          <p:spPr>
            <a:xfrm>
              <a:off x="865632" y="5755005"/>
              <a:ext cx="6835521" cy="810768"/>
            </a:xfrm>
            <a:prstGeom prst="rect">
              <a:avLst/>
            </a:prstGeom>
            <a:noFill/>
            <a:ln>
              <a:noFill/>
            </a:ln>
          </p:spPr>
          <p:txBody>
            <a:bodyPr wrap="none" lIns="0" tIns="0" rIns="0" bIns="0" anchor="t" anchorCtr="0">
              <a:spAutoFit/>
            </a:bodyPr>
            <a:lstStyle/>
            <a:p>
              <a:pPr algn="l">
                <a:lnSpc>
                  <a:spcPts val="3150"/>
                </a:lnSpc>
              </a:pPr>
              <a:r>
                <a:rPr lang="zh-CN" sz="2100" b="1" dirty="0">
                  <a:solidFill>
                    <a:schemeClr val="accent3"/>
                  </a:solidFill>
                  <a:latin typeface="+mn-lt"/>
                  <a:ea typeface="+mn-ea"/>
                  <a:cs typeface="+mn-cs"/>
                </a:rPr>
                <a:t>类比到此为止:</a:t>
              </a:r>
              <a:r>
                <a:rPr lang="zh-CN" sz="2100" dirty="0">
                  <a:solidFill>
                    <a:schemeClr val="dk1"/>
                  </a:solidFill>
                  <a:latin typeface="+mn-lt"/>
                  <a:ea typeface="+mn-ea"/>
                  <a:cs typeface="+mn-cs"/>
                </a:rPr>
                <a:t>水位不是可以称重的储量。</a:t>
              </a:r>
              <a:br/>
              <a:r>
                <a:rPr lang="zh-CN" sz="2100" dirty="0">
                  <a:solidFill>
                    <a:schemeClr val="dk1"/>
                  </a:solidFill>
                  <a:latin typeface="+mn-lt"/>
                  <a:ea typeface="+mn-ea"/>
                  <a:cs typeface="+mn-cs"/>
                </a:rPr>
                <a:t>双过程模型描述的是脑电活动的规律,不是分子浓度读数。</a:t>
              </a:r>
            </a:p>
          </p:txBody>
        </p:sp>
      </p:grpSp>
      <p:sp>
        <p:nvSpPr>
          <p:cNvPr id="28" name="TextBox 28"/>
          <p:cNvSpPr txBox="1"/>
          <p:nvPr/>
        </p:nvSpPr>
        <p:spPr>
          <a:xfrm>
            <a:off x="9013431" y="6864668"/>
            <a:ext cx="213627" cy="264033"/>
          </a:xfrm>
          <a:prstGeom prst="rect">
            <a:avLst/>
          </a:prstGeom>
          <a:noFill/>
          <a:ln>
            <a:noFill/>
          </a:ln>
        </p:spPr>
        <p:txBody>
          <a:bodyPr wrap="none" lIns="0" tIns="0" rIns="0" bIns="0" anchor="t" anchorCtr="0">
            <a:spAutoFit/>
          </a:bodyPr>
          <a:lstStyle/>
          <a:p>
            <a:pPr algn="r"/>
            <a:r>
              <a:rPr lang="zh-CN" sz="1350" dirty="0">
                <a:solidFill>
                  <a:schemeClr val="accent5"/>
                </a:solidFill>
                <a:latin typeface="+mn-lt"/>
                <a:ea typeface="+mn-ea"/>
                <a:cs typeface="+mn-cs"/>
              </a:rPr>
              <a:t>06</a:t>
            </a:r>
          </a:p>
        </p:txBody>
      </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600"/>
                                        <p:tgtEl>
                                          <p:spTgt spid="10"/>
                                        </p:tgtEl>
                                      </p:cBhvr>
                                    </p:animEffect>
                                  </p:childTnLst>
                                </p:cTn>
                              </p:par>
                            </p:childTnLst>
                          </p:cTn>
                        </p:par>
                        <p:par>
                          <p:cTn id="8" fill="hold">
                            <p:stCondLst>
                              <p:cond delay="600"/>
                            </p:stCondLst>
                            <p:childTnLst>
                              <p:par>
                                <p:cTn id="9" presetID="10" presetClass="entr" presetSubtype="0" fill="hold" grpId="0" nodeType="afterEffect">
                                  <p:stCondLst>
                                    <p:cond delay="50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600"/>
                                        <p:tgtEl>
                                          <p:spTgt spid="24"/>
                                        </p:tgtEl>
                                      </p:cBhvr>
                                    </p:animEffect>
                                  </p:childTnLst>
                                </p:cTn>
                              </p:par>
                            </p:childTnLst>
                          </p:cTn>
                        </p:par>
                        <p:par>
                          <p:cTn id="12" fill="hold">
                            <p:stCondLst>
                              <p:cond delay="1700"/>
                            </p:stCondLst>
                            <p:childTnLst>
                              <p:par>
                                <p:cTn id="13" presetID="22" presetClass="entr" presetSubtype="4" fill="hold" grpId="0" nodeType="afterEffect">
                                  <p:stCondLst>
                                    <p:cond delay="300"/>
                                  </p:stCondLst>
                                  <p:childTnLst>
                                    <p:set>
                                      <p:cBhvr>
                                        <p:cTn id="14" dur="1" fill="hold">
                                          <p:stCondLst>
                                            <p:cond delay="0"/>
                                          </p:stCondLst>
                                        </p:cTn>
                                        <p:tgtEl>
                                          <p:spTgt spid="27"/>
                                        </p:tgtEl>
                                        <p:attrNameLst>
                                          <p:attrName>style.visibility</p:attrName>
                                        </p:attrNameLst>
                                      </p:cBhvr>
                                      <p:to>
                                        <p:strVal val="visible"/>
                                      </p:to>
                                    </p:set>
                                    <p:animEffect transition="in" filter="wipe(down)">
                                      <p:cBhvr>
                                        <p:cTn id="15" dur="6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mc="http://schemas.openxmlformats.org/markup-compatibility/2006" xmlns:p="http://schemas.openxmlformats.org/presentationml/2006/main" xmlns:p14="http://schemas.microsoft.com/office/powerpoint/2010/main" xmlns:p159="http://schemas.microsoft.com/office/powerpoint/2015/09/main" xmlns:r="http://schemas.openxmlformats.org/officeDocument/2006/relationships">
  <p:cSld>
    <p:bg>
      <p:bgPr>
        <a:solidFill>
          <a:schemeClr val="lt1"/>
        </a:solidFill>
        <a:effectLst/>
      </p:bgPr>
    </p:bg>
    <p:spTree>
      <p:nvGrpSpPr>
        <p:cNvPr id="1" name=""/>
        <p:cNvGrpSpPr/>
        <p:nvPr/>
      </p:nvGrpSpPr>
      <p:grpSpPr>
        <a:xfrm>
          <a:off x="0" y="0"/>
          <a:ext cx="0" cy="0"/>
          <a:chOff x="0" y="0"/>
          <a:chExt cx="0" cy="0"/>
        </a:xfrm>
      </p:grpSpPr>
      <p:sp>
        <p:nvSpPr>
          <p:cNvPr id="2" name="Polygon 2"/>
          <p:cNvSpPr/>
          <p:nvPr/>
        </p:nvSpPr>
        <p:spPr>
          <a:xfrm>
            <a:off x="0" y="6648450"/>
            <a:ext cx="9753600" cy="666750"/>
          </a:xfrm>
          <a:custGeom>
            <a:avLst/>
            <a:gdLst/>
            <a:ahLst/>
            <a:cxnLst/>
            <a:rect l="l" t="t" r="r" b="b"/>
            <a:pathLst>
              <a:path w="9753600" h="666750">
                <a:moveTo>
                  <a:pt x="0" y="76200"/>
                </a:moveTo>
                <a:lnTo>
                  <a:pt x="1123950" y="0"/>
                </a:lnTo>
                <a:lnTo>
                  <a:pt x="2247900" y="85725"/>
                </a:lnTo>
                <a:lnTo>
                  <a:pt x="3371850" y="9525"/>
                </a:lnTo>
                <a:lnTo>
                  <a:pt x="4495800" y="95250"/>
                </a:lnTo>
                <a:lnTo>
                  <a:pt x="5619750" y="19050"/>
                </a:lnTo>
                <a:lnTo>
                  <a:pt x="6743700" y="104775"/>
                </a:lnTo>
                <a:lnTo>
                  <a:pt x="7867650" y="28575"/>
                </a:lnTo>
                <a:lnTo>
                  <a:pt x="8991600" y="114300"/>
                </a:lnTo>
                <a:lnTo>
                  <a:pt x="9753600" y="47625"/>
                </a:lnTo>
                <a:lnTo>
                  <a:pt x="9753600" y="666750"/>
                </a:lnTo>
                <a:lnTo>
                  <a:pt x="0" y="666750"/>
                </a:lnTo>
                <a:close/>
              </a:path>
            </a:pathLst>
          </a:custGeom>
          <a:solidFill>
            <a:schemeClr val="lt2"/>
          </a:solidFill>
          <a:ln>
            <a:noFill/>
          </a:ln>
        </p:spPr>
      </p:sp>
      <p:grpSp>
        <p:nvGrpSpPr>
          <p:cNvPr id="5" name="Group 5"/>
          <p:cNvGrpSpPr/>
          <p:nvPr/>
        </p:nvGrpSpPr>
        <p:grpSpPr>
          <a:xfrm>
            <a:off x="514350" y="721995"/>
            <a:ext cx="3713226" cy="762000"/>
            <a:chOff x="514350" y="721995"/>
            <a:chExt cx="3713226" cy="762000"/>
          </a:xfrm>
        </p:grpSpPr>
        <p:sp>
          <p:nvSpPr>
            <p:cNvPr id="3" name="TextBox 3"/>
            <p:cNvSpPr txBox="1"/>
            <p:nvPr/>
          </p:nvSpPr>
          <p:spPr>
            <a:xfrm>
              <a:off x="514350" y="721995"/>
              <a:ext cx="3713226" cy="762000"/>
            </a:xfrm>
            <a:prstGeom prst="rect">
              <a:avLst/>
            </a:prstGeom>
            <a:noFill/>
            <a:ln>
              <a:noFill/>
            </a:ln>
          </p:spPr>
          <p:txBody>
            <a:bodyPr wrap="none" lIns="0" tIns="0" rIns="0" bIns="0" anchor="t" anchorCtr="0">
              <a:spAutoFit/>
            </a:bodyPr>
            <a:lstStyle/>
            <a:p>
              <a:pPr algn="l"/>
              <a:r>
                <a:rPr lang="zh-CN" sz="3900" b="1" dirty="0">
                  <a:solidFill>
                    <a:schemeClr val="dk1"/>
                  </a:solidFill>
                  <a:latin typeface="+mj-lt"/>
                  <a:ea typeface="+mj-ea"/>
                  <a:cs typeface="+mj-cs"/>
                </a:rPr>
                <a:t>水位其实有实物</a:t>
              </a:r>
            </a:p>
          </p:txBody>
        </p:sp>
        <p:sp>
          <p:nvSpPr>
            <p:cNvPr id="4" name="Rectangle 4"/>
            <p:cNvSpPr/>
            <p:nvPr/>
          </p:nvSpPr>
          <p:spPr>
            <a:xfrm>
              <a:off x="533400" y="1333500"/>
              <a:ext cx="1257300" cy="76200"/>
            </a:xfrm>
            <a:prstGeom prst="rect">
              <a:avLst/>
            </a:prstGeom>
            <a:solidFill>
              <a:schemeClr val="accent2"/>
            </a:solidFill>
            <a:ln>
              <a:noFill/>
            </a:ln>
          </p:spPr>
        </p:sp>
      </p:grpSp>
      <p:grpSp>
        <p:nvGrpSpPr>
          <p:cNvPr id="7" name="!!vessel"/>
          <p:cNvGrpSpPr/>
          <p:nvPr/>
        </p:nvGrpSpPr>
        <p:grpSpPr>
          <a:xfrm>
            <a:off x="7239000" y="1714500"/>
            <a:ext cx="762000" cy="923925"/>
            <a:chOff x="7239000" y="1714500"/>
            <a:chExt cx="762000" cy="923925"/>
          </a:xfrm>
        </p:grpSpPr>
        <p:pic>
          <p:nvPicPr>
            <p:cNvPr id="6" name="Image 6"/>
            <p:cNvPicPr>
              <a:picLocks noChangeAspect="1"/>
            </p:cNvPicPr>
            <p:nvPr/>
          </p:nvPicPr>
          <p:blipFill>
            <a:blip r:embed="rId2"/>
            <a:stretch>
              <a:fillRect/>
            </a:stretch>
          </p:blipFill>
          <p:spPr>
            <a:xfrm>
              <a:off x="7239000" y="1714500"/>
              <a:ext cx="762000" cy="923925"/>
            </a:xfrm>
            <a:prstGeom prst="rect">
              <a:avLst/>
            </a:prstGeom>
          </p:spPr>
        </p:pic>
      </p:grpSp>
      <p:grpSp>
        <p:nvGrpSpPr>
          <p:cNvPr id="9" name="!!tide"/>
          <p:cNvGrpSpPr/>
          <p:nvPr/>
        </p:nvGrpSpPr>
        <p:grpSpPr>
          <a:xfrm>
            <a:off x="8191500" y="1809750"/>
            <a:ext cx="952500" cy="666750"/>
            <a:chOff x="8191500" y="1809750"/>
            <a:chExt cx="952500" cy="666750"/>
          </a:xfrm>
        </p:grpSpPr>
        <p:pic>
          <p:nvPicPr>
            <p:cNvPr id="8" name="Image 8"/>
            <p:cNvPicPr>
              <a:picLocks noChangeAspect="1"/>
            </p:cNvPicPr>
            <p:nvPr/>
          </p:nvPicPr>
          <p:blipFill>
            <a:blip r:embed="rId3"/>
            <a:stretch>
              <a:fillRect/>
            </a:stretch>
          </p:blipFill>
          <p:spPr>
            <a:xfrm>
              <a:off x="8191500" y="1809750"/>
              <a:ext cx="952500" cy="666750"/>
            </a:xfrm>
            <a:prstGeom prst="rect">
              <a:avLst/>
            </a:prstGeom>
          </p:spPr>
        </p:pic>
      </p:grpSp>
      <p:grpSp>
        <p:nvGrpSpPr>
          <p:cNvPr id="13" name="Group 13"/>
          <p:cNvGrpSpPr/>
          <p:nvPr/>
        </p:nvGrpSpPr>
        <p:grpSpPr>
          <a:xfrm>
            <a:off x="520446" y="2010728"/>
            <a:ext cx="5275518" cy="2364295"/>
            <a:chOff x="520446" y="2010728"/>
            <a:chExt cx="5275518" cy="2364295"/>
          </a:xfrm>
        </p:grpSpPr>
        <p:sp>
          <p:nvSpPr>
            <p:cNvPr id="10" name="TextBox 10"/>
            <p:cNvSpPr txBox="1"/>
            <p:nvPr/>
          </p:nvSpPr>
          <p:spPr>
            <a:xfrm>
              <a:off x="520446" y="2010728"/>
              <a:ext cx="4831842" cy="498729"/>
            </a:xfrm>
            <a:prstGeom prst="rect">
              <a:avLst/>
            </a:prstGeom>
            <a:noFill/>
            <a:ln>
              <a:noFill/>
            </a:ln>
          </p:spPr>
          <p:txBody>
            <a:bodyPr wrap="none" lIns="0" tIns="0" rIns="0" bIns="0" anchor="t" anchorCtr="0">
              <a:spAutoFit/>
            </a:bodyPr>
            <a:lstStyle/>
            <a:p>
              <a:pPr algn="l"/>
              <a:r>
                <a:rPr lang="zh-CN" sz="2550" b="1" dirty="0">
                  <a:solidFill>
                    <a:schemeClr val="accent1"/>
                  </a:solidFill>
                  <a:latin typeface="+mn-lt"/>
                  <a:ea typeface="+mn-ea"/>
                  <a:cs typeface="+mn-cs"/>
                </a:rPr>
                <a:t>水位的实物是一种叫腺苷的物质</a:t>
              </a:r>
            </a:p>
          </p:txBody>
        </p:sp>
        <p:sp>
          <p:nvSpPr>
            <p:cNvPr id="11" name="TextBox 11"/>
            <p:cNvSpPr txBox="1"/>
            <p:nvPr/>
          </p:nvSpPr>
          <p:spPr>
            <a:xfrm>
              <a:off x="522732" y="2630805"/>
              <a:ext cx="3901821" cy="1210818"/>
            </a:xfrm>
            <a:prstGeom prst="rect">
              <a:avLst/>
            </a:prstGeom>
            <a:noFill/>
            <a:ln>
              <a:noFill/>
            </a:ln>
          </p:spPr>
          <p:txBody>
            <a:bodyPr wrap="none" lIns="0" tIns="0" rIns="0" bIns="0" anchor="t" anchorCtr="0">
              <a:spAutoFit/>
            </a:bodyPr>
            <a:lstStyle/>
            <a:p>
              <a:pPr algn="l">
                <a:lnSpc>
                  <a:spcPts val="3150"/>
                </a:lnSpc>
              </a:pPr>
              <a:r>
                <a:rPr lang="zh-CN" sz="2100" dirty="0">
                  <a:solidFill>
                    <a:schemeClr val="dk1"/>
                  </a:solidFill>
                  <a:latin typeface="+mn-lt"/>
                  <a:ea typeface="+mn-ea"/>
                  <a:cs typeface="+mn-cs"/>
                </a:rPr>
                <a:t>清醒时,腺苷随神经元的能量代谢</a:t>
              </a:r>
              <a:br/>
              <a:r>
                <a:rPr lang="zh-CN" sz="2100" dirty="0">
                  <a:solidFill>
                    <a:schemeClr val="dk1"/>
                  </a:solidFill>
                  <a:latin typeface="+mn-lt"/>
                  <a:ea typeface="+mn-ea"/>
                  <a:cs typeface="+mn-cs"/>
                </a:rPr>
                <a:t>在基底前脑等区域一点点累积;</a:t>
              </a:r>
              <a:br/>
              <a:r>
                <a:rPr lang="zh-CN" sz="2100" dirty="0">
                  <a:solidFill>
                    <a:schemeClr val="dk1"/>
                  </a:solidFill>
                  <a:latin typeface="+mn-lt"/>
                  <a:ea typeface="+mn-ea"/>
                  <a:cs typeface="+mn-cs"/>
                </a:rPr>
                <a:t>睡够了,它才降下去。</a:t>
              </a:r>
            </a:p>
          </p:txBody>
        </p:sp>
        <p:sp>
          <p:nvSpPr>
            <p:cNvPr id="12" name="TextBox 12"/>
            <p:cNvSpPr txBox="1"/>
            <p:nvPr/>
          </p:nvSpPr>
          <p:spPr>
            <a:xfrm>
              <a:off x="522732" y="3964305"/>
              <a:ext cx="5273232" cy="410718"/>
            </a:xfrm>
            <a:prstGeom prst="rect">
              <a:avLst/>
            </a:prstGeom>
            <a:noFill/>
            <a:ln>
              <a:noFill/>
            </a:ln>
          </p:spPr>
          <p:txBody>
            <a:bodyPr wrap="none" lIns="0" tIns="0" rIns="0" bIns="0" anchor="t" anchorCtr="0">
              <a:spAutoFit/>
            </a:bodyPr>
            <a:lstStyle/>
            <a:p>
              <a:pPr algn="l"/>
              <a:r>
                <a:rPr lang="zh-CN" sz="2100" b="1" dirty="0">
                  <a:solidFill>
                    <a:schemeClr val="accent1"/>
                  </a:solidFill>
                  <a:latin typeface="+mn-lt"/>
                  <a:ea typeface="+mn-ea"/>
                  <a:cs typeface="+mn-cs"/>
                </a:rPr>
                <a:t>所以补觉补的是这条曲线,不是时长本身。</a:t>
              </a:r>
            </a:p>
          </p:txBody>
        </p:sp>
      </p:grpSp>
      <p:grpSp>
        <p:nvGrpSpPr>
          <p:cNvPr id="20" name="Group 20"/>
          <p:cNvGrpSpPr/>
          <p:nvPr/>
        </p:nvGrpSpPr>
        <p:grpSpPr>
          <a:xfrm>
            <a:off x="533400" y="4667250"/>
            <a:ext cx="6762750" cy="723900"/>
            <a:chOff x="533400" y="4667250"/>
            <a:chExt cx="6762750" cy="723900"/>
          </a:xfrm>
        </p:grpSpPr>
        <p:sp>
          <p:nvSpPr>
            <p:cNvPr id="14" name="Freeform 14"/>
            <p:cNvSpPr/>
            <p:nvPr/>
          </p:nvSpPr>
          <p:spPr>
            <a:xfrm>
              <a:off x="533400" y="4667250"/>
              <a:ext cx="2381250" cy="723900"/>
            </a:xfrm>
            <a:prstGeom prst="chevron">
              <a:avLst/>
            </a:prstGeom>
            <a:solidFill>
              <a:srgbClr val="A8BEDC"/>
            </a:solidFill>
            <a:ln>
              <a:noFill/>
            </a:ln>
          </p:spPr>
        </p:sp>
        <p:sp>
          <p:nvSpPr>
            <p:cNvPr id="15" name="Freeform 15"/>
            <p:cNvSpPr/>
            <p:nvPr/>
          </p:nvSpPr>
          <p:spPr>
            <a:xfrm>
              <a:off x="2724150" y="4667250"/>
              <a:ext cx="2381250" cy="723900"/>
            </a:xfrm>
            <a:prstGeom prst="chevron">
              <a:avLst/>
            </a:prstGeom>
            <a:solidFill>
              <a:srgbClr val="6E8FBF"/>
            </a:solidFill>
            <a:ln>
              <a:noFill/>
            </a:ln>
          </p:spPr>
        </p:sp>
        <p:sp>
          <p:nvSpPr>
            <p:cNvPr id="16" name="Freeform 16"/>
            <p:cNvSpPr/>
            <p:nvPr/>
          </p:nvSpPr>
          <p:spPr>
            <a:xfrm>
              <a:off x="4914900" y="4667250"/>
              <a:ext cx="2381250" cy="723900"/>
            </a:xfrm>
            <a:prstGeom prst="chevron">
              <a:avLst/>
            </a:prstGeom>
            <a:solidFill>
              <a:schemeClr val="accent1"/>
            </a:solidFill>
            <a:ln>
              <a:noFill/>
            </a:ln>
          </p:spPr>
        </p:sp>
        <p:sp>
          <p:nvSpPr>
            <p:cNvPr id="17" name="TextBox 17"/>
            <p:cNvSpPr txBox="1"/>
            <p:nvPr/>
          </p:nvSpPr>
          <p:spPr>
            <a:xfrm>
              <a:off x="1281303" y="4897755"/>
              <a:ext cx="1152144" cy="410718"/>
            </a:xfrm>
            <a:prstGeom prst="rect">
              <a:avLst/>
            </a:prstGeom>
            <a:noFill/>
            <a:ln>
              <a:noFill/>
            </a:ln>
          </p:spPr>
          <p:txBody>
            <a:bodyPr wrap="none" lIns="0" tIns="0" rIns="0" bIns="0" anchor="t" anchorCtr="0">
              <a:spAutoFit/>
            </a:bodyPr>
            <a:lstStyle/>
            <a:p>
              <a:pPr algn="ctr"/>
              <a:r>
                <a:rPr lang="zh-CN" sz="2100" dirty="0">
                  <a:solidFill>
                    <a:schemeClr val="dk1"/>
                  </a:solidFill>
                  <a:latin typeface="+mn-lt"/>
                  <a:ea typeface="+mn-ea"/>
                  <a:cs typeface="+mn-cs"/>
                </a:rPr>
                <a:t>清醒变长</a:t>
              </a:r>
            </a:p>
          </p:txBody>
        </p:sp>
        <p:sp>
          <p:nvSpPr>
            <p:cNvPr id="18" name="TextBox 18"/>
            <p:cNvSpPr txBox="1"/>
            <p:nvPr/>
          </p:nvSpPr>
          <p:spPr>
            <a:xfrm>
              <a:off x="3472053" y="4897755"/>
              <a:ext cx="1152144" cy="410718"/>
            </a:xfrm>
            <a:prstGeom prst="rect">
              <a:avLst/>
            </a:prstGeom>
            <a:noFill/>
            <a:ln>
              <a:noFill/>
            </a:ln>
          </p:spPr>
          <p:txBody>
            <a:bodyPr wrap="none" lIns="0" tIns="0" rIns="0" bIns="0" anchor="t" anchorCtr="0">
              <a:spAutoFit/>
            </a:bodyPr>
            <a:lstStyle/>
            <a:p>
              <a:pPr algn="ctr"/>
              <a:r>
                <a:rPr lang="zh-CN" sz="2100" dirty="0">
                  <a:solidFill>
                    <a:schemeClr val="dk1"/>
                  </a:solidFill>
                  <a:latin typeface="+mn-lt"/>
                  <a:ea typeface="+mn-ea"/>
                  <a:cs typeface="+mn-cs"/>
                </a:rPr>
                <a:t>腺苷累积</a:t>
              </a:r>
            </a:p>
          </p:txBody>
        </p:sp>
        <p:sp>
          <p:nvSpPr>
            <p:cNvPr id="19" name="TextBox 19"/>
            <p:cNvSpPr txBox="1"/>
            <p:nvPr/>
          </p:nvSpPr>
          <p:spPr>
            <a:xfrm>
              <a:off x="5662803" y="4897755"/>
              <a:ext cx="1152144" cy="410718"/>
            </a:xfrm>
            <a:prstGeom prst="rect">
              <a:avLst/>
            </a:prstGeom>
            <a:noFill/>
            <a:ln>
              <a:noFill/>
            </a:ln>
          </p:spPr>
          <p:txBody>
            <a:bodyPr wrap="none" lIns="0" tIns="0" rIns="0" bIns="0" anchor="t" anchorCtr="0">
              <a:spAutoFit/>
            </a:bodyPr>
            <a:lstStyle/>
            <a:p>
              <a:pPr algn="ctr"/>
              <a:r>
                <a:rPr lang="zh-CN" sz="2100" dirty="0">
                  <a:solidFill>
                    <a:srgbClr val="FBF5E9"/>
                  </a:solidFill>
                  <a:latin typeface="+mn-lt"/>
                  <a:ea typeface="+mn-ea"/>
                  <a:cs typeface="+mn-cs"/>
                </a:rPr>
                <a:t>困意上升</a:t>
              </a:r>
            </a:p>
          </p:txBody>
        </p:sp>
      </p:grpSp>
      <p:grpSp>
        <p:nvGrpSpPr>
          <p:cNvPr id="22" name="Group 22"/>
          <p:cNvGrpSpPr/>
          <p:nvPr/>
        </p:nvGrpSpPr>
        <p:grpSpPr>
          <a:xfrm>
            <a:off x="525780" y="5648325"/>
            <a:ext cx="5066592" cy="293370"/>
            <a:chOff x="525780" y="5648325"/>
            <a:chExt cx="5066592" cy="293370"/>
          </a:xfrm>
        </p:grpSpPr>
        <p:sp>
          <p:nvSpPr>
            <p:cNvPr id="21" name="TextBox 21"/>
            <p:cNvSpPr txBox="1"/>
            <p:nvPr/>
          </p:nvSpPr>
          <p:spPr>
            <a:xfrm>
              <a:off x="525780" y="5648325"/>
              <a:ext cx="5066592" cy="293370"/>
            </a:xfrm>
            <a:prstGeom prst="rect">
              <a:avLst/>
            </a:prstGeom>
            <a:noFill/>
            <a:ln>
              <a:noFill/>
            </a:ln>
          </p:spPr>
          <p:txBody>
            <a:bodyPr wrap="none" lIns="0" tIns="0" rIns="0" bIns="0" anchor="t" anchorCtr="0">
              <a:spAutoFit/>
            </a:bodyPr>
            <a:lstStyle/>
            <a:p>
              <a:pPr algn="l"/>
              <a:r>
                <a:rPr lang="zh-CN" sz="1500" dirty="0">
                  <a:solidFill>
                    <a:schemeClr val="accent5"/>
                  </a:solidFill>
                  <a:latin typeface="+mn-lt"/>
                  <a:ea typeface="+mn-ea"/>
                  <a:cs typeface="+mn-cs"/>
                </a:rPr>
                <a:t>腺苷与睡眠稳态:Basheer 等,2004(PubMed 15313333)</a:t>
              </a:r>
            </a:p>
          </p:txBody>
        </p:sp>
      </p:grpSp>
      <p:sp>
        <p:nvSpPr>
          <p:cNvPr id="23" name="TextBox 23"/>
          <p:cNvSpPr txBox="1"/>
          <p:nvPr/>
        </p:nvSpPr>
        <p:spPr>
          <a:xfrm>
            <a:off x="9013431" y="6864668"/>
            <a:ext cx="213627" cy="264033"/>
          </a:xfrm>
          <a:prstGeom prst="rect">
            <a:avLst/>
          </a:prstGeom>
          <a:noFill/>
          <a:ln>
            <a:noFill/>
          </a:ln>
        </p:spPr>
        <p:txBody>
          <a:bodyPr wrap="none" lIns="0" tIns="0" rIns="0" bIns="0" anchor="t" anchorCtr="0">
            <a:spAutoFit/>
          </a:bodyPr>
          <a:lstStyle/>
          <a:p>
            <a:pPr algn="r"/>
            <a:r>
              <a:rPr lang="zh-CN" sz="1350" dirty="0">
                <a:solidFill>
                  <a:schemeClr val="accent5"/>
                </a:solidFill>
                <a:latin typeface="+mn-lt"/>
                <a:ea typeface="+mn-ea"/>
                <a:cs typeface="+mn-cs"/>
              </a:rPr>
              <a:t>07</a:t>
            </a:r>
          </a:p>
        </p:txBody>
      </p:sp>
    </p:spTree>
  </p:cSld>
  <p:clrMapOvr>
    <a:masterClrMapping/>
  </p:clrMapOvr>
  <mc:AlternateContent>
    <mc:Choice Requires="p159">
      <p:transition p14:dur="90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600"/>
                                        <p:tgtEl>
                                          <p:spTgt spid="13"/>
                                        </p:tgtEl>
                                      </p:cBhvr>
                                    </p:animEffect>
                                  </p:childTnLst>
                                </p:cTn>
                              </p:par>
                            </p:childTnLst>
                          </p:cTn>
                        </p:par>
                        <p:par>
                          <p:cTn id="8" fill="hold">
                            <p:stCondLst>
                              <p:cond delay="600"/>
                            </p:stCondLst>
                            <p:childTnLst>
                              <p:par>
                                <p:cTn id="9" presetID="22" presetClass="entr" presetSubtype="2" fill="hold" grpId="0" nodeType="afterEffect">
                                  <p:stCondLst>
                                    <p:cond delay="500"/>
                                  </p:stCondLst>
                                  <p:childTnLst>
                                    <p:set>
                                      <p:cBhvr>
                                        <p:cTn id="10" dur="1" fill="hold">
                                          <p:stCondLst>
                                            <p:cond delay="0"/>
                                          </p:stCondLst>
                                        </p:cTn>
                                        <p:tgtEl>
                                          <p:spTgt spid="20"/>
                                        </p:tgtEl>
                                        <p:attrNameLst>
                                          <p:attrName>style.visibility</p:attrName>
                                        </p:attrNameLst>
                                      </p:cBhvr>
                                      <p:to>
                                        <p:strVal val="visible"/>
                                      </p:to>
                                    </p:set>
                                    <p:animEffect transition="in" filter="wipe(right)">
                                      <p:cBhvr>
                                        <p:cTn id="11" dur="900"/>
                                        <p:tgtEl>
                                          <p:spTgt spid="20"/>
                                        </p:tgtEl>
                                      </p:cBhvr>
                                    </p:animEffect>
                                  </p:childTnLst>
                                </p:cTn>
                              </p:par>
                            </p:childTnLst>
                          </p:cTn>
                        </p:par>
                        <p:par>
                          <p:cTn id="12" fill="hold">
                            <p:stCondLst>
                              <p:cond delay="2000"/>
                            </p:stCondLst>
                            <p:childTnLst>
                              <p:par>
                                <p:cTn id="13" presetID="10" presetClass="entr" presetSubtype="0" fill="hold" grpId="0" nodeType="afterEffect">
                                  <p:stCondLst>
                                    <p:cond delay="50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4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mc="http://schemas.openxmlformats.org/markup-compatibility/2006" xmlns:p="http://schemas.openxmlformats.org/presentationml/2006/main" xmlns:p14="http://schemas.microsoft.com/office/powerpoint/2010/main" xmlns:p159="http://schemas.microsoft.com/office/powerpoint/2015/09/main" xmlns:r="http://schemas.openxmlformats.org/officeDocument/2006/relationships">
  <p:cSld>
    <p:bg>
      <p:bgPr>
        <a:solidFill>
          <a:schemeClr val="lt1"/>
        </a:solidFill>
        <a:effectLst/>
      </p:bgPr>
    </p:bg>
    <p:spTree>
      <p:nvGrpSpPr>
        <p:cNvPr id="1" name=""/>
        <p:cNvGrpSpPr/>
        <p:nvPr/>
      </p:nvGrpSpPr>
      <p:grpSpPr>
        <a:xfrm>
          <a:off x="0" y="0"/>
          <a:ext cx="0" cy="0"/>
          <a:chOff x="0" y="0"/>
          <a:chExt cx="0" cy="0"/>
        </a:xfrm>
      </p:grpSpPr>
      <p:sp>
        <p:nvSpPr>
          <p:cNvPr id="2" name="Polygon 2"/>
          <p:cNvSpPr/>
          <p:nvPr/>
        </p:nvSpPr>
        <p:spPr>
          <a:xfrm>
            <a:off x="0" y="6648450"/>
            <a:ext cx="9753600" cy="666750"/>
          </a:xfrm>
          <a:custGeom>
            <a:avLst/>
            <a:gdLst/>
            <a:ahLst/>
            <a:cxnLst/>
            <a:rect l="l" t="t" r="r" b="b"/>
            <a:pathLst>
              <a:path w="9753600" h="666750">
                <a:moveTo>
                  <a:pt x="0" y="76200"/>
                </a:moveTo>
                <a:lnTo>
                  <a:pt x="1123950" y="0"/>
                </a:lnTo>
                <a:lnTo>
                  <a:pt x="2247900" y="85725"/>
                </a:lnTo>
                <a:lnTo>
                  <a:pt x="3371850" y="9525"/>
                </a:lnTo>
                <a:lnTo>
                  <a:pt x="4495800" y="95250"/>
                </a:lnTo>
                <a:lnTo>
                  <a:pt x="5619750" y="19050"/>
                </a:lnTo>
                <a:lnTo>
                  <a:pt x="6743700" y="104775"/>
                </a:lnTo>
                <a:lnTo>
                  <a:pt x="7867650" y="28575"/>
                </a:lnTo>
                <a:lnTo>
                  <a:pt x="8991600" y="114300"/>
                </a:lnTo>
                <a:lnTo>
                  <a:pt x="9753600" y="47625"/>
                </a:lnTo>
                <a:lnTo>
                  <a:pt x="9753600" y="666750"/>
                </a:lnTo>
                <a:lnTo>
                  <a:pt x="0" y="666750"/>
                </a:lnTo>
                <a:close/>
              </a:path>
            </a:pathLst>
          </a:custGeom>
          <a:solidFill>
            <a:schemeClr val="lt2"/>
          </a:solidFill>
          <a:ln>
            <a:noFill/>
          </a:ln>
        </p:spPr>
      </p:sp>
      <p:grpSp>
        <p:nvGrpSpPr>
          <p:cNvPr id="5" name="Group 5"/>
          <p:cNvGrpSpPr/>
          <p:nvPr/>
        </p:nvGrpSpPr>
        <p:grpSpPr>
          <a:xfrm>
            <a:off x="514350" y="721995"/>
            <a:ext cx="3188208" cy="762000"/>
            <a:chOff x="514350" y="721995"/>
            <a:chExt cx="3188208" cy="762000"/>
          </a:xfrm>
        </p:grpSpPr>
        <p:sp>
          <p:nvSpPr>
            <p:cNvPr id="3" name="TextBox 3"/>
            <p:cNvSpPr txBox="1"/>
            <p:nvPr/>
          </p:nvSpPr>
          <p:spPr>
            <a:xfrm>
              <a:off x="514350" y="721995"/>
              <a:ext cx="3188208" cy="762000"/>
            </a:xfrm>
            <a:prstGeom prst="rect">
              <a:avLst/>
            </a:prstGeom>
            <a:noFill/>
            <a:ln>
              <a:noFill/>
            </a:ln>
          </p:spPr>
          <p:txBody>
            <a:bodyPr wrap="none" lIns="0" tIns="0" rIns="0" bIns="0" anchor="t" anchorCtr="0">
              <a:spAutoFit/>
            </a:bodyPr>
            <a:lstStyle/>
            <a:p>
              <a:pPr algn="l"/>
              <a:r>
                <a:rPr lang="zh-CN" sz="3900" b="1" dirty="0">
                  <a:solidFill>
                    <a:schemeClr val="dk1"/>
                  </a:solidFill>
                  <a:latin typeface="+mj-lt"/>
                  <a:ea typeface="+mj-ea"/>
                  <a:cs typeface="+mj-cs"/>
                </a:rPr>
                <a:t>潮汐由光对时</a:t>
              </a:r>
            </a:p>
          </p:txBody>
        </p:sp>
        <p:sp>
          <p:nvSpPr>
            <p:cNvPr id="4" name="Rectangle 4"/>
            <p:cNvSpPr/>
            <p:nvPr/>
          </p:nvSpPr>
          <p:spPr>
            <a:xfrm>
              <a:off x="533400" y="1333500"/>
              <a:ext cx="1257300" cy="76200"/>
            </a:xfrm>
            <a:prstGeom prst="rect">
              <a:avLst/>
            </a:prstGeom>
            <a:solidFill>
              <a:schemeClr val="accent2"/>
            </a:solidFill>
            <a:ln>
              <a:noFill/>
            </a:ln>
          </p:spPr>
        </p:sp>
      </p:grpSp>
      <p:grpSp>
        <p:nvGrpSpPr>
          <p:cNvPr id="7" name="!!vessel"/>
          <p:cNvGrpSpPr/>
          <p:nvPr/>
        </p:nvGrpSpPr>
        <p:grpSpPr>
          <a:xfrm>
            <a:off x="7239000" y="1714500"/>
            <a:ext cx="762000" cy="923925"/>
            <a:chOff x="7239000" y="1714500"/>
            <a:chExt cx="762000" cy="923925"/>
          </a:xfrm>
        </p:grpSpPr>
        <p:pic>
          <p:nvPicPr>
            <p:cNvPr id="6" name="Image 6"/>
            <p:cNvPicPr>
              <a:picLocks noChangeAspect="1"/>
            </p:cNvPicPr>
            <p:nvPr/>
          </p:nvPicPr>
          <p:blipFill>
            <a:blip r:embed="rId2"/>
            <a:stretch>
              <a:fillRect/>
            </a:stretch>
          </p:blipFill>
          <p:spPr>
            <a:xfrm>
              <a:off x="7239000" y="1714500"/>
              <a:ext cx="762000" cy="923925"/>
            </a:xfrm>
            <a:prstGeom prst="rect">
              <a:avLst/>
            </a:prstGeom>
          </p:spPr>
        </p:pic>
      </p:grpSp>
      <p:grpSp>
        <p:nvGrpSpPr>
          <p:cNvPr id="9" name="!!tide"/>
          <p:cNvGrpSpPr/>
          <p:nvPr/>
        </p:nvGrpSpPr>
        <p:grpSpPr>
          <a:xfrm>
            <a:off x="8191500" y="1809750"/>
            <a:ext cx="952500" cy="666750"/>
            <a:chOff x="8191500" y="1809750"/>
            <a:chExt cx="952500" cy="666750"/>
          </a:xfrm>
        </p:grpSpPr>
        <p:pic>
          <p:nvPicPr>
            <p:cNvPr id="8" name="Image 8"/>
            <p:cNvPicPr>
              <a:picLocks noChangeAspect="1"/>
            </p:cNvPicPr>
            <p:nvPr/>
          </p:nvPicPr>
          <p:blipFill>
            <a:blip r:embed="rId3"/>
            <a:stretch>
              <a:fillRect/>
            </a:stretch>
          </p:blipFill>
          <p:spPr>
            <a:xfrm>
              <a:off x="8191500" y="1809750"/>
              <a:ext cx="952500" cy="666750"/>
            </a:xfrm>
            <a:prstGeom prst="rect">
              <a:avLst/>
            </a:prstGeom>
          </p:spPr>
        </p:pic>
      </p:grpSp>
      <p:grpSp>
        <p:nvGrpSpPr>
          <p:cNvPr id="23" name="Group 23"/>
          <p:cNvGrpSpPr/>
          <p:nvPr/>
        </p:nvGrpSpPr>
        <p:grpSpPr>
          <a:xfrm>
            <a:off x="522732" y="2010728"/>
            <a:ext cx="4905375" cy="2764345"/>
            <a:chOff x="522732" y="2010728"/>
            <a:chExt cx="4905375" cy="2764345"/>
          </a:xfrm>
        </p:grpSpPr>
        <p:grpSp>
          <p:nvGrpSpPr>
            <p:cNvPr id="19" name="Group 19"/>
            <p:cNvGrpSpPr/>
            <p:nvPr/>
          </p:nvGrpSpPr>
          <p:grpSpPr>
            <a:xfrm>
              <a:off x="558442" y="2044700"/>
              <a:ext cx="254716" cy="254357"/>
              <a:chOff x="558442" y="2044700"/>
              <a:chExt cx="254716" cy="254357"/>
            </a:xfrm>
          </p:grpSpPr>
          <p:sp>
            <p:nvSpPr>
              <p:cNvPr id="10" name="Freeform 10"/>
              <p:cNvSpPr/>
              <p:nvPr/>
            </p:nvSpPr>
            <p:spPr>
              <a:xfrm>
                <a:off x="673100" y="2260599"/>
                <a:ext cx="25400" cy="38458"/>
              </a:xfrm>
              <a:custGeom>
                <a:avLst/>
                <a:gdLst/>
                <a:ahLst/>
                <a:cxnLst/>
                <a:rect l="l" t="t" r="r" b="b"/>
                <a:pathLst>
                  <a:path w="25400" h="38458">
                    <a:moveTo>
                      <a:pt x="12700" y="0"/>
                    </a:moveTo>
                    <a:cubicBezTo>
                      <a:pt x="19139" y="1"/>
                      <a:pt x="24558" y="4820"/>
                      <a:pt x="25311" y="11214"/>
                    </a:cubicBezTo>
                    <a:lnTo>
                      <a:pt x="25400" y="12700"/>
                    </a:lnTo>
                    <a:lnTo>
                      <a:pt x="25400" y="25400"/>
                    </a:lnTo>
                    <a:cubicBezTo>
                      <a:pt x="25392" y="32119"/>
                      <a:pt x="20152" y="37670"/>
                      <a:pt x="13444" y="38064"/>
                    </a:cubicBezTo>
                    <a:cubicBezTo>
                      <a:pt x="6736" y="38458"/>
                      <a:pt x="883" y="33558"/>
                      <a:pt x="89" y="26886"/>
                    </a:cubicBezTo>
                    <a:lnTo>
                      <a:pt x="0" y="25400"/>
                    </a:lnTo>
                    <a:lnTo>
                      <a:pt x="0" y="12700"/>
                    </a:lnTo>
                    <a:cubicBezTo>
                      <a:pt x="0" y="5686"/>
                      <a:pt x="5686" y="0"/>
                      <a:pt x="12700" y="0"/>
                    </a:cubicBezTo>
                    <a:close/>
                  </a:path>
                </a:pathLst>
              </a:custGeom>
              <a:solidFill>
                <a:schemeClr val="accent2"/>
              </a:solidFill>
              <a:ln>
                <a:noFill/>
              </a:ln>
            </p:spPr>
          </p:sp>
          <p:sp>
            <p:nvSpPr>
              <p:cNvPr id="11" name="Freeform 11"/>
              <p:cNvSpPr/>
              <p:nvPr/>
            </p:nvSpPr>
            <p:spPr>
              <a:xfrm>
                <a:off x="744223" y="2229890"/>
                <a:ext cx="36794" cy="37219"/>
              </a:xfrm>
              <a:custGeom>
                <a:avLst/>
                <a:gdLst/>
                <a:ahLst/>
                <a:cxnLst/>
                <a:rect l="l" t="t" r="r" b="b"/>
                <a:pathLst>
                  <a:path w="36794" h="37219">
                    <a:moveTo>
                      <a:pt x="21751" y="4167"/>
                    </a:moveTo>
                    <a:lnTo>
                      <a:pt x="22945" y="5221"/>
                    </a:lnTo>
                    <a:lnTo>
                      <a:pt x="31835" y="14111"/>
                    </a:lnTo>
                    <a:cubicBezTo>
                      <a:pt x="36562" y="18854"/>
                      <a:pt x="36794" y="26452"/>
                      <a:pt x="32365" y="31475"/>
                    </a:cubicBezTo>
                    <a:cubicBezTo>
                      <a:pt x="27936" y="36498"/>
                      <a:pt x="20368" y="37219"/>
                      <a:pt x="15071" y="33122"/>
                    </a:cubicBezTo>
                    <a:lnTo>
                      <a:pt x="13877" y="32068"/>
                    </a:lnTo>
                    <a:lnTo>
                      <a:pt x="4987" y="23178"/>
                    </a:lnTo>
                    <a:cubicBezTo>
                      <a:pt x="452" y="18651"/>
                      <a:pt x="0" y="11455"/>
                      <a:pt x="3932" y="6396"/>
                    </a:cubicBezTo>
                    <a:cubicBezTo>
                      <a:pt x="7865" y="1337"/>
                      <a:pt x="14950" y="0"/>
                      <a:pt x="20456" y="3278"/>
                    </a:cubicBezTo>
                    <a:lnTo>
                      <a:pt x="21751" y="4167"/>
                    </a:lnTo>
                    <a:close/>
                  </a:path>
                </a:pathLst>
              </a:custGeom>
              <a:solidFill>
                <a:schemeClr val="accent2"/>
              </a:solidFill>
              <a:ln>
                <a:noFill/>
              </a:ln>
            </p:spPr>
          </p:sp>
          <p:sp>
            <p:nvSpPr>
              <p:cNvPr id="12" name="Freeform 12"/>
              <p:cNvSpPr/>
              <p:nvPr/>
            </p:nvSpPr>
            <p:spPr>
              <a:xfrm>
                <a:off x="590391" y="2230153"/>
                <a:ext cx="36974" cy="36765"/>
              </a:xfrm>
              <a:custGeom>
                <a:avLst/>
                <a:gdLst/>
                <a:ahLst/>
                <a:cxnLst/>
                <a:rect l="l" t="t" r="r" b="b"/>
                <a:pathLst>
                  <a:path w="36974" h="36765">
                    <a:moveTo>
                      <a:pt x="31998" y="4958"/>
                    </a:moveTo>
                    <a:cubicBezTo>
                      <a:pt x="36522" y="9482"/>
                      <a:pt x="36974" y="16666"/>
                      <a:pt x="33052" y="21722"/>
                    </a:cubicBezTo>
                    <a:lnTo>
                      <a:pt x="31998" y="22916"/>
                    </a:lnTo>
                    <a:lnTo>
                      <a:pt x="23108" y="31806"/>
                    </a:lnTo>
                    <a:cubicBezTo>
                      <a:pt x="18365" y="36533"/>
                      <a:pt x="10766" y="36765"/>
                      <a:pt x="5744" y="32336"/>
                    </a:cubicBezTo>
                    <a:cubicBezTo>
                      <a:pt x="721" y="27907"/>
                      <a:pt x="0" y="20339"/>
                      <a:pt x="4096" y="15042"/>
                    </a:cubicBezTo>
                    <a:lnTo>
                      <a:pt x="5150" y="13848"/>
                    </a:lnTo>
                    <a:lnTo>
                      <a:pt x="14040" y="4958"/>
                    </a:lnTo>
                    <a:cubicBezTo>
                      <a:pt x="19000" y="0"/>
                      <a:pt x="27039" y="0"/>
                      <a:pt x="31998" y="4958"/>
                    </a:cubicBezTo>
                    <a:close/>
                  </a:path>
                </a:pathLst>
              </a:custGeom>
              <a:solidFill>
                <a:schemeClr val="accent2"/>
              </a:solidFill>
              <a:ln>
                <a:noFill/>
              </a:ln>
            </p:spPr>
          </p:sp>
          <p:sp>
            <p:nvSpPr>
              <p:cNvPr id="13" name="Freeform 13"/>
              <p:cNvSpPr/>
              <p:nvPr/>
            </p:nvSpPr>
            <p:spPr>
              <a:xfrm>
                <a:off x="558442" y="2159000"/>
                <a:ext cx="38816" cy="25400"/>
              </a:xfrm>
              <a:custGeom>
                <a:avLst/>
                <a:gdLst/>
                <a:ahLst/>
                <a:cxnLst/>
                <a:rect l="l" t="t" r="r" b="b"/>
                <a:pathLst>
                  <a:path w="38816" h="25400">
                    <a:moveTo>
                      <a:pt x="25758" y="0"/>
                    </a:moveTo>
                    <a:cubicBezTo>
                      <a:pt x="32477" y="7"/>
                      <a:pt x="38028" y="5248"/>
                      <a:pt x="38422" y="11956"/>
                    </a:cubicBezTo>
                    <a:cubicBezTo>
                      <a:pt x="38816" y="18664"/>
                      <a:pt x="33916" y="24517"/>
                      <a:pt x="27244" y="25311"/>
                    </a:cubicBezTo>
                    <a:lnTo>
                      <a:pt x="25758" y="25400"/>
                    </a:lnTo>
                    <a:lnTo>
                      <a:pt x="13058" y="25400"/>
                    </a:lnTo>
                    <a:cubicBezTo>
                      <a:pt x="6338" y="25392"/>
                      <a:pt x="788" y="20152"/>
                      <a:pt x="394" y="13444"/>
                    </a:cubicBezTo>
                    <a:cubicBezTo>
                      <a:pt x="0" y="6736"/>
                      <a:pt x="4900" y="883"/>
                      <a:pt x="11572" y="89"/>
                    </a:cubicBezTo>
                    <a:lnTo>
                      <a:pt x="13058" y="0"/>
                    </a:lnTo>
                    <a:lnTo>
                      <a:pt x="25758" y="0"/>
                    </a:lnTo>
                    <a:close/>
                  </a:path>
                </a:pathLst>
              </a:custGeom>
              <a:solidFill>
                <a:schemeClr val="accent2"/>
              </a:solidFill>
              <a:ln>
                <a:noFill/>
              </a:ln>
            </p:spPr>
          </p:sp>
          <p:sp>
            <p:nvSpPr>
              <p:cNvPr id="14" name="Freeform 14"/>
              <p:cNvSpPr/>
              <p:nvPr/>
            </p:nvSpPr>
            <p:spPr>
              <a:xfrm>
                <a:off x="774342" y="2159000"/>
                <a:ext cx="38816" cy="25400"/>
              </a:xfrm>
              <a:custGeom>
                <a:avLst/>
                <a:gdLst/>
                <a:ahLst/>
                <a:cxnLst/>
                <a:rect l="l" t="t" r="r" b="b"/>
                <a:pathLst>
                  <a:path w="38816" h="25400">
                    <a:moveTo>
                      <a:pt x="25758" y="0"/>
                    </a:moveTo>
                    <a:cubicBezTo>
                      <a:pt x="32477" y="7"/>
                      <a:pt x="38028" y="5248"/>
                      <a:pt x="38422" y="11956"/>
                    </a:cubicBezTo>
                    <a:cubicBezTo>
                      <a:pt x="38816" y="18664"/>
                      <a:pt x="33916" y="24517"/>
                      <a:pt x="27244" y="25311"/>
                    </a:cubicBezTo>
                    <a:lnTo>
                      <a:pt x="25758" y="25400"/>
                    </a:lnTo>
                    <a:lnTo>
                      <a:pt x="13058" y="25400"/>
                    </a:lnTo>
                    <a:cubicBezTo>
                      <a:pt x="6338" y="25392"/>
                      <a:pt x="788" y="20152"/>
                      <a:pt x="394" y="13444"/>
                    </a:cubicBezTo>
                    <a:cubicBezTo>
                      <a:pt x="0" y="6736"/>
                      <a:pt x="4900" y="883"/>
                      <a:pt x="11572" y="89"/>
                    </a:cubicBezTo>
                    <a:lnTo>
                      <a:pt x="13058" y="0"/>
                    </a:lnTo>
                    <a:lnTo>
                      <a:pt x="25758" y="0"/>
                    </a:lnTo>
                    <a:close/>
                  </a:path>
                </a:pathLst>
              </a:custGeom>
              <a:solidFill>
                <a:schemeClr val="accent2"/>
              </a:solidFill>
              <a:ln>
                <a:noFill/>
              </a:ln>
            </p:spPr>
          </p:sp>
          <p:sp>
            <p:nvSpPr>
              <p:cNvPr id="15" name="Freeform 15"/>
              <p:cNvSpPr/>
              <p:nvPr/>
            </p:nvSpPr>
            <p:spPr>
              <a:xfrm>
                <a:off x="590579" y="2076242"/>
                <a:ext cx="36769" cy="37197"/>
              </a:xfrm>
              <a:custGeom>
                <a:avLst/>
                <a:gdLst/>
                <a:ahLst/>
                <a:cxnLst/>
                <a:rect l="l" t="t" r="r" b="b"/>
                <a:pathLst>
                  <a:path w="36769" h="37197">
                    <a:moveTo>
                      <a:pt x="21726" y="4145"/>
                    </a:moveTo>
                    <a:lnTo>
                      <a:pt x="22920" y="5199"/>
                    </a:lnTo>
                    <a:lnTo>
                      <a:pt x="31810" y="14089"/>
                    </a:lnTo>
                    <a:cubicBezTo>
                      <a:pt x="36537" y="18832"/>
                      <a:pt x="36769" y="26430"/>
                      <a:pt x="32340" y="31453"/>
                    </a:cubicBezTo>
                    <a:cubicBezTo>
                      <a:pt x="27911" y="36476"/>
                      <a:pt x="20344" y="37197"/>
                      <a:pt x="15046" y="33101"/>
                    </a:cubicBezTo>
                    <a:lnTo>
                      <a:pt x="13852" y="32047"/>
                    </a:lnTo>
                    <a:lnTo>
                      <a:pt x="4962" y="23157"/>
                    </a:lnTo>
                    <a:cubicBezTo>
                      <a:pt x="445" y="18629"/>
                      <a:pt x="0" y="11448"/>
                      <a:pt x="3923" y="6397"/>
                    </a:cubicBezTo>
                    <a:cubicBezTo>
                      <a:pt x="7846" y="1346"/>
                      <a:pt x="14913" y="0"/>
                      <a:pt x="20418" y="3256"/>
                    </a:cubicBezTo>
                    <a:lnTo>
                      <a:pt x="21714" y="4145"/>
                    </a:lnTo>
                    <a:close/>
                  </a:path>
                </a:pathLst>
              </a:custGeom>
              <a:solidFill>
                <a:schemeClr val="accent2"/>
              </a:solidFill>
              <a:ln>
                <a:noFill/>
              </a:ln>
            </p:spPr>
          </p:sp>
          <p:sp>
            <p:nvSpPr>
              <p:cNvPr id="16" name="Freeform 16"/>
              <p:cNvSpPr/>
              <p:nvPr/>
            </p:nvSpPr>
            <p:spPr>
              <a:xfrm>
                <a:off x="744060" y="2076483"/>
                <a:ext cx="36974" cy="36765"/>
              </a:xfrm>
              <a:custGeom>
                <a:avLst/>
                <a:gdLst/>
                <a:ahLst/>
                <a:cxnLst/>
                <a:rect l="l" t="t" r="r" b="b"/>
                <a:pathLst>
                  <a:path w="36974" h="36765">
                    <a:moveTo>
                      <a:pt x="31998" y="4958"/>
                    </a:moveTo>
                    <a:cubicBezTo>
                      <a:pt x="36522" y="9482"/>
                      <a:pt x="36974" y="16666"/>
                      <a:pt x="33052" y="21722"/>
                    </a:cubicBezTo>
                    <a:lnTo>
                      <a:pt x="31998" y="22916"/>
                    </a:lnTo>
                    <a:lnTo>
                      <a:pt x="23108" y="31806"/>
                    </a:lnTo>
                    <a:cubicBezTo>
                      <a:pt x="18365" y="36533"/>
                      <a:pt x="10766" y="36765"/>
                      <a:pt x="5744" y="32336"/>
                    </a:cubicBezTo>
                    <a:cubicBezTo>
                      <a:pt x="721" y="27907"/>
                      <a:pt x="0" y="20339"/>
                      <a:pt x="4096" y="15042"/>
                    </a:cubicBezTo>
                    <a:lnTo>
                      <a:pt x="5150" y="13848"/>
                    </a:lnTo>
                    <a:lnTo>
                      <a:pt x="14040" y="4958"/>
                    </a:lnTo>
                    <a:cubicBezTo>
                      <a:pt x="19000" y="0"/>
                      <a:pt x="27039" y="0"/>
                      <a:pt x="31998" y="4958"/>
                    </a:cubicBezTo>
                    <a:close/>
                  </a:path>
                </a:pathLst>
              </a:custGeom>
              <a:solidFill>
                <a:schemeClr val="accent2"/>
              </a:solidFill>
              <a:ln>
                <a:noFill/>
              </a:ln>
            </p:spPr>
          </p:sp>
          <p:sp>
            <p:nvSpPr>
              <p:cNvPr id="17" name="Freeform 17"/>
              <p:cNvSpPr/>
              <p:nvPr/>
            </p:nvSpPr>
            <p:spPr>
              <a:xfrm>
                <a:off x="673100" y="2044700"/>
                <a:ext cx="25400" cy="38458"/>
              </a:xfrm>
              <a:custGeom>
                <a:avLst/>
                <a:gdLst/>
                <a:ahLst/>
                <a:cxnLst/>
                <a:rect l="l" t="t" r="r" b="b"/>
                <a:pathLst>
                  <a:path w="25400" h="38458">
                    <a:moveTo>
                      <a:pt x="12700" y="0"/>
                    </a:moveTo>
                    <a:cubicBezTo>
                      <a:pt x="19139" y="1"/>
                      <a:pt x="24558" y="4820"/>
                      <a:pt x="25311" y="11214"/>
                    </a:cubicBezTo>
                    <a:lnTo>
                      <a:pt x="25400" y="12700"/>
                    </a:lnTo>
                    <a:lnTo>
                      <a:pt x="25400" y="25400"/>
                    </a:lnTo>
                    <a:cubicBezTo>
                      <a:pt x="25392" y="32119"/>
                      <a:pt x="20152" y="37670"/>
                      <a:pt x="13444" y="38064"/>
                    </a:cubicBezTo>
                    <a:cubicBezTo>
                      <a:pt x="6736" y="38458"/>
                      <a:pt x="883" y="33558"/>
                      <a:pt x="89" y="26886"/>
                    </a:cubicBezTo>
                    <a:lnTo>
                      <a:pt x="0" y="25400"/>
                    </a:lnTo>
                    <a:lnTo>
                      <a:pt x="0" y="12700"/>
                    </a:lnTo>
                    <a:cubicBezTo>
                      <a:pt x="0" y="5686"/>
                      <a:pt x="5686" y="0"/>
                      <a:pt x="12700" y="0"/>
                    </a:cubicBezTo>
                    <a:close/>
                  </a:path>
                </a:pathLst>
              </a:custGeom>
              <a:solidFill>
                <a:schemeClr val="accent2"/>
              </a:solidFill>
              <a:ln>
                <a:noFill/>
              </a:ln>
            </p:spPr>
          </p:sp>
          <p:sp>
            <p:nvSpPr>
              <p:cNvPr id="18" name="Freeform 18"/>
              <p:cNvSpPr/>
              <p:nvPr/>
            </p:nvSpPr>
            <p:spPr>
              <a:xfrm>
                <a:off x="622300" y="2108198"/>
                <a:ext cx="127500" cy="127980"/>
              </a:xfrm>
              <a:custGeom>
                <a:avLst/>
                <a:gdLst/>
                <a:ahLst/>
                <a:cxnLst/>
                <a:rect l="l" t="t" r="r" b="b"/>
                <a:pathLst>
                  <a:path w="127500" h="127980">
                    <a:moveTo>
                      <a:pt x="63500" y="2"/>
                    </a:moveTo>
                    <a:cubicBezTo>
                      <a:pt x="98212" y="0"/>
                      <a:pt x="126493" y="27872"/>
                      <a:pt x="126997" y="62581"/>
                    </a:cubicBezTo>
                    <a:cubicBezTo>
                      <a:pt x="127500" y="97289"/>
                      <a:pt x="100040" y="125970"/>
                      <a:pt x="65342" y="126975"/>
                    </a:cubicBezTo>
                    <a:cubicBezTo>
                      <a:pt x="30645" y="127980"/>
                      <a:pt x="1570" y="100937"/>
                      <a:pt x="63" y="66258"/>
                    </a:cubicBezTo>
                    <a:lnTo>
                      <a:pt x="0" y="63502"/>
                    </a:lnTo>
                    <a:lnTo>
                      <a:pt x="63" y="60746"/>
                    </a:lnTo>
                    <a:cubicBezTo>
                      <a:pt x="1539" y="26781"/>
                      <a:pt x="29503" y="4"/>
                      <a:pt x="63500" y="2"/>
                    </a:cubicBezTo>
                    <a:close/>
                  </a:path>
                </a:pathLst>
              </a:custGeom>
              <a:solidFill>
                <a:schemeClr val="accent2"/>
              </a:solidFill>
              <a:ln>
                <a:noFill/>
              </a:ln>
            </p:spPr>
          </p:sp>
        </p:grpSp>
        <p:sp>
          <p:nvSpPr>
            <p:cNvPr id="20" name="TextBox 20"/>
            <p:cNvSpPr txBox="1"/>
            <p:nvPr/>
          </p:nvSpPr>
          <p:spPr>
            <a:xfrm>
              <a:off x="939546" y="2010728"/>
              <a:ext cx="4488561" cy="498729"/>
            </a:xfrm>
            <a:prstGeom prst="rect">
              <a:avLst/>
            </a:prstGeom>
            <a:noFill/>
            <a:ln>
              <a:noFill/>
            </a:ln>
          </p:spPr>
          <p:txBody>
            <a:bodyPr wrap="none" lIns="0" tIns="0" rIns="0" bIns="0" anchor="t" anchorCtr="0">
              <a:spAutoFit/>
            </a:bodyPr>
            <a:lstStyle/>
            <a:p>
              <a:pPr algn="l"/>
              <a:r>
                <a:rPr lang="zh-CN" sz="2550" b="1" dirty="0">
                  <a:solidFill>
                    <a:schemeClr val="accent2"/>
                  </a:solidFill>
                  <a:latin typeface="+mn-lt"/>
                  <a:ea typeface="+mn-ea"/>
                  <a:cs typeface="+mn-cs"/>
                </a:rPr>
                <a:t>主时钟在脑内一个具体的位置</a:t>
              </a:r>
            </a:p>
          </p:txBody>
        </p:sp>
        <p:sp>
          <p:nvSpPr>
            <p:cNvPr id="21" name="TextBox 21"/>
            <p:cNvSpPr txBox="1"/>
            <p:nvPr/>
          </p:nvSpPr>
          <p:spPr>
            <a:xfrm>
              <a:off x="522732" y="2630805"/>
              <a:ext cx="4221861" cy="1210818"/>
            </a:xfrm>
            <a:prstGeom prst="rect">
              <a:avLst/>
            </a:prstGeom>
            <a:noFill/>
            <a:ln>
              <a:noFill/>
            </a:ln>
          </p:spPr>
          <p:txBody>
            <a:bodyPr wrap="none" lIns="0" tIns="0" rIns="0" bIns="0" anchor="t" anchorCtr="0">
              <a:spAutoFit/>
            </a:bodyPr>
            <a:lstStyle/>
            <a:p>
              <a:pPr algn="l">
                <a:lnSpc>
                  <a:spcPts val="3150"/>
                </a:lnSpc>
              </a:pPr>
              <a:r>
                <a:rPr lang="zh-CN" sz="2100" dirty="0">
                  <a:solidFill>
                    <a:schemeClr val="dk1"/>
                  </a:solidFill>
                  <a:latin typeface="+mn-lt"/>
                  <a:ea typeface="+mn-ea"/>
                  <a:cs typeface="+mn-cs"/>
                </a:rPr>
                <a:t>视交叉上核(SCN)按眼睛收到的光量</a:t>
              </a:r>
              <a:br/>
              <a:r>
                <a:rPr lang="zh-CN" sz="2100" dirty="0">
                  <a:solidFill>
                    <a:schemeClr val="dk1"/>
                  </a:solidFill>
                  <a:latin typeface="+mn-lt"/>
                  <a:ea typeface="+mn-ea"/>
                  <a:cs typeface="+mn-cs"/>
                </a:rPr>
                <a:t>控制褪黑素分泌;傍晚光线一暗,</a:t>
              </a:r>
              <a:br/>
              <a:r>
                <a:rPr lang="zh-CN" sz="2100" dirty="0">
                  <a:solidFill>
                    <a:schemeClr val="dk1"/>
                  </a:solidFill>
                  <a:latin typeface="+mn-lt"/>
                  <a:ea typeface="+mn-ea"/>
                  <a:cs typeface="+mn-cs"/>
                </a:rPr>
                <a:t>分泌增加,人就开始犯困。</a:t>
              </a:r>
            </a:p>
          </p:txBody>
        </p:sp>
        <p:sp>
          <p:nvSpPr>
            <p:cNvPr id="22" name="TextBox 22"/>
            <p:cNvSpPr txBox="1"/>
            <p:nvPr/>
          </p:nvSpPr>
          <p:spPr>
            <a:xfrm>
              <a:off x="522732" y="3964305"/>
              <a:ext cx="3221736" cy="810768"/>
            </a:xfrm>
            <a:prstGeom prst="rect">
              <a:avLst/>
            </a:prstGeom>
            <a:noFill/>
            <a:ln>
              <a:noFill/>
            </a:ln>
          </p:spPr>
          <p:txBody>
            <a:bodyPr wrap="none" lIns="0" tIns="0" rIns="0" bIns="0" anchor="t" anchorCtr="0">
              <a:spAutoFit/>
            </a:bodyPr>
            <a:lstStyle/>
            <a:p>
              <a:pPr algn="l">
                <a:lnSpc>
                  <a:spcPts val="3150"/>
                </a:lnSpc>
              </a:pPr>
              <a:r>
                <a:rPr lang="zh-CN" sz="2100" b="1" dirty="0">
                  <a:solidFill>
                    <a:schemeClr val="accent3"/>
                  </a:solidFill>
                  <a:latin typeface="+mn-lt"/>
                  <a:ea typeface="+mn-ea"/>
                  <a:cs typeface="+mn-cs"/>
                </a:rPr>
                <a:t>夜里的强光不是让你精神,</a:t>
              </a:r>
              <a:br/>
              <a:r>
                <a:rPr lang="zh-CN" sz="2100" b="1" dirty="0">
                  <a:solidFill>
                    <a:schemeClr val="accent3"/>
                  </a:solidFill>
                  <a:latin typeface="+mn-lt"/>
                  <a:ea typeface="+mn-ea"/>
                  <a:cs typeface="+mn-cs"/>
                </a:rPr>
                <a:t>是让主时钟以为天还没黑。</a:t>
              </a:r>
            </a:p>
          </p:txBody>
        </p:sp>
      </p:grpSp>
      <p:grpSp>
        <p:nvGrpSpPr>
          <p:cNvPr id="32" name="Group 32"/>
          <p:cNvGrpSpPr/>
          <p:nvPr/>
        </p:nvGrpSpPr>
        <p:grpSpPr>
          <a:xfrm>
            <a:off x="533400" y="4953000"/>
            <a:ext cx="6477000" cy="723900"/>
            <a:chOff x="533400" y="4953000"/>
            <a:chExt cx="6477000" cy="723900"/>
          </a:xfrm>
        </p:grpSpPr>
        <p:sp>
          <p:nvSpPr>
            <p:cNvPr id="24" name="Rectangle 24"/>
            <p:cNvSpPr/>
            <p:nvPr/>
          </p:nvSpPr>
          <p:spPr>
            <a:xfrm>
              <a:off x="533400" y="4953000"/>
              <a:ext cx="1905000" cy="723900"/>
            </a:xfrm>
            <a:prstGeom prst="roundRect">
              <a:avLst>
                <a:gd name="adj" fmla="val 15789"/>
              </a:avLst>
            </a:prstGeom>
            <a:solidFill>
              <a:schemeClr val="lt2"/>
            </a:solidFill>
            <a:ln>
              <a:noFill/>
            </a:ln>
          </p:spPr>
        </p:sp>
        <p:sp>
          <p:nvSpPr>
            <p:cNvPr id="25" name="Rectangle 25"/>
            <p:cNvSpPr/>
            <p:nvPr/>
          </p:nvSpPr>
          <p:spPr>
            <a:xfrm>
              <a:off x="2819400" y="4953000"/>
              <a:ext cx="1905000" cy="723900"/>
            </a:xfrm>
            <a:prstGeom prst="roundRect">
              <a:avLst>
                <a:gd name="adj" fmla="val 15789"/>
              </a:avLst>
            </a:prstGeom>
            <a:solidFill>
              <a:schemeClr val="accent2"/>
            </a:solidFill>
            <a:ln>
              <a:noFill/>
            </a:ln>
          </p:spPr>
        </p:sp>
        <p:sp>
          <p:nvSpPr>
            <p:cNvPr id="26" name="Rectangle 26"/>
            <p:cNvSpPr/>
            <p:nvPr/>
          </p:nvSpPr>
          <p:spPr>
            <a:xfrm>
              <a:off x="5105400" y="4953000"/>
              <a:ext cx="1905000" cy="723900"/>
            </a:xfrm>
            <a:prstGeom prst="roundRect">
              <a:avLst>
                <a:gd name="adj" fmla="val 15789"/>
              </a:avLst>
            </a:prstGeom>
            <a:solidFill>
              <a:schemeClr val="accent1"/>
            </a:solidFill>
            <a:ln>
              <a:noFill/>
            </a:ln>
          </p:spPr>
        </p:sp>
        <p:sp>
          <p:nvSpPr>
            <p:cNvPr id="27" name="Line 27"/>
            <p:cNvSpPr/>
            <p:nvPr/>
          </p:nvSpPr>
          <p:spPr>
            <a:xfrm>
              <a:off x="2514600" y="5314950"/>
              <a:ext cx="209550" cy="1"/>
            </a:xfrm>
            <a:prstGeom prst="line">
              <a:avLst/>
            </a:prstGeom>
            <a:noFill/>
            <a:ln w="28575">
              <a:solidFill>
                <a:schemeClr val="accent2"/>
              </a:solidFill>
              <a:tailEnd type="triangle" w="lg" len="lg"/>
            </a:ln>
          </p:spPr>
        </p:sp>
        <p:sp>
          <p:nvSpPr>
            <p:cNvPr id="28" name="Line 28"/>
            <p:cNvSpPr/>
            <p:nvPr/>
          </p:nvSpPr>
          <p:spPr>
            <a:xfrm>
              <a:off x="4800600" y="5314950"/>
              <a:ext cx="209550" cy="1"/>
            </a:xfrm>
            <a:prstGeom prst="line">
              <a:avLst/>
            </a:prstGeom>
            <a:noFill/>
            <a:ln w="28575">
              <a:solidFill>
                <a:schemeClr val="accent2"/>
              </a:solidFill>
              <a:tailEnd type="triangle" w="lg" len="lg"/>
            </a:ln>
          </p:spPr>
        </p:sp>
        <p:sp>
          <p:nvSpPr>
            <p:cNvPr id="29" name="TextBox 29"/>
            <p:cNvSpPr txBox="1"/>
            <p:nvPr/>
          </p:nvSpPr>
          <p:spPr>
            <a:xfrm>
              <a:off x="768477" y="5183505"/>
              <a:ext cx="1434846" cy="410718"/>
            </a:xfrm>
            <a:prstGeom prst="rect">
              <a:avLst/>
            </a:prstGeom>
            <a:noFill/>
            <a:ln>
              <a:noFill/>
            </a:ln>
          </p:spPr>
          <p:txBody>
            <a:bodyPr wrap="none" lIns="0" tIns="0" rIns="0" bIns="0" anchor="t" anchorCtr="0">
              <a:spAutoFit/>
            </a:bodyPr>
            <a:lstStyle/>
            <a:p>
              <a:pPr algn="ctr"/>
              <a:r>
                <a:rPr lang="zh-CN" sz="2100" dirty="0">
                  <a:solidFill>
                    <a:schemeClr val="dk1"/>
                  </a:solidFill>
                  <a:latin typeface="+mn-lt"/>
                  <a:ea typeface="+mn-ea"/>
                  <a:cs typeface="+mn-cs"/>
                </a:rPr>
                <a:t>光进入眼睛</a:t>
              </a:r>
            </a:p>
          </p:txBody>
        </p:sp>
        <p:sp>
          <p:nvSpPr>
            <p:cNvPr id="30" name="TextBox 30"/>
            <p:cNvSpPr txBox="1"/>
            <p:nvPr/>
          </p:nvSpPr>
          <p:spPr>
            <a:xfrm>
              <a:off x="3054477" y="5183505"/>
              <a:ext cx="1434846" cy="410718"/>
            </a:xfrm>
            <a:prstGeom prst="rect">
              <a:avLst/>
            </a:prstGeom>
            <a:noFill/>
            <a:ln>
              <a:noFill/>
            </a:ln>
          </p:spPr>
          <p:txBody>
            <a:bodyPr wrap="none" lIns="0" tIns="0" rIns="0" bIns="0" anchor="t" anchorCtr="0">
              <a:spAutoFit/>
            </a:bodyPr>
            <a:lstStyle/>
            <a:p>
              <a:pPr algn="ctr"/>
              <a:r>
                <a:rPr lang="zh-CN" sz="2100" dirty="0">
                  <a:solidFill>
                    <a:schemeClr val="dk1"/>
                  </a:solidFill>
                  <a:latin typeface="+mn-lt"/>
                  <a:ea typeface="+mn-ea"/>
                  <a:cs typeface="+mn-cs"/>
                </a:rPr>
                <a:t>视交叉上核</a:t>
              </a:r>
            </a:p>
          </p:txBody>
        </p:sp>
        <p:sp>
          <p:nvSpPr>
            <p:cNvPr id="31" name="TextBox 31"/>
            <p:cNvSpPr txBox="1"/>
            <p:nvPr/>
          </p:nvSpPr>
          <p:spPr>
            <a:xfrm>
              <a:off x="5340477" y="5183505"/>
              <a:ext cx="1434846" cy="410718"/>
            </a:xfrm>
            <a:prstGeom prst="rect">
              <a:avLst/>
            </a:prstGeom>
            <a:noFill/>
            <a:ln>
              <a:noFill/>
            </a:ln>
          </p:spPr>
          <p:txBody>
            <a:bodyPr wrap="none" lIns="0" tIns="0" rIns="0" bIns="0" anchor="t" anchorCtr="0">
              <a:spAutoFit/>
            </a:bodyPr>
            <a:lstStyle/>
            <a:p>
              <a:pPr algn="ctr"/>
              <a:r>
                <a:rPr lang="zh-CN" sz="2100" dirty="0">
                  <a:solidFill>
                    <a:srgbClr val="FBF5E9"/>
                  </a:solidFill>
                  <a:latin typeface="+mn-lt"/>
                  <a:ea typeface="+mn-ea"/>
                  <a:cs typeface="+mn-cs"/>
                </a:rPr>
                <a:t>褪黑素上升</a:t>
              </a:r>
            </a:p>
          </p:txBody>
        </p:sp>
      </p:grpSp>
      <p:grpSp>
        <p:nvGrpSpPr>
          <p:cNvPr id="34" name="Group 34"/>
          <p:cNvGrpSpPr/>
          <p:nvPr/>
        </p:nvGrpSpPr>
        <p:grpSpPr>
          <a:xfrm>
            <a:off x="525780" y="5934075"/>
            <a:ext cx="3473958" cy="293370"/>
            <a:chOff x="525780" y="5934075"/>
            <a:chExt cx="3473958" cy="293370"/>
          </a:xfrm>
        </p:grpSpPr>
        <p:sp>
          <p:nvSpPr>
            <p:cNvPr id="33" name="TextBox 33"/>
            <p:cNvSpPr txBox="1"/>
            <p:nvPr/>
          </p:nvSpPr>
          <p:spPr>
            <a:xfrm>
              <a:off x="525780" y="5934075"/>
              <a:ext cx="3473958" cy="293370"/>
            </a:xfrm>
            <a:prstGeom prst="rect">
              <a:avLst/>
            </a:prstGeom>
            <a:noFill/>
            <a:ln>
              <a:noFill/>
            </a:ln>
          </p:spPr>
          <p:txBody>
            <a:bodyPr wrap="none" lIns="0" tIns="0" rIns="0" bIns="0" anchor="t" anchorCtr="0">
              <a:spAutoFit/>
            </a:bodyPr>
            <a:lstStyle/>
            <a:p>
              <a:pPr algn="l"/>
              <a:r>
                <a:rPr lang="zh-CN" sz="1500" dirty="0">
                  <a:solidFill>
                    <a:schemeClr val="accent5"/>
                  </a:solidFill>
                  <a:latin typeface="+mn-lt"/>
                  <a:ea typeface="+mn-ea"/>
                  <a:cs typeface="+mn-cs"/>
                </a:rPr>
                <a:t>昼夜节律与 SCN:美国 NIGMS 科普资料</a:t>
              </a:r>
            </a:p>
          </p:txBody>
        </p:sp>
      </p:grpSp>
      <p:sp>
        <p:nvSpPr>
          <p:cNvPr id="35" name="TextBox 35"/>
          <p:cNvSpPr txBox="1"/>
          <p:nvPr/>
        </p:nvSpPr>
        <p:spPr>
          <a:xfrm>
            <a:off x="9013431" y="6864668"/>
            <a:ext cx="213627" cy="264033"/>
          </a:xfrm>
          <a:prstGeom prst="rect">
            <a:avLst/>
          </a:prstGeom>
          <a:noFill/>
          <a:ln>
            <a:noFill/>
          </a:ln>
        </p:spPr>
        <p:txBody>
          <a:bodyPr wrap="none" lIns="0" tIns="0" rIns="0" bIns="0" anchor="t" anchorCtr="0">
            <a:spAutoFit/>
          </a:bodyPr>
          <a:lstStyle/>
          <a:p>
            <a:pPr algn="r"/>
            <a:r>
              <a:rPr lang="zh-CN" sz="1350" dirty="0">
                <a:solidFill>
                  <a:schemeClr val="accent5"/>
                </a:solidFill>
                <a:latin typeface="+mn-lt"/>
                <a:ea typeface="+mn-ea"/>
                <a:cs typeface="+mn-cs"/>
              </a:rPr>
              <a:t>08</a:t>
            </a:r>
          </a:p>
        </p:txBody>
      </p:sp>
    </p:spTree>
  </p:cSld>
  <p:clrMapOvr>
    <a:masterClrMapping/>
  </p:clrMapOvr>
  <mc:AlternateContent>
    <mc:Choice Requires="p159">
      <p:transition p14:dur="90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600"/>
                                        <p:tgtEl>
                                          <p:spTgt spid="23"/>
                                        </p:tgtEl>
                                      </p:cBhvr>
                                    </p:animEffect>
                                  </p:childTnLst>
                                </p:cTn>
                              </p:par>
                            </p:childTnLst>
                          </p:cTn>
                        </p:par>
                        <p:par>
                          <p:cTn id="8" fill="hold">
                            <p:stCondLst>
                              <p:cond delay="600"/>
                            </p:stCondLst>
                            <p:childTnLst>
                              <p:par>
                                <p:cTn id="9" presetID="22" presetClass="entr" presetSubtype="2" fill="hold" grpId="0" nodeType="afterEffect">
                                  <p:stCondLst>
                                    <p:cond delay="500"/>
                                  </p:stCondLst>
                                  <p:childTnLst>
                                    <p:set>
                                      <p:cBhvr>
                                        <p:cTn id="10" dur="1" fill="hold">
                                          <p:stCondLst>
                                            <p:cond delay="0"/>
                                          </p:stCondLst>
                                        </p:cTn>
                                        <p:tgtEl>
                                          <p:spTgt spid="32"/>
                                        </p:tgtEl>
                                        <p:attrNameLst>
                                          <p:attrName>style.visibility</p:attrName>
                                        </p:attrNameLst>
                                      </p:cBhvr>
                                      <p:to>
                                        <p:strVal val="visible"/>
                                      </p:to>
                                    </p:set>
                                    <p:animEffect transition="in" filter="wipe(right)">
                                      <p:cBhvr>
                                        <p:cTn id="11" dur="900"/>
                                        <p:tgtEl>
                                          <p:spTgt spid="32"/>
                                        </p:tgtEl>
                                      </p:cBhvr>
                                    </p:animEffect>
                                  </p:childTnLst>
                                </p:cTn>
                              </p:par>
                            </p:childTnLst>
                          </p:cTn>
                        </p:par>
                        <p:par>
                          <p:cTn id="12" fill="hold">
                            <p:stCondLst>
                              <p:cond delay="2000"/>
                            </p:stCondLst>
                            <p:childTnLst>
                              <p:par>
                                <p:cTn id="13" presetID="10" presetClass="entr" presetSubtype="0" fill="hold" grpId="0" nodeType="afterEffect">
                                  <p:stCondLst>
                                    <p:cond delay="500"/>
                                  </p:stCondLst>
                                  <p:childTnLst>
                                    <p:set>
                                      <p:cBhvr>
                                        <p:cTn id="14" dur="1" fill="hold">
                                          <p:stCondLst>
                                            <p:cond delay="0"/>
                                          </p:stCondLst>
                                        </p:cTn>
                                        <p:tgtEl>
                                          <p:spTgt spid="34"/>
                                        </p:tgtEl>
                                        <p:attrNameLst>
                                          <p:attrName>style.visibility</p:attrName>
                                        </p:attrNameLst>
                                      </p:cBhvr>
                                      <p:to>
                                        <p:strVal val="visible"/>
                                      </p:to>
                                    </p:set>
                                    <p:animEffect transition="in" filter="fade">
                                      <p:cBhvr>
                                        <p:cTn id="15" dur="4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Polygon 2"/>
          <p:cNvSpPr/>
          <p:nvPr/>
        </p:nvSpPr>
        <p:spPr>
          <a:xfrm>
            <a:off x="0" y="6648450"/>
            <a:ext cx="9753600" cy="666750"/>
          </a:xfrm>
          <a:custGeom>
            <a:avLst/>
            <a:gdLst/>
            <a:ahLst/>
            <a:cxnLst/>
            <a:rect l="l" t="t" r="r" b="b"/>
            <a:pathLst>
              <a:path w="9753600" h="666750">
                <a:moveTo>
                  <a:pt x="0" y="76200"/>
                </a:moveTo>
                <a:lnTo>
                  <a:pt x="1123950" y="0"/>
                </a:lnTo>
                <a:lnTo>
                  <a:pt x="2247900" y="85725"/>
                </a:lnTo>
                <a:lnTo>
                  <a:pt x="3371850" y="9525"/>
                </a:lnTo>
                <a:lnTo>
                  <a:pt x="4495800" y="95250"/>
                </a:lnTo>
                <a:lnTo>
                  <a:pt x="5619750" y="19050"/>
                </a:lnTo>
                <a:lnTo>
                  <a:pt x="6743700" y="104775"/>
                </a:lnTo>
                <a:lnTo>
                  <a:pt x="7867650" y="28575"/>
                </a:lnTo>
                <a:lnTo>
                  <a:pt x="8991600" y="114300"/>
                </a:lnTo>
                <a:lnTo>
                  <a:pt x="9753600" y="47625"/>
                </a:lnTo>
                <a:lnTo>
                  <a:pt x="9753600" y="666750"/>
                </a:lnTo>
                <a:lnTo>
                  <a:pt x="0" y="666750"/>
                </a:lnTo>
                <a:close/>
              </a:path>
            </a:pathLst>
          </a:custGeom>
          <a:solidFill>
            <a:schemeClr val="lt2"/>
          </a:solidFill>
          <a:ln>
            <a:noFill/>
          </a:ln>
        </p:spPr>
      </p:sp>
      <p:grpSp>
        <p:nvGrpSpPr>
          <p:cNvPr id="5" name="Group 5"/>
          <p:cNvGrpSpPr/>
          <p:nvPr/>
        </p:nvGrpSpPr>
        <p:grpSpPr>
          <a:xfrm>
            <a:off x="514350" y="721995"/>
            <a:ext cx="4238244" cy="762000"/>
            <a:chOff x="514350" y="721995"/>
            <a:chExt cx="4238244" cy="762000"/>
          </a:xfrm>
        </p:grpSpPr>
        <p:sp>
          <p:nvSpPr>
            <p:cNvPr id="3" name="TextBox 3"/>
            <p:cNvSpPr txBox="1"/>
            <p:nvPr/>
          </p:nvSpPr>
          <p:spPr>
            <a:xfrm>
              <a:off x="514350" y="721995"/>
              <a:ext cx="4238244" cy="762000"/>
            </a:xfrm>
            <a:prstGeom prst="rect">
              <a:avLst/>
            </a:prstGeom>
            <a:noFill/>
            <a:ln>
              <a:noFill/>
            </a:ln>
          </p:spPr>
          <p:txBody>
            <a:bodyPr wrap="none" lIns="0" tIns="0" rIns="0" bIns="0" anchor="t" anchorCtr="0">
              <a:spAutoFit/>
            </a:bodyPr>
            <a:lstStyle/>
            <a:p>
              <a:pPr algn="l"/>
              <a:r>
                <a:rPr lang="zh-CN" sz="3900" b="1" dirty="0">
                  <a:solidFill>
                    <a:schemeClr val="dk1"/>
                  </a:solidFill>
                  <a:latin typeface="+mj-lt"/>
                  <a:ea typeface="+mj-ea"/>
                  <a:cs typeface="+mj-cs"/>
                </a:rPr>
                <a:t>咖啡因不给你能量</a:t>
              </a:r>
            </a:p>
          </p:txBody>
        </p:sp>
        <p:sp>
          <p:nvSpPr>
            <p:cNvPr id="4" name="Rectangle 4"/>
            <p:cNvSpPr/>
            <p:nvPr/>
          </p:nvSpPr>
          <p:spPr>
            <a:xfrm>
              <a:off x="533400" y="1333500"/>
              <a:ext cx="1257300" cy="76200"/>
            </a:xfrm>
            <a:prstGeom prst="rect">
              <a:avLst/>
            </a:prstGeom>
            <a:solidFill>
              <a:schemeClr val="accent2"/>
            </a:solidFill>
            <a:ln>
              <a:noFill/>
            </a:ln>
          </p:spPr>
        </p:sp>
      </p:grpSp>
      <p:grpSp>
        <p:nvGrpSpPr>
          <p:cNvPr id="9" name="Group 9"/>
          <p:cNvGrpSpPr/>
          <p:nvPr/>
        </p:nvGrpSpPr>
        <p:grpSpPr>
          <a:xfrm>
            <a:off x="520446" y="2047875"/>
            <a:ext cx="3656963" cy="3793998"/>
            <a:chOff x="520446" y="2047875"/>
            <a:chExt cx="3656963" cy="3793998"/>
          </a:xfrm>
        </p:grpSpPr>
        <p:pic>
          <p:nvPicPr>
            <p:cNvPr id="6" name="Image 6"/>
            <p:cNvPicPr>
              <a:picLocks noChangeAspect="1"/>
            </p:cNvPicPr>
            <p:nvPr/>
          </p:nvPicPr>
          <p:blipFill>
            <a:blip r:embed="rId2"/>
            <a:stretch>
              <a:fillRect/>
            </a:stretch>
          </p:blipFill>
          <p:spPr>
            <a:xfrm>
              <a:off x="571500" y="2047875"/>
              <a:ext cx="2857500" cy="2428875"/>
            </a:xfrm>
            <a:prstGeom prst="rect">
              <a:avLst/>
            </a:prstGeom>
          </p:spPr>
        </p:pic>
        <p:sp>
          <p:nvSpPr>
            <p:cNvPr id="7" name="TextBox 7"/>
            <p:cNvSpPr txBox="1"/>
            <p:nvPr/>
          </p:nvSpPr>
          <p:spPr>
            <a:xfrm>
              <a:off x="520446" y="4601528"/>
              <a:ext cx="3656963" cy="498729"/>
            </a:xfrm>
            <a:prstGeom prst="rect">
              <a:avLst/>
            </a:prstGeom>
            <a:noFill/>
            <a:ln>
              <a:noFill/>
            </a:ln>
          </p:spPr>
          <p:txBody>
            <a:bodyPr wrap="none" lIns="0" tIns="0" rIns="0" bIns="0" anchor="t" anchorCtr="0">
              <a:spAutoFit/>
            </a:bodyPr>
            <a:lstStyle/>
            <a:p>
              <a:pPr algn="l"/>
              <a:r>
                <a:rPr lang="zh-CN" sz="2550" b="1" dirty="0">
                  <a:solidFill>
                    <a:schemeClr val="accent3"/>
                  </a:solidFill>
                  <a:latin typeface="+mn-lt"/>
                  <a:ea typeface="+mn-ea"/>
                  <a:cs typeface="+mn-cs"/>
                </a:rPr>
                <a:t>它挡的是信号,不是疲劳</a:t>
              </a:r>
            </a:p>
          </p:txBody>
        </p:sp>
        <p:sp>
          <p:nvSpPr>
            <p:cNvPr id="8" name="TextBox 8"/>
            <p:cNvSpPr txBox="1"/>
            <p:nvPr/>
          </p:nvSpPr>
          <p:spPr>
            <a:xfrm>
              <a:off x="522732" y="5031105"/>
              <a:ext cx="2875026" cy="810768"/>
            </a:xfrm>
            <a:prstGeom prst="rect">
              <a:avLst/>
            </a:prstGeom>
            <a:noFill/>
            <a:ln>
              <a:noFill/>
            </a:ln>
          </p:spPr>
          <p:txBody>
            <a:bodyPr wrap="none" lIns="0" tIns="0" rIns="0" bIns="0" anchor="t" anchorCtr="0">
              <a:spAutoFit/>
            </a:bodyPr>
            <a:lstStyle/>
            <a:p>
              <a:pPr algn="l">
                <a:lnSpc>
                  <a:spcPts val="3150"/>
                </a:lnSpc>
              </a:pPr>
              <a:r>
                <a:rPr lang="zh-CN" sz="2100" dirty="0">
                  <a:solidFill>
                    <a:schemeClr val="dk1"/>
                  </a:solidFill>
                  <a:latin typeface="+mn-lt"/>
                  <a:ea typeface="+mn-ea"/>
                  <a:cs typeface="+mn-cs"/>
                </a:rPr>
                <a:t>拮抗全部 4 种腺苷受体,</a:t>
              </a:r>
              <a:br/>
              <a:r>
                <a:rPr lang="zh-CN" sz="2100" dirty="0">
                  <a:solidFill>
                    <a:schemeClr val="dk1"/>
                  </a:solidFill>
                  <a:latin typeface="+mn-lt"/>
                  <a:ea typeface="+mn-ea"/>
                  <a:cs typeface="+mn-cs"/>
                </a:rPr>
                <a:t>其中 A2a 最直接。</a:t>
              </a:r>
            </a:p>
          </p:txBody>
        </p:sp>
      </p:grpSp>
      <p:grpSp>
        <p:nvGrpSpPr>
          <p:cNvPr id="35" name="Group 35"/>
          <p:cNvGrpSpPr/>
          <p:nvPr/>
        </p:nvGrpSpPr>
        <p:grpSpPr>
          <a:xfrm>
            <a:off x="4431030" y="2047875"/>
            <a:ext cx="4641151" cy="3646170"/>
            <a:chOff x="4431030" y="2047875"/>
            <a:chExt cx="4641151" cy="3646170"/>
          </a:xfrm>
        </p:grpSpPr>
        <p:sp>
          <p:nvSpPr>
            <p:cNvPr id="10" name="TextBox 10"/>
            <p:cNvSpPr txBox="1"/>
            <p:nvPr/>
          </p:nvSpPr>
          <p:spPr>
            <a:xfrm>
              <a:off x="4431030" y="2047875"/>
              <a:ext cx="1034987" cy="293370"/>
            </a:xfrm>
            <a:prstGeom prst="rect">
              <a:avLst/>
            </a:prstGeom>
            <a:noFill/>
            <a:ln>
              <a:noFill/>
            </a:ln>
          </p:spPr>
          <p:txBody>
            <a:bodyPr wrap="none" lIns="0" tIns="0" rIns="0" bIns="0" anchor="t" anchorCtr="0">
              <a:spAutoFit/>
            </a:bodyPr>
            <a:lstStyle/>
            <a:p>
              <a:pPr algn="l"/>
              <a:r>
                <a:rPr lang="zh-CN" sz="1500" dirty="0">
                  <a:solidFill>
                    <a:schemeClr val="accent5"/>
                  </a:solidFill>
                  <a:latin typeface="+mn-lt"/>
                  <a:ea typeface="+mn-ea"/>
                  <a:cs typeface="+mn-cs"/>
                </a:rPr>
                <a:t>剩余比例 %</a:t>
              </a:r>
            </a:p>
          </p:txBody>
        </p:sp>
        <p:grpSp>
          <p:nvGrpSpPr>
            <p:cNvPr id="23" name="Group 23"/>
            <p:cNvGrpSpPr/>
            <p:nvPr/>
          </p:nvGrpSpPr>
          <p:grpSpPr>
            <a:xfrm>
              <a:off x="4895850" y="2324100"/>
              <a:ext cx="4114800" cy="2638425"/>
              <a:chOff x="4895850" y="2324100"/>
              <a:chExt cx="4114800" cy="2638425"/>
            </a:xfrm>
          </p:grpSpPr>
          <p:sp>
            <p:nvSpPr>
              <p:cNvPr id="11" name="Line 11"/>
              <p:cNvSpPr/>
              <p:nvPr/>
            </p:nvSpPr>
            <p:spPr>
              <a:xfrm>
                <a:off x="4953000" y="2381250"/>
                <a:ext cx="4000500" cy="9525"/>
              </a:xfrm>
              <a:custGeom>
                <a:avLst/>
                <a:gdLst/>
                <a:ahLst/>
                <a:cxnLst/>
                <a:rect l="l" t="t" r="r" b="b"/>
                <a:pathLst>
                  <a:path w="4000500" h="9525">
                    <a:moveTo>
                      <a:pt x="0" y="0"/>
                    </a:moveTo>
                    <a:lnTo>
                      <a:pt x="4000500" y="0"/>
                    </a:lnTo>
                  </a:path>
                </a:pathLst>
              </a:custGeom>
              <a:noFill/>
              <a:ln w="9525">
                <a:solidFill>
                  <a:schemeClr val="accent6"/>
                </a:solidFill>
              </a:ln>
            </p:spPr>
          </p:sp>
          <p:sp>
            <p:nvSpPr>
              <p:cNvPr id="12" name="Line 12"/>
              <p:cNvSpPr/>
              <p:nvPr/>
            </p:nvSpPr>
            <p:spPr>
              <a:xfrm>
                <a:off x="4953000" y="3024188"/>
                <a:ext cx="4000500" cy="9525"/>
              </a:xfrm>
              <a:custGeom>
                <a:avLst/>
                <a:gdLst/>
                <a:ahLst/>
                <a:cxnLst/>
                <a:rect l="l" t="t" r="r" b="b"/>
                <a:pathLst>
                  <a:path w="4000500" h="9525">
                    <a:moveTo>
                      <a:pt x="0" y="0"/>
                    </a:moveTo>
                    <a:lnTo>
                      <a:pt x="4000500" y="0"/>
                    </a:lnTo>
                  </a:path>
                </a:pathLst>
              </a:custGeom>
              <a:noFill/>
              <a:ln w="9525">
                <a:solidFill>
                  <a:schemeClr val="accent6"/>
                </a:solidFill>
              </a:ln>
            </p:spPr>
          </p:sp>
          <p:sp>
            <p:nvSpPr>
              <p:cNvPr id="13" name="Line 13"/>
              <p:cNvSpPr/>
              <p:nvPr/>
            </p:nvSpPr>
            <p:spPr>
              <a:xfrm>
                <a:off x="4953000" y="3667125"/>
                <a:ext cx="4000500" cy="9525"/>
              </a:xfrm>
              <a:custGeom>
                <a:avLst/>
                <a:gdLst/>
                <a:ahLst/>
                <a:cxnLst/>
                <a:rect l="l" t="t" r="r" b="b"/>
                <a:pathLst>
                  <a:path w="4000500" h="9525">
                    <a:moveTo>
                      <a:pt x="0" y="0"/>
                    </a:moveTo>
                    <a:lnTo>
                      <a:pt x="4000500" y="0"/>
                    </a:lnTo>
                  </a:path>
                </a:pathLst>
              </a:custGeom>
              <a:noFill/>
              <a:ln w="9525">
                <a:solidFill>
                  <a:schemeClr val="accent6"/>
                </a:solidFill>
              </a:ln>
            </p:spPr>
          </p:sp>
          <p:sp>
            <p:nvSpPr>
              <p:cNvPr id="14" name="Line 14"/>
              <p:cNvSpPr/>
              <p:nvPr/>
            </p:nvSpPr>
            <p:spPr>
              <a:xfrm>
                <a:off x="4953000" y="4310062"/>
                <a:ext cx="4000500" cy="9525"/>
              </a:xfrm>
              <a:custGeom>
                <a:avLst/>
                <a:gdLst/>
                <a:ahLst/>
                <a:cxnLst/>
                <a:rect l="l" t="t" r="r" b="b"/>
                <a:pathLst>
                  <a:path w="4000500" h="9525">
                    <a:moveTo>
                      <a:pt x="0" y="0"/>
                    </a:moveTo>
                    <a:lnTo>
                      <a:pt x="4000500" y="0"/>
                    </a:lnTo>
                  </a:path>
                </a:pathLst>
              </a:custGeom>
              <a:noFill/>
              <a:ln w="9525">
                <a:solidFill>
                  <a:schemeClr val="accent6"/>
                </a:solidFill>
              </a:ln>
            </p:spPr>
          </p:sp>
          <p:sp>
            <p:nvSpPr>
              <p:cNvPr id="15" name="Line 15"/>
              <p:cNvSpPr/>
              <p:nvPr/>
            </p:nvSpPr>
            <p:spPr>
              <a:xfrm>
                <a:off x="4953000" y="2381250"/>
                <a:ext cx="9525" cy="2571750"/>
              </a:xfrm>
              <a:custGeom>
                <a:avLst/>
                <a:gdLst/>
                <a:ahLst/>
                <a:cxnLst/>
                <a:rect l="l" t="t" r="r" b="b"/>
                <a:pathLst>
                  <a:path w="9525" h="2571750">
                    <a:moveTo>
                      <a:pt x="0" y="0"/>
                    </a:moveTo>
                    <a:lnTo>
                      <a:pt x="0" y="2571750"/>
                    </a:lnTo>
                  </a:path>
                </a:pathLst>
              </a:custGeom>
              <a:noFill/>
              <a:ln w="19050">
                <a:solidFill>
                  <a:srgbClr val="5C554C"/>
                </a:solidFill>
              </a:ln>
            </p:spPr>
          </p:sp>
          <p:sp>
            <p:nvSpPr>
              <p:cNvPr id="16" name="Line 16"/>
              <p:cNvSpPr/>
              <p:nvPr/>
            </p:nvSpPr>
            <p:spPr>
              <a:xfrm>
                <a:off x="4953000" y="4953000"/>
                <a:ext cx="4000500" cy="9525"/>
              </a:xfrm>
              <a:custGeom>
                <a:avLst/>
                <a:gdLst/>
                <a:ahLst/>
                <a:cxnLst/>
                <a:rect l="l" t="t" r="r" b="b"/>
                <a:pathLst>
                  <a:path w="4000500" h="9525">
                    <a:moveTo>
                      <a:pt x="0" y="0"/>
                    </a:moveTo>
                    <a:lnTo>
                      <a:pt x="4000500" y="0"/>
                    </a:lnTo>
                  </a:path>
                </a:pathLst>
              </a:custGeom>
              <a:noFill/>
              <a:ln w="19050">
                <a:solidFill>
                  <a:srgbClr val="5C554C"/>
                </a:solidFill>
              </a:ln>
            </p:spPr>
          </p:sp>
          <p:sp>
            <p:nvSpPr>
              <p:cNvPr id="17" name="Polyline 17"/>
              <p:cNvSpPr/>
              <p:nvPr/>
            </p:nvSpPr>
            <p:spPr>
              <a:xfrm>
                <a:off x="4953000" y="2381250"/>
                <a:ext cx="4000500" cy="2411063"/>
              </a:xfrm>
              <a:custGeom>
                <a:avLst/>
                <a:gdLst/>
                <a:ahLst/>
                <a:cxnLst/>
                <a:rect l="l" t="t" r="r" b="b"/>
                <a:pathLst>
                  <a:path w="4000500" h="2411063">
                    <a:moveTo>
                      <a:pt x="0" y="0"/>
                    </a:moveTo>
                    <a:lnTo>
                      <a:pt x="1000125" y="1285875"/>
                    </a:lnTo>
                    <a:lnTo>
                      <a:pt x="2000250" y="1928812"/>
                    </a:lnTo>
                    <a:lnTo>
                      <a:pt x="3000375" y="2250281"/>
                    </a:lnTo>
                    <a:lnTo>
                      <a:pt x="4000500" y="2411063"/>
                    </a:lnTo>
                  </a:path>
                </a:pathLst>
              </a:custGeom>
              <a:noFill/>
              <a:ln w="38100">
                <a:solidFill>
                  <a:schemeClr val="accent3"/>
                </a:solidFill>
                <a:round/>
              </a:ln>
            </p:spPr>
          </p:sp>
          <p:sp>
            <p:nvSpPr>
              <p:cNvPr id="18" name="Ellipse 18"/>
              <p:cNvSpPr/>
              <p:nvPr/>
            </p:nvSpPr>
            <p:spPr>
              <a:xfrm>
                <a:off x="4895850" y="2324100"/>
                <a:ext cx="114300" cy="114300"/>
              </a:xfrm>
              <a:prstGeom prst="ellipse">
                <a:avLst/>
              </a:prstGeom>
              <a:solidFill>
                <a:schemeClr val="accent3"/>
              </a:solidFill>
              <a:ln>
                <a:noFill/>
              </a:ln>
            </p:spPr>
          </p:sp>
          <p:sp>
            <p:nvSpPr>
              <p:cNvPr id="19" name="Ellipse 19"/>
              <p:cNvSpPr/>
              <p:nvPr/>
            </p:nvSpPr>
            <p:spPr>
              <a:xfrm>
                <a:off x="5895975" y="3609975"/>
                <a:ext cx="114300" cy="114300"/>
              </a:xfrm>
              <a:prstGeom prst="ellipse">
                <a:avLst/>
              </a:prstGeom>
              <a:solidFill>
                <a:schemeClr val="accent3"/>
              </a:solidFill>
              <a:ln>
                <a:noFill/>
              </a:ln>
            </p:spPr>
          </p:sp>
          <p:sp>
            <p:nvSpPr>
              <p:cNvPr id="20" name="Ellipse 20"/>
              <p:cNvSpPr/>
              <p:nvPr/>
            </p:nvSpPr>
            <p:spPr>
              <a:xfrm>
                <a:off x="6896100" y="4252912"/>
                <a:ext cx="114300" cy="114300"/>
              </a:xfrm>
              <a:prstGeom prst="ellipse">
                <a:avLst/>
              </a:prstGeom>
              <a:solidFill>
                <a:schemeClr val="accent3"/>
              </a:solidFill>
              <a:ln>
                <a:noFill/>
              </a:ln>
            </p:spPr>
          </p:sp>
          <p:sp>
            <p:nvSpPr>
              <p:cNvPr id="21" name="Ellipse 21"/>
              <p:cNvSpPr/>
              <p:nvPr/>
            </p:nvSpPr>
            <p:spPr>
              <a:xfrm>
                <a:off x="7896225" y="4574381"/>
                <a:ext cx="114300" cy="114300"/>
              </a:xfrm>
              <a:prstGeom prst="ellipse">
                <a:avLst/>
              </a:prstGeom>
              <a:solidFill>
                <a:schemeClr val="accent3"/>
              </a:solidFill>
              <a:ln>
                <a:noFill/>
              </a:ln>
            </p:spPr>
          </p:sp>
          <p:sp>
            <p:nvSpPr>
              <p:cNvPr id="22" name="Ellipse 22"/>
              <p:cNvSpPr/>
              <p:nvPr/>
            </p:nvSpPr>
            <p:spPr>
              <a:xfrm>
                <a:off x="8896350" y="4735163"/>
                <a:ext cx="114300" cy="114300"/>
              </a:xfrm>
              <a:prstGeom prst="ellipse">
                <a:avLst/>
              </a:prstGeom>
              <a:solidFill>
                <a:schemeClr val="accent3"/>
              </a:solidFill>
              <a:ln>
                <a:noFill/>
              </a:ln>
            </p:spPr>
          </p:sp>
        </p:grpSp>
        <p:sp>
          <p:nvSpPr>
            <p:cNvPr id="24" name="TextBox 24"/>
            <p:cNvSpPr txBox="1"/>
            <p:nvPr/>
          </p:nvSpPr>
          <p:spPr>
            <a:xfrm>
              <a:off x="4778788" y="2085975"/>
              <a:ext cx="348425" cy="293370"/>
            </a:xfrm>
            <a:prstGeom prst="rect">
              <a:avLst/>
            </a:prstGeom>
            <a:noFill/>
            <a:ln>
              <a:noFill/>
            </a:ln>
          </p:spPr>
          <p:txBody>
            <a:bodyPr wrap="none" lIns="0" tIns="0" rIns="0" bIns="0" anchor="t" anchorCtr="0">
              <a:spAutoFit/>
            </a:bodyPr>
            <a:lstStyle/>
            <a:p>
              <a:pPr algn="ctr"/>
              <a:r>
                <a:rPr lang="zh-CN" sz="1500" dirty="0">
                  <a:solidFill>
                    <a:schemeClr val="accent5"/>
                  </a:solidFill>
                  <a:latin typeface="+mn-lt"/>
                  <a:ea typeface="+mn-ea"/>
                  <a:cs typeface="+mn-cs"/>
                </a:rPr>
                <a:t>100</a:t>
              </a:r>
            </a:p>
          </p:txBody>
        </p:sp>
        <p:sp>
          <p:nvSpPr>
            <p:cNvPr id="25" name="TextBox 25"/>
            <p:cNvSpPr txBox="1"/>
            <p:nvPr/>
          </p:nvSpPr>
          <p:spPr>
            <a:xfrm>
              <a:off x="5834444" y="3371850"/>
              <a:ext cx="237363" cy="293370"/>
            </a:xfrm>
            <a:prstGeom prst="rect">
              <a:avLst/>
            </a:prstGeom>
            <a:noFill/>
            <a:ln>
              <a:noFill/>
            </a:ln>
          </p:spPr>
          <p:txBody>
            <a:bodyPr wrap="none" lIns="0" tIns="0" rIns="0" bIns="0" anchor="t" anchorCtr="0">
              <a:spAutoFit/>
            </a:bodyPr>
            <a:lstStyle/>
            <a:p>
              <a:pPr algn="ctr"/>
              <a:r>
                <a:rPr lang="zh-CN" sz="1500" dirty="0">
                  <a:solidFill>
                    <a:schemeClr val="accent5"/>
                  </a:solidFill>
                  <a:latin typeface="+mn-lt"/>
                  <a:ea typeface="+mn-ea"/>
                  <a:cs typeface="+mn-cs"/>
                </a:rPr>
                <a:t>50</a:t>
              </a:r>
            </a:p>
          </p:txBody>
        </p:sp>
        <p:sp>
          <p:nvSpPr>
            <p:cNvPr id="26" name="TextBox 26"/>
            <p:cNvSpPr txBox="1"/>
            <p:nvPr/>
          </p:nvSpPr>
          <p:spPr>
            <a:xfrm>
              <a:off x="6834569" y="4010025"/>
              <a:ext cx="237363" cy="293370"/>
            </a:xfrm>
            <a:prstGeom prst="rect">
              <a:avLst/>
            </a:prstGeom>
            <a:noFill/>
            <a:ln>
              <a:noFill/>
            </a:ln>
          </p:spPr>
          <p:txBody>
            <a:bodyPr wrap="none" lIns="0" tIns="0" rIns="0" bIns="0" anchor="t" anchorCtr="0">
              <a:spAutoFit/>
            </a:bodyPr>
            <a:lstStyle/>
            <a:p>
              <a:pPr algn="ctr"/>
              <a:r>
                <a:rPr lang="zh-CN" sz="1500" dirty="0">
                  <a:solidFill>
                    <a:schemeClr val="accent5"/>
                  </a:solidFill>
                  <a:latin typeface="+mn-lt"/>
                  <a:ea typeface="+mn-ea"/>
                  <a:cs typeface="+mn-cs"/>
                </a:rPr>
                <a:t>25</a:t>
              </a:r>
            </a:p>
          </p:txBody>
        </p:sp>
        <p:sp>
          <p:nvSpPr>
            <p:cNvPr id="27" name="TextBox 27"/>
            <p:cNvSpPr txBox="1"/>
            <p:nvPr/>
          </p:nvSpPr>
          <p:spPr>
            <a:xfrm>
              <a:off x="7723632" y="4333875"/>
              <a:ext cx="459486" cy="293370"/>
            </a:xfrm>
            <a:prstGeom prst="rect">
              <a:avLst/>
            </a:prstGeom>
            <a:noFill/>
            <a:ln>
              <a:noFill/>
            </a:ln>
          </p:spPr>
          <p:txBody>
            <a:bodyPr wrap="none" lIns="0" tIns="0" rIns="0" bIns="0" anchor="t" anchorCtr="0">
              <a:spAutoFit/>
            </a:bodyPr>
            <a:lstStyle/>
            <a:p>
              <a:pPr algn="ctr"/>
              <a:r>
                <a:rPr lang="zh-CN" sz="1500" dirty="0">
                  <a:solidFill>
                    <a:schemeClr val="accent5"/>
                  </a:solidFill>
                  <a:latin typeface="+mn-lt"/>
                  <a:ea typeface="+mn-ea"/>
                  <a:cs typeface="+mn-cs"/>
                </a:rPr>
                <a:t>12.5</a:t>
              </a:r>
            </a:p>
          </p:txBody>
        </p:sp>
        <p:sp>
          <p:nvSpPr>
            <p:cNvPr id="28" name="TextBox 28"/>
            <p:cNvSpPr txBox="1"/>
            <p:nvPr/>
          </p:nvSpPr>
          <p:spPr>
            <a:xfrm>
              <a:off x="8501634" y="4495800"/>
              <a:ext cx="459486" cy="293370"/>
            </a:xfrm>
            <a:prstGeom prst="rect">
              <a:avLst/>
            </a:prstGeom>
            <a:noFill/>
            <a:ln>
              <a:noFill/>
            </a:ln>
          </p:spPr>
          <p:txBody>
            <a:bodyPr wrap="none" lIns="0" tIns="0" rIns="0" bIns="0" anchor="t" anchorCtr="0">
              <a:spAutoFit/>
            </a:bodyPr>
            <a:lstStyle/>
            <a:p>
              <a:pPr algn="r"/>
              <a:r>
                <a:rPr lang="zh-CN" sz="1500" dirty="0">
                  <a:solidFill>
                    <a:schemeClr val="accent5"/>
                  </a:solidFill>
                  <a:latin typeface="+mn-lt"/>
                  <a:ea typeface="+mn-ea"/>
                  <a:cs typeface="+mn-cs"/>
                </a:rPr>
                <a:t>6.25</a:t>
              </a:r>
            </a:p>
          </p:txBody>
        </p:sp>
        <p:sp>
          <p:nvSpPr>
            <p:cNvPr id="29" name="TextBox 29"/>
            <p:cNvSpPr txBox="1"/>
            <p:nvPr/>
          </p:nvSpPr>
          <p:spPr>
            <a:xfrm>
              <a:off x="4889849" y="5038725"/>
              <a:ext cx="126302" cy="293370"/>
            </a:xfrm>
            <a:prstGeom prst="rect">
              <a:avLst/>
            </a:prstGeom>
            <a:noFill/>
            <a:ln>
              <a:noFill/>
            </a:ln>
          </p:spPr>
          <p:txBody>
            <a:bodyPr wrap="none" lIns="0" tIns="0" rIns="0" bIns="0" anchor="t" anchorCtr="0">
              <a:spAutoFit/>
            </a:bodyPr>
            <a:lstStyle/>
            <a:p>
              <a:pPr algn="ctr"/>
              <a:r>
                <a:rPr lang="zh-CN" sz="1500" dirty="0">
                  <a:solidFill>
                    <a:schemeClr val="accent5"/>
                  </a:solidFill>
                  <a:latin typeface="+mn-lt"/>
                  <a:ea typeface="+mn-ea"/>
                  <a:cs typeface="+mn-cs"/>
                </a:rPr>
                <a:t>0</a:t>
              </a:r>
            </a:p>
          </p:txBody>
        </p:sp>
        <p:sp>
          <p:nvSpPr>
            <p:cNvPr id="30" name="TextBox 30"/>
            <p:cNvSpPr txBox="1"/>
            <p:nvPr/>
          </p:nvSpPr>
          <p:spPr>
            <a:xfrm>
              <a:off x="5889974" y="5038725"/>
              <a:ext cx="126302" cy="293370"/>
            </a:xfrm>
            <a:prstGeom prst="rect">
              <a:avLst/>
            </a:prstGeom>
            <a:noFill/>
            <a:ln>
              <a:noFill/>
            </a:ln>
          </p:spPr>
          <p:txBody>
            <a:bodyPr wrap="none" lIns="0" tIns="0" rIns="0" bIns="0" anchor="t" anchorCtr="0">
              <a:spAutoFit/>
            </a:bodyPr>
            <a:lstStyle/>
            <a:p>
              <a:pPr algn="ctr"/>
              <a:r>
                <a:rPr lang="zh-CN" sz="1500" dirty="0">
                  <a:solidFill>
                    <a:schemeClr val="accent5"/>
                  </a:solidFill>
                  <a:latin typeface="+mn-lt"/>
                  <a:ea typeface="+mn-ea"/>
                  <a:cs typeface="+mn-cs"/>
                </a:rPr>
                <a:t>5</a:t>
              </a:r>
            </a:p>
          </p:txBody>
        </p:sp>
        <p:sp>
          <p:nvSpPr>
            <p:cNvPr id="31" name="TextBox 31"/>
            <p:cNvSpPr txBox="1"/>
            <p:nvPr/>
          </p:nvSpPr>
          <p:spPr>
            <a:xfrm>
              <a:off x="6834569" y="5038725"/>
              <a:ext cx="237363" cy="293370"/>
            </a:xfrm>
            <a:prstGeom prst="rect">
              <a:avLst/>
            </a:prstGeom>
            <a:noFill/>
            <a:ln>
              <a:noFill/>
            </a:ln>
          </p:spPr>
          <p:txBody>
            <a:bodyPr wrap="none" lIns="0" tIns="0" rIns="0" bIns="0" anchor="t" anchorCtr="0">
              <a:spAutoFit/>
            </a:bodyPr>
            <a:lstStyle/>
            <a:p>
              <a:pPr algn="ctr"/>
              <a:r>
                <a:rPr lang="zh-CN" sz="1500" dirty="0">
                  <a:solidFill>
                    <a:schemeClr val="accent5"/>
                  </a:solidFill>
                  <a:latin typeface="+mn-lt"/>
                  <a:ea typeface="+mn-ea"/>
                  <a:cs typeface="+mn-cs"/>
                </a:rPr>
                <a:t>10</a:t>
              </a:r>
            </a:p>
          </p:txBody>
        </p:sp>
        <p:sp>
          <p:nvSpPr>
            <p:cNvPr id="32" name="TextBox 32"/>
            <p:cNvSpPr txBox="1"/>
            <p:nvPr/>
          </p:nvSpPr>
          <p:spPr>
            <a:xfrm>
              <a:off x="7834694" y="5038725"/>
              <a:ext cx="237363" cy="293370"/>
            </a:xfrm>
            <a:prstGeom prst="rect">
              <a:avLst/>
            </a:prstGeom>
            <a:noFill/>
            <a:ln>
              <a:noFill/>
            </a:ln>
          </p:spPr>
          <p:txBody>
            <a:bodyPr wrap="none" lIns="0" tIns="0" rIns="0" bIns="0" anchor="t" anchorCtr="0">
              <a:spAutoFit/>
            </a:bodyPr>
            <a:lstStyle/>
            <a:p>
              <a:pPr algn="ctr"/>
              <a:r>
                <a:rPr lang="zh-CN" sz="1500" dirty="0">
                  <a:solidFill>
                    <a:schemeClr val="accent5"/>
                  </a:solidFill>
                  <a:latin typeface="+mn-lt"/>
                  <a:ea typeface="+mn-ea"/>
                  <a:cs typeface="+mn-cs"/>
                </a:rPr>
                <a:t>15</a:t>
              </a:r>
            </a:p>
          </p:txBody>
        </p:sp>
        <p:sp>
          <p:nvSpPr>
            <p:cNvPr id="33" name="TextBox 33"/>
            <p:cNvSpPr txBox="1"/>
            <p:nvPr/>
          </p:nvSpPr>
          <p:spPr>
            <a:xfrm>
              <a:off x="8834818" y="5038725"/>
              <a:ext cx="237363" cy="293370"/>
            </a:xfrm>
            <a:prstGeom prst="rect">
              <a:avLst/>
            </a:prstGeom>
            <a:noFill/>
            <a:ln>
              <a:noFill/>
            </a:ln>
          </p:spPr>
          <p:txBody>
            <a:bodyPr wrap="none" lIns="0" tIns="0" rIns="0" bIns="0" anchor="t" anchorCtr="0">
              <a:spAutoFit/>
            </a:bodyPr>
            <a:lstStyle/>
            <a:p>
              <a:pPr algn="ctr"/>
              <a:r>
                <a:rPr lang="zh-CN" sz="1500" dirty="0">
                  <a:solidFill>
                    <a:schemeClr val="accent5"/>
                  </a:solidFill>
                  <a:latin typeface="+mn-lt"/>
                  <a:ea typeface="+mn-ea"/>
                  <a:cs typeface="+mn-cs"/>
                </a:rPr>
                <a:t>20</a:t>
              </a:r>
            </a:p>
          </p:txBody>
        </p:sp>
        <p:sp>
          <p:nvSpPr>
            <p:cNvPr id="34" name="TextBox 34"/>
            <p:cNvSpPr txBox="1"/>
            <p:nvPr/>
          </p:nvSpPr>
          <p:spPr>
            <a:xfrm>
              <a:off x="6238875" y="5400675"/>
              <a:ext cx="1428750" cy="293370"/>
            </a:xfrm>
            <a:prstGeom prst="rect">
              <a:avLst/>
            </a:prstGeom>
            <a:noFill/>
            <a:ln>
              <a:noFill/>
            </a:ln>
          </p:spPr>
          <p:txBody>
            <a:bodyPr wrap="none" lIns="0" tIns="0" rIns="0" bIns="0" anchor="t" anchorCtr="0">
              <a:spAutoFit/>
            </a:bodyPr>
            <a:lstStyle/>
            <a:p>
              <a:pPr algn="ctr"/>
              <a:r>
                <a:rPr lang="zh-CN" sz="1500" dirty="0">
                  <a:solidFill>
                    <a:schemeClr val="accent5"/>
                  </a:solidFill>
                  <a:latin typeface="+mn-lt"/>
                  <a:ea typeface="+mn-ea"/>
                  <a:cs typeface="+mn-cs"/>
                </a:rPr>
                <a:t>摄入后的小时数</a:t>
              </a:r>
            </a:p>
          </p:txBody>
        </p:sp>
      </p:grpSp>
      <p:grpSp>
        <p:nvGrpSpPr>
          <p:cNvPr id="38" name="Group 38"/>
          <p:cNvGrpSpPr/>
          <p:nvPr/>
        </p:nvGrpSpPr>
        <p:grpSpPr>
          <a:xfrm>
            <a:off x="525780" y="5915025"/>
            <a:ext cx="8253984" cy="585026"/>
            <a:chOff x="525780" y="5915025"/>
            <a:chExt cx="8253984" cy="585026"/>
          </a:xfrm>
        </p:grpSpPr>
        <p:sp>
          <p:nvSpPr>
            <p:cNvPr id="36" name="TextBox 36"/>
            <p:cNvSpPr txBox="1"/>
            <p:nvPr/>
          </p:nvSpPr>
          <p:spPr>
            <a:xfrm>
              <a:off x="525780" y="5915025"/>
              <a:ext cx="8253984" cy="293370"/>
            </a:xfrm>
            <a:prstGeom prst="rect">
              <a:avLst/>
            </a:prstGeom>
            <a:noFill/>
            <a:ln>
              <a:noFill/>
            </a:ln>
          </p:spPr>
          <p:txBody>
            <a:bodyPr wrap="none" lIns="0" tIns="0" rIns="0" bIns="0" anchor="t" anchorCtr="0">
              <a:spAutoFit/>
            </a:bodyPr>
            <a:lstStyle/>
            <a:p>
              <a:pPr algn="l"/>
              <a:r>
                <a:rPr lang="zh-CN" sz="1500" dirty="0">
                  <a:solidFill>
                    <a:schemeClr val="accent5"/>
                  </a:solidFill>
                  <a:latin typeface="+mn-lt"/>
                  <a:ea typeface="+mn-ea"/>
                  <a:cs typeface="+mn-cs"/>
                </a:rPr>
                <a:t>每过约 5 小时减半:下午三点那杯,睡前还剩一小半。半衰期因人而异,吸烟者可缩短约一半。</a:t>
              </a:r>
            </a:p>
          </p:txBody>
        </p:sp>
        <p:sp>
          <p:nvSpPr>
            <p:cNvPr id="37" name="TextBox 37"/>
            <p:cNvSpPr txBox="1"/>
            <p:nvPr/>
          </p:nvSpPr>
          <p:spPr>
            <a:xfrm>
              <a:off x="526542" y="6236018"/>
              <a:ext cx="5405093"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咖啡因半衰期约 5 小时:StatPearls(NCBI Bookshelf NBK519490)</a:t>
              </a:r>
            </a:p>
          </p:txBody>
        </p:sp>
      </p:grpSp>
      <p:sp>
        <p:nvSpPr>
          <p:cNvPr id="39" name="TextBox 39"/>
          <p:cNvSpPr txBox="1"/>
          <p:nvPr/>
        </p:nvSpPr>
        <p:spPr>
          <a:xfrm>
            <a:off x="9013431" y="6864668"/>
            <a:ext cx="213627" cy="264033"/>
          </a:xfrm>
          <a:prstGeom prst="rect">
            <a:avLst/>
          </a:prstGeom>
          <a:noFill/>
          <a:ln>
            <a:noFill/>
          </a:ln>
        </p:spPr>
        <p:txBody>
          <a:bodyPr wrap="none" lIns="0" tIns="0" rIns="0" bIns="0" anchor="t" anchorCtr="0">
            <a:spAutoFit/>
          </a:bodyPr>
          <a:lstStyle/>
          <a:p>
            <a:pPr algn="r"/>
            <a:r>
              <a:rPr lang="zh-CN" sz="1350" dirty="0">
                <a:solidFill>
                  <a:schemeClr val="accent5"/>
                </a:solidFill>
                <a:latin typeface="+mn-lt"/>
                <a:ea typeface="+mn-ea"/>
                <a:cs typeface="+mn-cs"/>
              </a:rPr>
              <a:t>09</a:t>
            </a:r>
          </a:p>
        </p:txBody>
      </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600"/>
                                        <p:tgtEl>
                                          <p:spTgt spid="9"/>
                                        </p:tgtEl>
                                      </p:cBhvr>
                                    </p:animEffect>
                                  </p:childTnLst>
                                </p:cTn>
                              </p:par>
                            </p:childTnLst>
                          </p:cTn>
                        </p:par>
                        <p:par>
                          <p:cTn id="8" fill="hold">
                            <p:stCondLst>
                              <p:cond delay="600"/>
                            </p:stCondLst>
                            <p:childTnLst>
                              <p:par>
                                <p:cTn xmlns:p="http://schemas.openxmlformats.org/presentationml/2006/main" id="9" presetID="22" presetClass="entr" presetSubtype="2" fill="hold" grpId="0" nodeType="afterEffect">
                                  <p:stCondLst>
                                    <p:cond delay="500"/>
                                  </p:stCondLst>
                                  <p:childTnLst>
                                    <p:set>
                                      <p:cBhvr>
                                        <p:cTn id="10" dur="1" fill="hold">
                                          <p:stCondLst>
                                            <p:cond delay="0"/>
                                          </p:stCondLst>
                                        </p:cTn>
                                        <p:tgtEl>
                                          <p:spTgt spid="35"/>
                                        </p:tgtEl>
                                        <p:attrNameLst>
                                          <p:attrName>style.visibility</p:attrName>
                                        </p:attrNameLst>
                                      </p:cBhvr>
                                      <p:to>
                                        <p:strVal val="visible"/>
                                      </p:to>
                                    </p:set>
                                    <p:animEffect transition="in" filter="wipe(right)">
                                      <p:cBhvr>
                                        <p:cTn id="11" dur="1200"/>
                                        <p:tgtEl>
                                          <p:spTgt spid="35"/>
                                        </p:tgtEl>
                                      </p:cBhvr>
                                    </p:animEffect>
                                  </p:childTnLst>
                                </p:cTn>
                              </p:par>
                            </p:childTnLst>
                          </p:cTn>
                        </p:par>
                        <p:par>
                          <p:cTn id="12" fill="hold">
                            <p:stCondLst>
                              <p:cond delay="2300"/>
                            </p:stCondLst>
                            <p:childTnLst>
                              <p:par>
                                <p:cTn xmlns:p="http://schemas.openxmlformats.org/presentationml/2006/main" id="13" presetID="10" presetClass="entr" presetSubtype="0" fill="hold" grpId="0" nodeType="afterEffect">
                                  <p:stCondLst>
                                    <p:cond delay="50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Polygon 2"/>
          <p:cNvSpPr/>
          <p:nvPr/>
        </p:nvSpPr>
        <p:spPr>
          <a:xfrm>
            <a:off x="0" y="6648450"/>
            <a:ext cx="9753600" cy="666750"/>
          </a:xfrm>
          <a:custGeom>
            <a:avLst/>
            <a:gdLst/>
            <a:ahLst/>
            <a:cxnLst/>
            <a:rect l="l" t="t" r="r" b="b"/>
            <a:pathLst>
              <a:path w="9753600" h="666750">
                <a:moveTo>
                  <a:pt x="0" y="76200"/>
                </a:moveTo>
                <a:lnTo>
                  <a:pt x="1123950" y="0"/>
                </a:lnTo>
                <a:lnTo>
                  <a:pt x="2247900" y="85725"/>
                </a:lnTo>
                <a:lnTo>
                  <a:pt x="3371850" y="9525"/>
                </a:lnTo>
                <a:lnTo>
                  <a:pt x="4495800" y="95250"/>
                </a:lnTo>
                <a:lnTo>
                  <a:pt x="5619750" y="19050"/>
                </a:lnTo>
                <a:lnTo>
                  <a:pt x="6743700" y="104775"/>
                </a:lnTo>
                <a:lnTo>
                  <a:pt x="7867650" y="28575"/>
                </a:lnTo>
                <a:lnTo>
                  <a:pt x="8991600" y="114300"/>
                </a:lnTo>
                <a:lnTo>
                  <a:pt x="9753600" y="47625"/>
                </a:lnTo>
                <a:lnTo>
                  <a:pt x="9753600" y="666750"/>
                </a:lnTo>
                <a:lnTo>
                  <a:pt x="0" y="666750"/>
                </a:lnTo>
                <a:close/>
              </a:path>
            </a:pathLst>
          </a:custGeom>
          <a:solidFill>
            <a:schemeClr val="lt2"/>
          </a:solidFill>
          <a:ln>
            <a:noFill/>
          </a:ln>
        </p:spPr>
      </p:sp>
      <p:grpSp>
        <p:nvGrpSpPr>
          <p:cNvPr id="5" name="Group 5"/>
          <p:cNvGrpSpPr/>
          <p:nvPr/>
        </p:nvGrpSpPr>
        <p:grpSpPr>
          <a:xfrm>
            <a:off x="514350" y="721995"/>
            <a:ext cx="4541442" cy="762000"/>
            <a:chOff x="514350" y="721995"/>
            <a:chExt cx="4541442" cy="762000"/>
          </a:xfrm>
        </p:grpSpPr>
        <p:sp>
          <p:nvSpPr>
            <p:cNvPr id="3" name="TextBox 3"/>
            <p:cNvSpPr txBox="1"/>
            <p:nvPr/>
          </p:nvSpPr>
          <p:spPr>
            <a:xfrm>
              <a:off x="514350" y="721995"/>
              <a:ext cx="4541442" cy="762000"/>
            </a:xfrm>
            <a:prstGeom prst="rect">
              <a:avLst/>
            </a:prstGeom>
            <a:noFill/>
            <a:ln>
              <a:noFill/>
            </a:ln>
          </p:spPr>
          <p:txBody>
            <a:bodyPr wrap="none" lIns="0" tIns="0" rIns="0" bIns="0" anchor="t" anchorCtr="0">
              <a:spAutoFit/>
            </a:bodyPr>
            <a:lstStyle/>
            <a:p>
              <a:pPr algn="l"/>
              <a:r>
                <a:rPr lang="zh-CN" sz="3900" b="1" dirty="0">
                  <a:solidFill>
                    <a:schemeClr val="dk1"/>
                  </a:solidFill>
                  <a:latin typeface="+mj-lt"/>
                  <a:ea typeface="+mj-ea"/>
                  <a:cs typeface="+mj-cs"/>
                </a:rPr>
                <a:t>该睡多久,看你多大</a:t>
              </a:r>
            </a:p>
          </p:txBody>
        </p:sp>
        <p:sp>
          <p:nvSpPr>
            <p:cNvPr id="4" name="Rectangle 4"/>
            <p:cNvSpPr/>
            <p:nvPr/>
          </p:nvSpPr>
          <p:spPr>
            <a:xfrm>
              <a:off x="533400" y="1333500"/>
              <a:ext cx="1257300" cy="76200"/>
            </a:xfrm>
            <a:prstGeom prst="rect">
              <a:avLst/>
            </a:prstGeom>
            <a:solidFill>
              <a:schemeClr val="accent2"/>
            </a:solidFill>
            <a:ln>
              <a:noFill/>
            </a:ln>
          </p:spPr>
        </p:sp>
      </p:grpSp>
      <p:grpSp>
        <p:nvGrpSpPr>
          <p:cNvPr id="41" name="Group 41"/>
          <p:cNvGrpSpPr/>
          <p:nvPr/>
        </p:nvGrpSpPr>
        <p:grpSpPr>
          <a:xfrm>
            <a:off x="2080069" y="2286000"/>
            <a:ext cx="6992112" cy="3827145"/>
            <a:chOff x="2080069" y="2286000"/>
            <a:chExt cx="6992112" cy="3827145"/>
          </a:xfrm>
        </p:grpSpPr>
        <p:grpSp>
          <p:nvGrpSpPr>
            <p:cNvPr id="26" name="Group 26"/>
            <p:cNvGrpSpPr/>
            <p:nvPr/>
          </p:nvGrpSpPr>
          <p:grpSpPr>
            <a:xfrm>
              <a:off x="4191000" y="2286000"/>
              <a:ext cx="4772025" cy="3152775"/>
              <a:chOff x="4191000" y="2286000"/>
              <a:chExt cx="4772025" cy="3152775"/>
            </a:xfrm>
          </p:grpSpPr>
          <p:sp>
            <p:nvSpPr>
              <p:cNvPr id="6" name="Line 6"/>
              <p:cNvSpPr/>
              <p:nvPr/>
            </p:nvSpPr>
            <p:spPr>
              <a:xfrm>
                <a:off x="4984432" y="2286000"/>
                <a:ext cx="9525" cy="3143250"/>
              </a:xfrm>
              <a:custGeom>
                <a:avLst/>
                <a:gdLst/>
                <a:ahLst/>
                <a:cxnLst/>
                <a:rect l="l" t="t" r="r" b="b"/>
                <a:pathLst>
                  <a:path w="9525" h="3143250">
                    <a:moveTo>
                      <a:pt x="0" y="0"/>
                    </a:moveTo>
                    <a:lnTo>
                      <a:pt x="0" y="3143250"/>
                    </a:lnTo>
                  </a:path>
                </a:pathLst>
              </a:custGeom>
              <a:noFill/>
              <a:ln w="9525">
                <a:solidFill>
                  <a:schemeClr val="accent6"/>
                </a:solidFill>
              </a:ln>
            </p:spPr>
          </p:sp>
          <p:sp>
            <p:nvSpPr>
              <p:cNvPr id="7" name="Line 7"/>
              <p:cNvSpPr/>
              <p:nvPr/>
            </p:nvSpPr>
            <p:spPr>
              <a:xfrm>
                <a:off x="5778818" y="2286000"/>
                <a:ext cx="9525" cy="3143250"/>
              </a:xfrm>
              <a:custGeom>
                <a:avLst/>
                <a:gdLst/>
                <a:ahLst/>
                <a:cxnLst/>
                <a:rect l="l" t="t" r="r" b="b"/>
                <a:pathLst>
                  <a:path w="9525" h="3143250">
                    <a:moveTo>
                      <a:pt x="0" y="0"/>
                    </a:moveTo>
                    <a:lnTo>
                      <a:pt x="0" y="3143250"/>
                    </a:lnTo>
                  </a:path>
                </a:pathLst>
              </a:custGeom>
              <a:noFill/>
              <a:ln w="9525">
                <a:solidFill>
                  <a:schemeClr val="accent6"/>
                </a:solidFill>
              </a:ln>
            </p:spPr>
          </p:sp>
          <p:sp>
            <p:nvSpPr>
              <p:cNvPr id="8" name="Line 8"/>
              <p:cNvSpPr/>
              <p:nvPr/>
            </p:nvSpPr>
            <p:spPr>
              <a:xfrm>
                <a:off x="6572250" y="2286000"/>
                <a:ext cx="9525" cy="3143250"/>
              </a:xfrm>
              <a:custGeom>
                <a:avLst/>
                <a:gdLst/>
                <a:ahLst/>
                <a:cxnLst/>
                <a:rect l="l" t="t" r="r" b="b"/>
                <a:pathLst>
                  <a:path w="9525" h="3143250">
                    <a:moveTo>
                      <a:pt x="0" y="0"/>
                    </a:moveTo>
                    <a:lnTo>
                      <a:pt x="0" y="3143250"/>
                    </a:lnTo>
                  </a:path>
                </a:pathLst>
              </a:custGeom>
              <a:noFill/>
              <a:ln w="9525">
                <a:solidFill>
                  <a:schemeClr val="accent6"/>
                </a:solidFill>
              </a:ln>
            </p:spPr>
          </p:sp>
          <p:sp>
            <p:nvSpPr>
              <p:cNvPr id="9" name="Line 9"/>
              <p:cNvSpPr/>
              <p:nvPr/>
            </p:nvSpPr>
            <p:spPr>
              <a:xfrm>
                <a:off x="7365682" y="2286000"/>
                <a:ext cx="9525" cy="3143250"/>
              </a:xfrm>
              <a:custGeom>
                <a:avLst/>
                <a:gdLst/>
                <a:ahLst/>
                <a:cxnLst/>
                <a:rect l="l" t="t" r="r" b="b"/>
                <a:pathLst>
                  <a:path w="9525" h="3143250">
                    <a:moveTo>
                      <a:pt x="0" y="0"/>
                    </a:moveTo>
                    <a:lnTo>
                      <a:pt x="0" y="3143250"/>
                    </a:lnTo>
                  </a:path>
                </a:pathLst>
              </a:custGeom>
              <a:noFill/>
              <a:ln w="9525">
                <a:solidFill>
                  <a:schemeClr val="accent6"/>
                </a:solidFill>
              </a:ln>
            </p:spPr>
          </p:sp>
          <p:sp>
            <p:nvSpPr>
              <p:cNvPr id="10" name="Line 10"/>
              <p:cNvSpPr/>
              <p:nvPr/>
            </p:nvSpPr>
            <p:spPr>
              <a:xfrm>
                <a:off x="8160068" y="2286000"/>
                <a:ext cx="9525" cy="3143250"/>
              </a:xfrm>
              <a:custGeom>
                <a:avLst/>
                <a:gdLst/>
                <a:ahLst/>
                <a:cxnLst/>
                <a:rect l="l" t="t" r="r" b="b"/>
                <a:pathLst>
                  <a:path w="9525" h="3143250">
                    <a:moveTo>
                      <a:pt x="0" y="0"/>
                    </a:moveTo>
                    <a:lnTo>
                      <a:pt x="0" y="3143250"/>
                    </a:lnTo>
                  </a:path>
                </a:pathLst>
              </a:custGeom>
              <a:noFill/>
              <a:ln w="9525">
                <a:solidFill>
                  <a:schemeClr val="accent6"/>
                </a:solidFill>
              </a:ln>
            </p:spPr>
          </p:sp>
          <p:sp>
            <p:nvSpPr>
              <p:cNvPr id="11" name="Line 11"/>
              <p:cNvSpPr/>
              <p:nvPr/>
            </p:nvSpPr>
            <p:spPr>
              <a:xfrm>
                <a:off x="8953500" y="2286000"/>
                <a:ext cx="9525" cy="3143250"/>
              </a:xfrm>
              <a:custGeom>
                <a:avLst/>
                <a:gdLst/>
                <a:ahLst/>
                <a:cxnLst/>
                <a:rect l="l" t="t" r="r" b="b"/>
                <a:pathLst>
                  <a:path w="9525" h="3143250">
                    <a:moveTo>
                      <a:pt x="0" y="0"/>
                    </a:moveTo>
                    <a:lnTo>
                      <a:pt x="0" y="3143250"/>
                    </a:lnTo>
                  </a:path>
                </a:pathLst>
              </a:custGeom>
              <a:noFill/>
              <a:ln w="9525">
                <a:solidFill>
                  <a:schemeClr val="accent6"/>
                </a:solidFill>
              </a:ln>
            </p:spPr>
          </p:sp>
          <p:sp>
            <p:nvSpPr>
              <p:cNvPr id="12" name="Line 12"/>
              <p:cNvSpPr/>
              <p:nvPr/>
            </p:nvSpPr>
            <p:spPr>
              <a:xfrm>
                <a:off x="4191000" y="2286000"/>
                <a:ext cx="9525" cy="3143250"/>
              </a:xfrm>
              <a:custGeom>
                <a:avLst/>
                <a:gdLst/>
                <a:ahLst/>
                <a:cxnLst/>
                <a:rect l="l" t="t" r="r" b="b"/>
                <a:pathLst>
                  <a:path w="9525" h="3143250">
                    <a:moveTo>
                      <a:pt x="0" y="0"/>
                    </a:moveTo>
                    <a:lnTo>
                      <a:pt x="0" y="3143250"/>
                    </a:lnTo>
                  </a:path>
                </a:pathLst>
              </a:custGeom>
              <a:noFill/>
              <a:ln w="19050">
                <a:solidFill>
                  <a:srgbClr val="5C554C"/>
                </a:solidFill>
              </a:ln>
            </p:spPr>
          </p:sp>
          <p:sp>
            <p:nvSpPr>
              <p:cNvPr id="13" name="Line 13"/>
              <p:cNvSpPr/>
              <p:nvPr/>
            </p:nvSpPr>
            <p:spPr>
              <a:xfrm>
                <a:off x="4191000" y="5429250"/>
                <a:ext cx="4762500" cy="9525"/>
              </a:xfrm>
              <a:custGeom>
                <a:avLst/>
                <a:gdLst/>
                <a:ahLst/>
                <a:cxnLst/>
                <a:rect l="l" t="t" r="r" b="b"/>
                <a:pathLst>
                  <a:path w="4762500" h="9525">
                    <a:moveTo>
                      <a:pt x="0" y="0"/>
                    </a:moveTo>
                    <a:lnTo>
                      <a:pt x="4762500" y="0"/>
                    </a:lnTo>
                  </a:path>
                </a:pathLst>
              </a:custGeom>
              <a:noFill/>
              <a:ln w="19050">
                <a:solidFill>
                  <a:srgbClr val="5C554C"/>
                </a:solidFill>
              </a:ln>
            </p:spPr>
          </p:sp>
          <p:sp>
            <p:nvSpPr>
              <p:cNvPr id="14" name="Rectangle 14"/>
              <p:cNvSpPr/>
              <p:nvPr/>
            </p:nvSpPr>
            <p:spPr>
              <a:xfrm>
                <a:off x="4191000" y="2387918"/>
                <a:ext cx="3174682" cy="304800"/>
              </a:xfrm>
              <a:prstGeom prst="rect">
                <a:avLst/>
              </a:prstGeom>
              <a:solidFill>
                <a:schemeClr val="lt1"/>
              </a:solidFill>
              <a:ln>
                <a:noFill/>
              </a:ln>
            </p:spPr>
          </p:sp>
          <p:sp>
            <p:nvSpPr>
              <p:cNvPr id="15" name="Rectangle 15"/>
              <p:cNvSpPr/>
              <p:nvPr/>
            </p:nvSpPr>
            <p:spPr>
              <a:xfrm>
                <a:off x="7365682" y="2387918"/>
                <a:ext cx="1058228" cy="304800"/>
              </a:xfrm>
              <a:prstGeom prst="rect">
                <a:avLst/>
              </a:prstGeom>
              <a:solidFill>
                <a:schemeClr val="accent1"/>
              </a:solidFill>
              <a:ln>
                <a:noFill/>
              </a:ln>
            </p:spPr>
          </p:sp>
          <p:sp>
            <p:nvSpPr>
              <p:cNvPr id="16" name="Rectangle 16"/>
              <p:cNvSpPr/>
              <p:nvPr/>
            </p:nvSpPr>
            <p:spPr>
              <a:xfrm>
                <a:off x="4191000" y="2895600"/>
                <a:ext cx="2910840" cy="304800"/>
              </a:xfrm>
              <a:prstGeom prst="rect">
                <a:avLst/>
              </a:prstGeom>
              <a:solidFill>
                <a:schemeClr val="lt1"/>
              </a:solidFill>
              <a:ln>
                <a:noFill/>
              </a:ln>
            </p:spPr>
          </p:sp>
          <p:sp>
            <p:nvSpPr>
              <p:cNvPr id="17" name="Rectangle 17"/>
              <p:cNvSpPr/>
              <p:nvPr/>
            </p:nvSpPr>
            <p:spPr>
              <a:xfrm>
                <a:off x="7101840" y="2895600"/>
                <a:ext cx="793432" cy="304800"/>
              </a:xfrm>
              <a:prstGeom prst="rect">
                <a:avLst/>
              </a:prstGeom>
              <a:solidFill>
                <a:schemeClr val="accent1"/>
              </a:solidFill>
              <a:ln>
                <a:noFill/>
              </a:ln>
            </p:spPr>
          </p:sp>
          <p:sp>
            <p:nvSpPr>
              <p:cNvPr id="18" name="Rectangle 18"/>
              <p:cNvSpPr/>
              <p:nvPr/>
            </p:nvSpPr>
            <p:spPr>
              <a:xfrm>
                <a:off x="4191000" y="3403282"/>
                <a:ext cx="2646045" cy="304800"/>
              </a:xfrm>
              <a:prstGeom prst="rect">
                <a:avLst/>
              </a:prstGeom>
              <a:solidFill>
                <a:schemeClr val="lt1"/>
              </a:solidFill>
              <a:ln>
                <a:noFill/>
              </a:ln>
            </p:spPr>
          </p:sp>
          <p:sp>
            <p:nvSpPr>
              <p:cNvPr id="19" name="Rectangle 19"/>
              <p:cNvSpPr/>
              <p:nvPr/>
            </p:nvSpPr>
            <p:spPr>
              <a:xfrm>
                <a:off x="6837045" y="3403282"/>
                <a:ext cx="793432" cy="304800"/>
              </a:xfrm>
              <a:prstGeom prst="rect">
                <a:avLst/>
              </a:prstGeom>
              <a:solidFill>
                <a:schemeClr val="accent1"/>
              </a:solidFill>
              <a:ln>
                <a:noFill/>
              </a:ln>
            </p:spPr>
          </p:sp>
          <p:sp>
            <p:nvSpPr>
              <p:cNvPr id="20" name="Rectangle 20"/>
              <p:cNvSpPr/>
              <p:nvPr/>
            </p:nvSpPr>
            <p:spPr>
              <a:xfrm>
                <a:off x="4191000" y="3911918"/>
                <a:ext cx="2381250" cy="304800"/>
              </a:xfrm>
              <a:prstGeom prst="rect">
                <a:avLst/>
              </a:prstGeom>
              <a:solidFill>
                <a:schemeClr val="lt1"/>
              </a:solidFill>
              <a:ln>
                <a:noFill/>
              </a:ln>
            </p:spPr>
          </p:sp>
          <p:sp>
            <p:nvSpPr>
              <p:cNvPr id="21" name="Rectangle 21"/>
              <p:cNvSpPr/>
              <p:nvPr/>
            </p:nvSpPr>
            <p:spPr>
              <a:xfrm>
                <a:off x="6572250" y="3911918"/>
                <a:ext cx="793432" cy="304800"/>
              </a:xfrm>
              <a:prstGeom prst="rect">
                <a:avLst/>
              </a:prstGeom>
              <a:solidFill>
                <a:schemeClr val="accent1"/>
              </a:solidFill>
              <a:ln>
                <a:noFill/>
              </a:ln>
            </p:spPr>
          </p:sp>
          <p:sp>
            <p:nvSpPr>
              <p:cNvPr id="22" name="Rectangle 22"/>
              <p:cNvSpPr/>
              <p:nvPr/>
            </p:nvSpPr>
            <p:spPr>
              <a:xfrm>
                <a:off x="4191000" y="4419600"/>
                <a:ext cx="2116455" cy="304800"/>
              </a:xfrm>
              <a:prstGeom prst="rect">
                <a:avLst/>
              </a:prstGeom>
              <a:solidFill>
                <a:schemeClr val="lt1"/>
              </a:solidFill>
              <a:ln>
                <a:noFill/>
              </a:ln>
            </p:spPr>
          </p:sp>
          <p:sp>
            <p:nvSpPr>
              <p:cNvPr id="23" name="Rectangle 23"/>
              <p:cNvSpPr/>
              <p:nvPr/>
            </p:nvSpPr>
            <p:spPr>
              <a:xfrm>
                <a:off x="6307455" y="4419600"/>
                <a:ext cx="529590" cy="304800"/>
              </a:xfrm>
              <a:prstGeom prst="rect">
                <a:avLst/>
              </a:prstGeom>
              <a:solidFill>
                <a:schemeClr val="accent1"/>
              </a:solidFill>
              <a:ln>
                <a:noFill/>
              </a:ln>
            </p:spPr>
          </p:sp>
          <p:sp>
            <p:nvSpPr>
              <p:cNvPr id="24" name="Rectangle 24"/>
              <p:cNvSpPr/>
              <p:nvPr/>
            </p:nvSpPr>
            <p:spPr>
              <a:xfrm>
                <a:off x="4191000" y="4927282"/>
                <a:ext cx="1851660" cy="304800"/>
              </a:xfrm>
              <a:prstGeom prst="rect">
                <a:avLst/>
              </a:prstGeom>
              <a:solidFill>
                <a:schemeClr val="lt1"/>
              </a:solidFill>
              <a:ln>
                <a:noFill/>
              </a:ln>
            </p:spPr>
          </p:sp>
          <p:sp>
            <p:nvSpPr>
              <p:cNvPr id="25" name="Rectangle 25"/>
              <p:cNvSpPr/>
              <p:nvPr/>
            </p:nvSpPr>
            <p:spPr>
              <a:xfrm>
                <a:off x="6042660" y="4927282"/>
                <a:ext cx="529590" cy="304800"/>
              </a:xfrm>
              <a:prstGeom prst="rect">
                <a:avLst/>
              </a:prstGeom>
              <a:solidFill>
                <a:schemeClr val="accent2"/>
              </a:solidFill>
              <a:ln>
                <a:noFill/>
              </a:ln>
            </p:spPr>
          </p:sp>
        </p:grpSp>
        <p:sp>
          <p:nvSpPr>
            <p:cNvPr id="27" name="TextBox 27"/>
            <p:cNvSpPr txBox="1"/>
            <p:nvPr/>
          </p:nvSpPr>
          <p:spPr>
            <a:xfrm>
              <a:off x="2080069" y="2445068"/>
              <a:ext cx="2004251" cy="293370"/>
            </a:xfrm>
            <a:prstGeom prst="rect">
              <a:avLst/>
            </a:prstGeom>
            <a:noFill/>
            <a:ln>
              <a:noFill/>
            </a:ln>
          </p:spPr>
          <p:txBody>
            <a:bodyPr wrap="none" lIns="0" tIns="0" rIns="0" bIns="0" anchor="t" anchorCtr="0">
              <a:spAutoFit/>
            </a:bodyPr>
            <a:lstStyle/>
            <a:p>
              <a:pPr algn="r"/>
              <a:r>
                <a:rPr lang="zh-CN" sz="1500" dirty="0">
                  <a:solidFill>
                    <a:schemeClr val="dk1"/>
                  </a:solidFill>
                  <a:latin typeface="+mn-lt"/>
                  <a:ea typeface="+mn-ea"/>
                  <a:cs typeface="+mn-cs"/>
                </a:rPr>
                <a:t>4–12 个月 12–16 小时</a:t>
              </a:r>
            </a:p>
          </p:txBody>
        </p:sp>
        <p:sp>
          <p:nvSpPr>
            <p:cNvPr id="28" name="TextBox 28"/>
            <p:cNvSpPr txBox="1"/>
            <p:nvPr/>
          </p:nvSpPr>
          <p:spPr>
            <a:xfrm>
              <a:off x="2393061" y="2952750"/>
              <a:ext cx="1691259" cy="293370"/>
            </a:xfrm>
            <a:prstGeom prst="rect">
              <a:avLst/>
            </a:prstGeom>
            <a:noFill/>
            <a:ln>
              <a:noFill/>
            </a:ln>
          </p:spPr>
          <p:txBody>
            <a:bodyPr wrap="none" lIns="0" tIns="0" rIns="0" bIns="0" anchor="t" anchorCtr="0">
              <a:spAutoFit/>
            </a:bodyPr>
            <a:lstStyle/>
            <a:p>
              <a:pPr algn="r"/>
              <a:r>
                <a:rPr lang="zh-CN" sz="1500" dirty="0">
                  <a:solidFill>
                    <a:schemeClr val="dk1"/>
                  </a:solidFill>
                  <a:latin typeface="+mn-lt"/>
                  <a:ea typeface="+mn-ea"/>
                  <a:cs typeface="+mn-cs"/>
                </a:rPr>
                <a:t>1–2 岁 11–14 小时</a:t>
              </a:r>
            </a:p>
          </p:txBody>
        </p:sp>
        <p:sp>
          <p:nvSpPr>
            <p:cNvPr id="29" name="TextBox 29"/>
            <p:cNvSpPr txBox="1"/>
            <p:nvPr/>
          </p:nvSpPr>
          <p:spPr>
            <a:xfrm>
              <a:off x="2393061" y="3460432"/>
              <a:ext cx="1691259" cy="293370"/>
            </a:xfrm>
            <a:prstGeom prst="rect">
              <a:avLst/>
            </a:prstGeom>
            <a:noFill/>
            <a:ln>
              <a:noFill/>
            </a:ln>
          </p:spPr>
          <p:txBody>
            <a:bodyPr wrap="none" lIns="0" tIns="0" rIns="0" bIns="0" anchor="t" anchorCtr="0">
              <a:spAutoFit/>
            </a:bodyPr>
            <a:lstStyle/>
            <a:p>
              <a:pPr algn="r"/>
              <a:r>
                <a:rPr lang="zh-CN" sz="1500" dirty="0">
                  <a:solidFill>
                    <a:schemeClr val="dk1"/>
                  </a:solidFill>
                  <a:latin typeface="+mn-lt"/>
                  <a:ea typeface="+mn-ea"/>
                  <a:cs typeface="+mn-cs"/>
                </a:rPr>
                <a:t>3–5 岁 10–13 小时</a:t>
              </a:r>
            </a:p>
          </p:txBody>
        </p:sp>
        <p:sp>
          <p:nvSpPr>
            <p:cNvPr id="30" name="TextBox 30"/>
            <p:cNvSpPr txBox="1"/>
            <p:nvPr/>
          </p:nvSpPr>
          <p:spPr>
            <a:xfrm>
              <a:off x="2393061" y="3969068"/>
              <a:ext cx="1691259" cy="293370"/>
            </a:xfrm>
            <a:prstGeom prst="rect">
              <a:avLst/>
            </a:prstGeom>
            <a:noFill/>
            <a:ln>
              <a:noFill/>
            </a:ln>
          </p:spPr>
          <p:txBody>
            <a:bodyPr wrap="none" lIns="0" tIns="0" rIns="0" bIns="0" anchor="t" anchorCtr="0">
              <a:spAutoFit/>
            </a:bodyPr>
            <a:lstStyle/>
            <a:p>
              <a:pPr algn="r"/>
              <a:r>
                <a:rPr lang="zh-CN" sz="1500" dirty="0">
                  <a:solidFill>
                    <a:schemeClr val="dk1"/>
                  </a:solidFill>
                  <a:latin typeface="+mn-lt"/>
                  <a:ea typeface="+mn-ea"/>
                  <a:cs typeface="+mn-cs"/>
                </a:rPr>
                <a:t>6–12 岁 9–12 小时</a:t>
              </a:r>
            </a:p>
          </p:txBody>
        </p:sp>
        <p:sp>
          <p:nvSpPr>
            <p:cNvPr id="31" name="TextBox 31"/>
            <p:cNvSpPr txBox="1"/>
            <p:nvPr/>
          </p:nvSpPr>
          <p:spPr>
            <a:xfrm>
              <a:off x="2282000" y="4476750"/>
              <a:ext cx="1802320" cy="293370"/>
            </a:xfrm>
            <a:prstGeom prst="rect">
              <a:avLst/>
            </a:prstGeom>
            <a:noFill/>
            <a:ln>
              <a:noFill/>
            </a:ln>
          </p:spPr>
          <p:txBody>
            <a:bodyPr wrap="none" lIns="0" tIns="0" rIns="0" bIns="0" anchor="t" anchorCtr="0">
              <a:spAutoFit/>
            </a:bodyPr>
            <a:lstStyle/>
            <a:p>
              <a:pPr algn="r"/>
              <a:r>
                <a:rPr lang="zh-CN" sz="1500" dirty="0">
                  <a:solidFill>
                    <a:schemeClr val="dk1"/>
                  </a:solidFill>
                  <a:latin typeface="+mn-lt"/>
                  <a:ea typeface="+mn-ea"/>
                  <a:cs typeface="+mn-cs"/>
                </a:rPr>
                <a:t>13–18 岁 8–10 小时</a:t>
              </a:r>
            </a:p>
          </p:txBody>
        </p:sp>
        <p:sp>
          <p:nvSpPr>
            <p:cNvPr id="32" name="TextBox 32"/>
            <p:cNvSpPr txBox="1"/>
            <p:nvPr/>
          </p:nvSpPr>
          <p:spPr>
            <a:xfrm>
              <a:off x="2807018" y="4984432"/>
              <a:ext cx="1277302" cy="293370"/>
            </a:xfrm>
            <a:prstGeom prst="rect">
              <a:avLst/>
            </a:prstGeom>
            <a:noFill/>
            <a:ln>
              <a:noFill/>
            </a:ln>
          </p:spPr>
          <p:txBody>
            <a:bodyPr wrap="none" lIns="0" tIns="0" rIns="0" bIns="0" anchor="t" anchorCtr="0">
              <a:spAutoFit/>
            </a:bodyPr>
            <a:lstStyle/>
            <a:p>
              <a:pPr algn="r"/>
              <a:r>
                <a:rPr lang="zh-CN" sz="1500" dirty="0">
                  <a:solidFill>
                    <a:schemeClr val="accent2"/>
                  </a:solidFill>
                  <a:latin typeface="+mn-lt"/>
                  <a:ea typeface="+mn-ea"/>
                  <a:cs typeface="+mn-cs"/>
                </a:rPr>
                <a:t>成人 7–9 小时</a:t>
              </a:r>
            </a:p>
          </p:txBody>
        </p:sp>
        <p:sp>
          <p:nvSpPr>
            <p:cNvPr id="33" name="TextBox 33"/>
            <p:cNvSpPr txBox="1"/>
            <p:nvPr/>
          </p:nvSpPr>
          <p:spPr>
            <a:xfrm>
              <a:off x="4127849" y="5514975"/>
              <a:ext cx="126302" cy="293370"/>
            </a:xfrm>
            <a:prstGeom prst="rect">
              <a:avLst/>
            </a:prstGeom>
            <a:noFill/>
            <a:ln>
              <a:noFill/>
            </a:ln>
          </p:spPr>
          <p:txBody>
            <a:bodyPr wrap="none" lIns="0" tIns="0" rIns="0" bIns="0" anchor="t" anchorCtr="0">
              <a:spAutoFit/>
            </a:bodyPr>
            <a:lstStyle/>
            <a:p>
              <a:pPr algn="ctr"/>
              <a:r>
                <a:rPr lang="zh-CN" sz="1500" dirty="0">
                  <a:solidFill>
                    <a:schemeClr val="accent5"/>
                  </a:solidFill>
                  <a:latin typeface="+mn-lt"/>
                  <a:ea typeface="+mn-ea"/>
                  <a:cs typeface="+mn-cs"/>
                </a:rPr>
                <a:t>0</a:t>
              </a:r>
            </a:p>
          </p:txBody>
        </p:sp>
        <p:sp>
          <p:nvSpPr>
            <p:cNvPr id="34" name="TextBox 34"/>
            <p:cNvSpPr txBox="1"/>
            <p:nvPr/>
          </p:nvSpPr>
          <p:spPr>
            <a:xfrm>
              <a:off x="4921282" y="5514975"/>
              <a:ext cx="126302" cy="293370"/>
            </a:xfrm>
            <a:prstGeom prst="rect">
              <a:avLst/>
            </a:prstGeom>
            <a:noFill/>
            <a:ln>
              <a:noFill/>
            </a:ln>
          </p:spPr>
          <p:txBody>
            <a:bodyPr wrap="none" lIns="0" tIns="0" rIns="0" bIns="0" anchor="t" anchorCtr="0">
              <a:spAutoFit/>
            </a:bodyPr>
            <a:lstStyle/>
            <a:p>
              <a:pPr algn="ctr"/>
              <a:r>
                <a:rPr lang="zh-CN" sz="1500" dirty="0">
                  <a:solidFill>
                    <a:schemeClr val="accent5"/>
                  </a:solidFill>
                  <a:latin typeface="+mn-lt"/>
                  <a:ea typeface="+mn-ea"/>
                  <a:cs typeface="+mn-cs"/>
                </a:rPr>
                <a:t>3</a:t>
              </a:r>
            </a:p>
          </p:txBody>
        </p:sp>
        <p:sp>
          <p:nvSpPr>
            <p:cNvPr id="35" name="TextBox 35"/>
            <p:cNvSpPr txBox="1"/>
            <p:nvPr/>
          </p:nvSpPr>
          <p:spPr>
            <a:xfrm>
              <a:off x="5715667" y="5514975"/>
              <a:ext cx="126302" cy="293370"/>
            </a:xfrm>
            <a:prstGeom prst="rect">
              <a:avLst/>
            </a:prstGeom>
            <a:noFill/>
            <a:ln>
              <a:noFill/>
            </a:ln>
          </p:spPr>
          <p:txBody>
            <a:bodyPr wrap="none" lIns="0" tIns="0" rIns="0" bIns="0" anchor="t" anchorCtr="0">
              <a:spAutoFit/>
            </a:bodyPr>
            <a:lstStyle/>
            <a:p>
              <a:pPr algn="ctr"/>
              <a:r>
                <a:rPr lang="zh-CN" sz="1500" dirty="0">
                  <a:solidFill>
                    <a:schemeClr val="accent5"/>
                  </a:solidFill>
                  <a:latin typeface="+mn-lt"/>
                  <a:ea typeface="+mn-ea"/>
                  <a:cs typeface="+mn-cs"/>
                </a:rPr>
                <a:t>6</a:t>
              </a:r>
            </a:p>
          </p:txBody>
        </p:sp>
        <p:sp>
          <p:nvSpPr>
            <p:cNvPr id="36" name="TextBox 36"/>
            <p:cNvSpPr txBox="1"/>
            <p:nvPr/>
          </p:nvSpPr>
          <p:spPr>
            <a:xfrm>
              <a:off x="6509099" y="5514975"/>
              <a:ext cx="126302" cy="293370"/>
            </a:xfrm>
            <a:prstGeom prst="rect">
              <a:avLst/>
            </a:prstGeom>
            <a:noFill/>
            <a:ln>
              <a:noFill/>
            </a:ln>
          </p:spPr>
          <p:txBody>
            <a:bodyPr wrap="none" lIns="0" tIns="0" rIns="0" bIns="0" anchor="t" anchorCtr="0">
              <a:spAutoFit/>
            </a:bodyPr>
            <a:lstStyle/>
            <a:p>
              <a:pPr algn="ctr"/>
              <a:r>
                <a:rPr lang="zh-CN" sz="1500" dirty="0">
                  <a:solidFill>
                    <a:schemeClr val="accent5"/>
                  </a:solidFill>
                  <a:latin typeface="+mn-lt"/>
                  <a:ea typeface="+mn-ea"/>
                  <a:cs typeface="+mn-cs"/>
                </a:rPr>
                <a:t>9</a:t>
              </a:r>
            </a:p>
          </p:txBody>
        </p:sp>
        <p:sp>
          <p:nvSpPr>
            <p:cNvPr id="37" name="TextBox 37"/>
            <p:cNvSpPr txBox="1"/>
            <p:nvPr/>
          </p:nvSpPr>
          <p:spPr>
            <a:xfrm>
              <a:off x="7247001" y="5514975"/>
              <a:ext cx="237363" cy="293370"/>
            </a:xfrm>
            <a:prstGeom prst="rect">
              <a:avLst/>
            </a:prstGeom>
            <a:noFill/>
            <a:ln>
              <a:noFill/>
            </a:ln>
          </p:spPr>
          <p:txBody>
            <a:bodyPr wrap="none" lIns="0" tIns="0" rIns="0" bIns="0" anchor="t" anchorCtr="0">
              <a:spAutoFit/>
            </a:bodyPr>
            <a:lstStyle/>
            <a:p>
              <a:pPr algn="ctr"/>
              <a:r>
                <a:rPr lang="zh-CN" sz="1500" dirty="0">
                  <a:solidFill>
                    <a:schemeClr val="accent5"/>
                  </a:solidFill>
                  <a:latin typeface="+mn-lt"/>
                  <a:ea typeface="+mn-ea"/>
                  <a:cs typeface="+mn-cs"/>
                </a:rPr>
                <a:t>12</a:t>
              </a:r>
            </a:p>
          </p:txBody>
        </p:sp>
        <p:sp>
          <p:nvSpPr>
            <p:cNvPr id="38" name="TextBox 38"/>
            <p:cNvSpPr txBox="1"/>
            <p:nvPr/>
          </p:nvSpPr>
          <p:spPr>
            <a:xfrm>
              <a:off x="8041386" y="5514975"/>
              <a:ext cx="237363" cy="293370"/>
            </a:xfrm>
            <a:prstGeom prst="rect">
              <a:avLst/>
            </a:prstGeom>
            <a:noFill/>
            <a:ln>
              <a:noFill/>
            </a:ln>
          </p:spPr>
          <p:txBody>
            <a:bodyPr wrap="none" lIns="0" tIns="0" rIns="0" bIns="0" anchor="t" anchorCtr="0">
              <a:spAutoFit/>
            </a:bodyPr>
            <a:lstStyle/>
            <a:p>
              <a:pPr algn="ctr"/>
              <a:r>
                <a:rPr lang="zh-CN" sz="1500" dirty="0">
                  <a:solidFill>
                    <a:schemeClr val="accent5"/>
                  </a:solidFill>
                  <a:latin typeface="+mn-lt"/>
                  <a:ea typeface="+mn-ea"/>
                  <a:cs typeface="+mn-cs"/>
                </a:rPr>
                <a:t>15</a:t>
              </a:r>
            </a:p>
          </p:txBody>
        </p:sp>
        <p:sp>
          <p:nvSpPr>
            <p:cNvPr id="39" name="TextBox 39"/>
            <p:cNvSpPr txBox="1"/>
            <p:nvPr/>
          </p:nvSpPr>
          <p:spPr>
            <a:xfrm>
              <a:off x="8834818" y="5514975"/>
              <a:ext cx="237363" cy="293370"/>
            </a:xfrm>
            <a:prstGeom prst="rect">
              <a:avLst/>
            </a:prstGeom>
            <a:noFill/>
            <a:ln>
              <a:noFill/>
            </a:ln>
          </p:spPr>
          <p:txBody>
            <a:bodyPr wrap="none" lIns="0" tIns="0" rIns="0" bIns="0" anchor="t" anchorCtr="0">
              <a:spAutoFit/>
            </a:bodyPr>
            <a:lstStyle/>
            <a:p>
              <a:pPr algn="ctr"/>
              <a:r>
                <a:rPr lang="zh-CN" sz="1500" dirty="0">
                  <a:solidFill>
                    <a:schemeClr val="accent5"/>
                  </a:solidFill>
                  <a:latin typeface="+mn-lt"/>
                  <a:ea typeface="+mn-ea"/>
                  <a:cs typeface="+mn-cs"/>
                </a:rPr>
                <a:t>18</a:t>
              </a:r>
            </a:p>
          </p:txBody>
        </p:sp>
        <p:sp>
          <p:nvSpPr>
            <p:cNvPr id="40" name="TextBox 40"/>
            <p:cNvSpPr txBox="1"/>
            <p:nvPr/>
          </p:nvSpPr>
          <p:spPr>
            <a:xfrm>
              <a:off x="5443919" y="5819775"/>
              <a:ext cx="2256663" cy="293370"/>
            </a:xfrm>
            <a:prstGeom prst="rect">
              <a:avLst/>
            </a:prstGeom>
            <a:noFill/>
            <a:ln>
              <a:noFill/>
            </a:ln>
          </p:spPr>
          <p:txBody>
            <a:bodyPr wrap="none" lIns="0" tIns="0" rIns="0" bIns="0" anchor="t" anchorCtr="0">
              <a:spAutoFit/>
            </a:bodyPr>
            <a:lstStyle/>
            <a:p>
              <a:pPr algn="ctr"/>
              <a:r>
                <a:rPr lang="zh-CN" sz="1500" dirty="0">
                  <a:solidFill>
                    <a:schemeClr val="accent5"/>
                  </a:solidFill>
                  <a:latin typeface="+mn-lt"/>
                  <a:ea typeface="+mn-ea"/>
                  <a:cs typeface="+mn-cs"/>
                </a:rPr>
                <a:t>每日建议睡眠时长(小时)</a:t>
              </a:r>
            </a:p>
          </p:txBody>
        </p:sp>
      </p:grpSp>
      <p:grpSp>
        <p:nvGrpSpPr>
          <p:cNvPr id="44" name="Group 44"/>
          <p:cNvGrpSpPr/>
          <p:nvPr/>
        </p:nvGrpSpPr>
        <p:grpSpPr>
          <a:xfrm>
            <a:off x="522732" y="6174105"/>
            <a:ext cx="4112034" cy="611696"/>
            <a:chOff x="522732" y="6174105"/>
            <a:chExt cx="4112034" cy="611696"/>
          </a:xfrm>
        </p:grpSpPr>
        <p:sp>
          <p:nvSpPr>
            <p:cNvPr id="42" name="TextBox 42"/>
            <p:cNvSpPr txBox="1"/>
            <p:nvPr/>
          </p:nvSpPr>
          <p:spPr>
            <a:xfrm>
              <a:off x="522732" y="6174105"/>
              <a:ext cx="4112034" cy="410718"/>
            </a:xfrm>
            <a:prstGeom prst="rect">
              <a:avLst/>
            </a:prstGeom>
            <a:noFill/>
            <a:ln>
              <a:noFill/>
            </a:ln>
          </p:spPr>
          <p:txBody>
            <a:bodyPr wrap="none" lIns="0" tIns="0" rIns="0" bIns="0" anchor="t" anchorCtr="0">
              <a:spAutoFit/>
            </a:bodyPr>
            <a:lstStyle/>
            <a:p>
              <a:pPr algn="l"/>
              <a:r>
                <a:rPr lang="zh-CN" sz="2100" b="1" dirty="0">
                  <a:solidFill>
                    <a:schemeClr val="accent1"/>
                  </a:solidFill>
                  <a:latin typeface="+mn-lt"/>
                  <a:ea typeface="+mn-ea"/>
                  <a:cs typeface="+mn-cs"/>
                </a:rPr>
                <a:t>7 小时是共识下限,不是目标值。</a:t>
              </a:r>
            </a:p>
          </p:txBody>
        </p:sp>
        <p:sp>
          <p:nvSpPr>
            <p:cNvPr id="43" name="TextBox 43"/>
            <p:cNvSpPr txBox="1"/>
            <p:nvPr/>
          </p:nvSpPr>
          <p:spPr>
            <a:xfrm>
              <a:off x="526542" y="6521768"/>
              <a:ext cx="3712750"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分年龄建议:美国国立心肺血液研究所(NHLBI)</a:t>
              </a:r>
            </a:p>
          </p:txBody>
        </p:sp>
      </p:grpSp>
      <p:sp>
        <p:nvSpPr>
          <p:cNvPr id="45" name="TextBox 45"/>
          <p:cNvSpPr txBox="1"/>
          <p:nvPr/>
        </p:nvSpPr>
        <p:spPr>
          <a:xfrm>
            <a:off x="9013431" y="6864668"/>
            <a:ext cx="213627" cy="264033"/>
          </a:xfrm>
          <a:prstGeom prst="rect">
            <a:avLst/>
          </a:prstGeom>
          <a:noFill/>
          <a:ln>
            <a:noFill/>
          </a:ln>
        </p:spPr>
        <p:txBody>
          <a:bodyPr wrap="none" lIns="0" tIns="0" rIns="0" bIns="0" anchor="t" anchorCtr="0">
            <a:spAutoFit/>
          </a:bodyPr>
          <a:lstStyle/>
          <a:p>
            <a:pPr algn="r"/>
            <a:r>
              <a:rPr lang="zh-CN" sz="1350" dirty="0">
                <a:solidFill>
                  <a:schemeClr val="accent5"/>
                </a:solidFill>
                <a:latin typeface="+mn-lt"/>
                <a:ea typeface="+mn-ea"/>
                <a:cs typeface="+mn-cs"/>
              </a:rPr>
              <a:t>10</a:t>
            </a:r>
          </a:p>
        </p:txBody>
      </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22" presetClass="entr" presetSubtype="2"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right)">
                                      <p:cBhvr>
                                        <p:cTn id="7" dur="1200"/>
                                        <p:tgtEl>
                                          <p:spTgt spid="41"/>
                                        </p:tgtEl>
                                      </p:cBhvr>
                                    </p:animEffect>
                                  </p:childTnLst>
                                </p:cTn>
                              </p:par>
                            </p:childTnLst>
                          </p:cTn>
                        </p:par>
                        <p:par>
                          <p:cTn id="8" fill="hold">
                            <p:stCondLst>
                              <p:cond delay="12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44"/>
                                        </p:tgtEl>
                                        <p:attrNameLst>
                                          <p:attrName>style.visibility</p:attrName>
                                        </p:attrNameLst>
                                      </p:cBhvr>
                                      <p:to>
                                        <p:strVal val="visible"/>
                                      </p:to>
                                    </p:set>
                                    <p:animEffect transition="in" filter="fade">
                                      <p:cBhvr>
                                        <p:cTn id="11"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Polygon 2"/>
          <p:cNvSpPr/>
          <p:nvPr/>
        </p:nvSpPr>
        <p:spPr>
          <a:xfrm>
            <a:off x="0" y="6648450"/>
            <a:ext cx="9753600" cy="666750"/>
          </a:xfrm>
          <a:custGeom>
            <a:avLst/>
            <a:gdLst/>
            <a:ahLst/>
            <a:cxnLst/>
            <a:rect l="l" t="t" r="r" b="b"/>
            <a:pathLst>
              <a:path w="9753600" h="666750">
                <a:moveTo>
                  <a:pt x="0" y="76200"/>
                </a:moveTo>
                <a:lnTo>
                  <a:pt x="1123950" y="0"/>
                </a:lnTo>
                <a:lnTo>
                  <a:pt x="2247900" y="85725"/>
                </a:lnTo>
                <a:lnTo>
                  <a:pt x="3371850" y="9525"/>
                </a:lnTo>
                <a:lnTo>
                  <a:pt x="4495800" y="95250"/>
                </a:lnTo>
                <a:lnTo>
                  <a:pt x="5619750" y="19050"/>
                </a:lnTo>
                <a:lnTo>
                  <a:pt x="6743700" y="104775"/>
                </a:lnTo>
                <a:lnTo>
                  <a:pt x="7867650" y="28575"/>
                </a:lnTo>
                <a:lnTo>
                  <a:pt x="8991600" y="114300"/>
                </a:lnTo>
                <a:lnTo>
                  <a:pt x="9753600" y="47625"/>
                </a:lnTo>
                <a:lnTo>
                  <a:pt x="9753600" y="666750"/>
                </a:lnTo>
                <a:lnTo>
                  <a:pt x="0" y="666750"/>
                </a:lnTo>
                <a:close/>
              </a:path>
            </a:pathLst>
          </a:custGeom>
          <a:solidFill>
            <a:schemeClr val="lt2"/>
          </a:solidFill>
          <a:ln>
            <a:noFill/>
          </a:ln>
        </p:spPr>
      </p:sp>
      <p:grpSp>
        <p:nvGrpSpPr>
          <p:cNvPr id="5" name="Group 5"/>
          <p:cNvGrpSpPr/>
          <p:nvPr/>
        </p:nvGrpSpPr>
        <p:grpSpPr>
          <a:xfrm>
            <a:off x="514350" y="721995"/>
            <a:ext cx="4763262" cy="762000"/>
            <a:chOff x="514350" y="721995"/>
            <a:chExt cx="4763262" cy="762000"/>
          </a:xfrm>
        </p:grpSpPr>
        <p:sp>
          <p:nvSpPr>
            <p:cNvPr id="3" name="TextBox 3"/>
            <p:cNvSpPr txBox="1"/>
            <p:nvPr/>
          </p:nvSpPr>
          <p:spPr>
            <a:xfrm>
              <a:off x="514350" y="721995"/>
              <a:ext cx="4763262" cy="762000"/>
            </a:xfrm>
            <a:prstGeom prst="rect">
              <a:avLst/>
            </a:prstGeom>
            <a:noFill/>
            <a:ln>
              <a:noFill/>
            </a:ln>
          </p:spPr>
          <p:txBody>
            <a:bodyPr wrap="none" lIns="0" tIns="0" rIns="0" bIns="0" anchor="t" anchorCtr="0">
              <a:spAutoFit/>
            </a:bodyPr>
            <a:lstStyle/>
            <a:p>
              <a:pPr algn="l"/>
              <a:r>
                <a:rPr lang="zh-CN" sz="3900" b="1" dirty="0">
                  <a:solidFill>
                    <a:schemeClr val="dk1"/>
                  </a:solidFill>
                  <a:latin typeface="+mj-lt"/>
                  <a:ea typeface="+mj-ea"/>
                  <a:cs typeface="+mj-cs"/>
                </a:rPr>
                <a:t>代价是可以数出来的</a:t>
              </a:r>
            </a:p>
          </p:txBody>
        </p:sp>
        <p:sp>
          <p:nvSpPr>
            <p:cNvPr id="4" name="Rectangle 4"/>
            <p:cNvSpPr/>
            <p:nvPr/>
          </p:nvSpPr>
          <p:spPr>
            <a:xfrm>
              <a:off x="533400" y="1333500"/>
              <a:ext cx="1257300" cy="76200"/>
            </a:xfrm>
            <a:prstGeom prst="rect">
              <a:avLst/>
            </a:prstGeom>
            <a:solidFill>
              <a:schemeClr val="accent2"/>
            </a:solidFill>
            <a:ln>
              <a:noFill/>
            </a:ln>
          </p:spPr>
        </p:sp>
      </p:grpSp>
      <p:grpSp>
        <p:nvGrpSpPr>
          <p:cNvPr id="9" name="Group 9"/>
          <p:cNvGrpSpPr/>
          <p:nvPr/>
        </p:nvGrpSpPr>
        <p:grpSpPr>
          <a:xfrm>
            <a:off x="514350" y="2198370"/>
            <a:ext cx="4030218" cy="2024253"/>
            <a:chOff x="514350" y="2198370"/>
            <a:chExt cx="4030218" cy="2024253"/>
          </a:xfrm>
        </p:grpSpPr>
        <p:sp>
          <p:nvSpPr>
            <p:cNvPr id="6" name="TextBox 6"/>
            <p:cNvSpPr txBox="1"/>
            <p:nvPr/>
          </p:nvSpPr>
          <p:spPr>
            <a:xfrm>
              <a:off x="514350" y="2198370"/>
              <a:ext cx="1297537" cy="1047750"/>
            </a:xfrm>
            <a:prstGeom prst="rect">
              <a:avLst/>
            </a:prstGeom>
            <a:noFill/>
            <a:ln>
              <a:noFill/>
            </a:ln>
          </p:spPr>
          <p:txBody>
            <a:bodyPr wrap="none" lIns="0" tIns="0" rIns="0" bIns="0" anchor="t" anchorCtr="0">
              <a:spAutoFit/>
            </a:bodyPr>
            <a:lstStyle/>
            <a:p>
              <a:pPr algn="l"/>
              <a:r>
                <a:rPr lang="zh-CN" sz="5400" b="1" dirty="0">
                  <a:solidFill>
                    <a:schemeClr val="accent3"/>
                  </a:solidFill>
                  <a:latin typeface="+mn-lt"/>
                  <a:ea typeface="+mn-ea"/>
                  <a:cs typeface="+mn-cs"/>
                </a:rPr>
                <a:t>795</a:t>
              </a:r>
            </a:p>
          </p:txBody>
        </p:sp>
        <p:sp>
          <p:nvSpPr>
            <p:cNvPr id="7" name="TextBox 7"/>
            <p:cNvSpPr txBox="1"/>
            <p:nvPr/>
          </p:nvSpPr>
          <p:spPr>
            <a:xfrm>
              <a:off x="525780" y="2981325"/>
              <a:ext cx="3145155" cy="293370"/>
            </a:xfrm>
            <a:prstGeom prst="rect">
              <a:avLst/>
            </a:prstGeom>
            <a:noFill/>
            <a:ln>
              <a:noFill/>
            </a:ln>
          </p:spPr>
          <p:txBody>
            <a:bodyPr wrap="none" lIns="0" tIns="0" rIns="0" bIns="0" anchor="t" anchorCtr="0">
              <a:spAutoFit/>
            </a:bodyPr>
            <a:lstStyle/>
            <a:p>
              <a:pPr algn="l"/>
              <a:r>
                <a:rPr lang="zh-CN" sz="1500" dirty="0">
                  <a:solidFill>
                    <a:schemeClr val="accent5"/>
                  </a:solidFill>
                  <a:latin typeface="+mn-lt"/>
                  <a:ea typeface="+mn-ea"/>
                  <a:cs typeface="+mn-cs"/>
                </a:rPr>
                <a:t>2017 年美国因困倦驾驶死亡的人数</a:t>
              </a:r>
            </a:p>
          </p:txBody>
        </p:sp>
        <p:sp>
          <p:nvSpPr>
            <p:cNvPr id="8" name="TextBox 8"/>
            <p:cNvSpPr txBox="1"/>
            <p:nvPr/>
          </p:nvSpPr>
          <p:spPr>
            <a:xfrm>
              <a:off x="522732" y="3411855"/>
              <a:ext cx="4021836" cy="810768"/>
            </a:xfrm>
            <a:prstGeom prst="rect">
              <a:avLst/>
            </a:prstGeom>
            <a:noFill/>
            <a:ln>
              <a:noFill/>
            </a:ln>
          </p:spPr>
          <p:txBody>
            <a:bodyPr wrap="none" lIns="0" tIns="0" rIns="0" bIns="0" anchor="t" anchorCtr="0">
              <a:spAutoFit/>
            </a:bodyPr>
            <a:lstStyle/>
            <a:p>
              <a:pPr algn="l">
                <a:lnSpc>
                  <a:spcPts val="3150"/>
                </a:lnSpc>
              </a:pPr>
              <a:r>
                <a:rPr lang="zh-CN" sz="2100" dirty="0">
                  <a:solidFill>
                    <a:schemeClr val="dk1"/>
                  </a:solidFill>
                  <a:latin typeface="+mn-lt"/>
                  <a:ea typeface="+mn-ea"/>
                  <a:cs typeface="+mn-cs"/>
                </a:rPr>
                <a:t>同年:约 91,000 起警方报告事故,</a:t>
              </a:r>
              <a:br/>
              <a:r>
                <a:rPr lang="zh-CN" sz="2100" dirty="0">
                  <a:solidFill>
                    <a:schemeClr val="dk1"/>
                  </a:solidFill>
                  <a:latin typeface="+mn-lt"/>
                  <a:ea typeface="+mn-ea"/>
                  <a:cs typeface="+mn-cs"/>
                </a:rPr>
                <a:t>约 50,000 人受伤。</a:t>
              </a:r>
            </a:p>
          </p:txBody>
        </p:sp>
      </p:grpSp>
      <p:grpSp>
        <p:nvGrpSpPr>
          <p:cNvPr id="13" name="Group 13"/>
          <p:cNvGrpSpPr/>
          <p:nvPr/>
        </p:nvGrpSpPr>
        <p:grpSpPr>
          <a:xfrm>
            <a:off x="533400" y="4552950"/>
            <a:ext cx="4953000" cy="1238250"/>
            <a:chOff x="533400" y="4552950"/>
            <a:chExt cx="4953000" cy="1238250"/>
          </a:xfrm>
        </p:grpSpPr>
        <p:sp>
          <p:nvSpPr>
            <p:cNvPr id="10" name="Freeform 10"/>
            <p:cNvSpPr/>
            <p:nvPr/>
          </p:nvSpPr>
          <p:spPr>
            <a:xfrm>
              <a:off x="533400" y="4552950"/>
              <a:ext cx="4953000" cy="1238250"/>
            </a:xfrm>
            <a:prstGeom prst="wedgeRectCallout">
              <a:avLst>
                <a:gd name="adj1" fmla="val -35000"/>
                <a:gd name="adj2" fmla="val -80000"/>
              </a:avLst>
            </a:prstGeom>
            <a:solidFill>
              <a:schemeClr val="lt2"/>
            </a:solidFill>
            <a:ln>
              <a:noFill/>
            </a:ln>
          </p:spPr>
        </p:sp>
        <p:sp>
          <p:nvSpPr>
            <p:cNvPr id="11" name="Freeform 11"/>
            <p:cNvSpPr/>
            <p:nvPr/>
          </p:nvSpPr>
          <p:spPr>
            <a:xfrm>
              <a:off x="809638" y="4800108"/>
              <a:ext cx="247496" cy="214761"/>
            </a:xfrm>
            <a:custGeom>
              <a:avLst/>
              <a:gdLst/>
              <a:ahLst/>
              <a:cxnLst/>
              <a:rect l="l" t="t" r="r" b="b"/>
              <a:pathLst>
                <a:path w="247496" h="214761">
                  <a:moveTo>
                    <a:pt x="123812" y="0"/>
                  </a:moveTo>
                  <a:cubicBezTo>
                    <a:pt x="134425" y="0"/>
                    <a:pt x="144315" y="5190"/>
                    <a:pt x="150371" y="13857"/>
                  </a:cubicBezTo>
                  <a:lnTo>
                    <a:pt x="151538" y="15635"/>
                  </a:lnTo>
                  <a:lnTo>
                    <a:pt x="241705" y="166188"/>
                  </a:lnTo>
                  <a:cubicBezTo>
                    <a:pt x="247275" y="175835"/>
                    <a:pt x="247496" y="187668"/>
                    <a:pt x="242289" y="197516"/>
                  </a:cubicBezTo>
                  <a:cubicBezTo>
                    <a:pt x="237081" y="207364"/>
                    <a:pt x="227178" y="213844"/>
                    <a:pt x="216069" y="214672"/>
                  </a:cubicBezTo>
                  <a:lnTo>
                    <a:pt x="213902" y="214761"/>
                  </a:lnTo>
                  <a:lnTo>
                    <a:pt x="33601" y="214761"/>
                  </a:lnTo>
                  <a:cubicBezTo>
                    <a:pt x="22481" y="214636"/>
                    <a:pt x="12203" y="208813"/>
                    <a:pt x="6379" y="199340"/>
                  </a:cubicBezTo>
                  <a:cubicBezTo>
                    <a:pt x="555" y="189866"/>
                    <a:pt x="0" y="178067"/>
                    <a:pt x="4908" y="168088"/>
                  </a:cubicBezTo>
                  <a:lnTo>
                    <a:pt x="6009" y="166032"/>
                  </a:lnTo>
                  <a:lnTo>
                    <a:pt x="96131" y="15591"/>
                  </a:lnTo>
                  <a:cubicBezTo>
                    <a:pt x="102000" y="5914"/>
                    <a:pt x="112495" y="2"/>
                    <a:pt x="123812" y="0"/>
                  </a:cubicBezTo>
                  <a:close/>
                  <a:moveTo>
                    <a:pt x="123924" y="148130"/>
                  </a:moveTo>
                  <a:lnTo>
                    <a:pt x="122512" y="148208"/>
                  </a:lnTo>
                  <a:cubicBezTo>
                    <a:pt x="116922" y="148873"/>
                    <a:pt x="112712" y="153613"/>
                    <a:pt x="112712" y="159243"/>
                  </a:cubicBezTo>
                  <a:cubicBezTo>
                    <a:pt x="112712" y="164872"/>
                    <a:pt x="116922" y="169612"/>
                    <a:pt x="122512" y="170277"/>
                  </a:cubicBezTo>
                  <a:lnTo>
                    <a:pt x="123812" y="170355"/>
                  </a:lnTo>
                  <a:lnTo>
                    <a:pt x="125224" y="170277"/>
                  </a:lnTo>
                  <a:cubicBezTo>
                    <a:pt x="130814" y="169612"/>
                    <a:pt x="135024" y="164872"/>
                    <a:pt x="135024" y="159243"/>
                  </a:cubicBezTo>
                  <a:cubicBezTo>
                    <a:pt x="135024" y="153613"/>
                    <a:pt x="130814" y="148873"/>
                    <a:pt x="125224" y="148208"/>
                  </a:cubicBezTo>
                  <a:lnTo>
                    <a:pt x="123924" y="148130"/>
                  </a:lnTo>
                  <a:close/>
                  <a:moveTo>
                    <a:pt x="123812" y="70342"/>
                  </a:moveTo>
                  <a:cubicBezTo>
                    <a:pt x="118179" y="70343"/>
                    <a:pt x="113437" y="74560"/>
                    <a:pt x="112778" y="80155"/>
                  </a:cubicBezTo>
                  <a:lnTo>
                    <a:pt x="112700" y="81455"/>
                  </a:lnTo>
                  <a:lnTo>
                    <a:pt x="112700" y="125905"/>
                  </a:lnTo>
                  <a:lnTo>
                    <a:pt x="112778" y="127205"/>
                  </a:lnTo>
                  <a:cubicBezTo>
                    <a:pt x="113443" y="132795"/>
                    <a:pt x="118183" y="137005"/>
                    <a:pt x="123812" y="137005"/>
                  </a:cubicBezTo>
                  <a:cubicBezTo>
                    <a:pt x="129442" y="137005"/>
                    <a:pt x="134182" y="132795"/>
                    <a:pt x="134847" y="127205"/>
                  </a:cubicBezTo>
                  <a:lnTo>
                    <a:pt x="134925" y="125905"/>
                  </a:lnTo>
                  <a:lnTo>
                    <a:pt x="134925" y="81455"/>
                  </a:lnTo>
                  <a:lnTo>
                    <a:pt x="134847" y="80155"/>
                  </a:lnTo>
                  <a:cubicBezTo>
                    <a:pt x="134188" y="74560"/>
                    <a:pt x="129446" y="70343"/>
                    <a:pt x="123812" y="70342"/>
                  </a:cubicBezTo>
                  <a:close/>
                </a:path>
              </a:pathLst>
            </a:custGeom>
            <a:solidFill>
              <a:schemeClr val="accent3"/>
            </a:solidFill>
            <a:ln>
              <a:noFill/>
            </a:ln>
          </p:spPr>
        </p:sp>
        <p:sp>
          <p:nvSpPr>
            <p:cNvPr id="12" name="TextBox 12"/>
            <p:cNvSpPr txBox="1"/>
            <p:nvPr/>
          </p:nvSpPr>
          <p:spPr>
            <a:xfrm>
              <a:off x="1170432" y="4764405"/>
              <a:ext cx="3768471" cy="810768"/>
            </a:xfrm>
            <a:prstGeom prst="rect">
              <a:avLst/>
            </a:prstGeom>
            <a:noFill/>
            <a:ln>
              <a:noFill/>
            </a:ln>
          </p:spPr>
          <p:txBody>
            <a:bodyPr wrap="none" lIns="0" tIns="0" rIns="0" bIns="0" anchor="t" anchorCtr="0">
              <a:spAutoFit/>
            </a:bodyPr>
            <a:lstStyle/>
            <a:p>
              <a:pPr algn="l">
                <a:lnSpc>
                  <a:spcPts val="3150"/>
                </a:lnSpc>
              </a:pPr>
              <a:r>
                <a:rPr lang="zh-CN" sz="2100" dirty="0">
                  <a:solidFill>
                    <a:schemeClr val="dk1"/>
                  </a:solidFill>
                  <a:latin typeface="+mn-lt"/>
                  <a:ea typeface="+mn-ea"/>
                  <a:cs typeface="+mn-cs"/>
                </a:rPr>
                <a:t>口径:仅基于警方报告的统计。</a:t>
              </a:r>
              <a:br/>
              <a:r>
                <a:rPr lang="zh-CN" sz="2100" dirty="0">
                  <a:solidFill>
                    <a:schemeClr val="dk1"/>
                  </a:solidFill>
                  <a:latin typeface="+mn-lt"/>
                  <a:ea typeface="+mn-ea"/>
                  <a:cs typeface="+mn-cs"/>
                </a:rPr>
                <a:t>NHTSA 说明这会低估真实规模。</a:t>
              </a:r>
            </a:p>
          </p:txBody>
        </p:sp>
      </p:grpSp>
      <p:grpSp>
        <p:nvGrpSpPr>
          <p:cNvPr id="15" name="Group 15"/>
          <p:cNvGrpSpPr/>
          <p:nvPr/>
        </p:nvGrpSpPr>
        <p:grpSpPr>
          <a:xfrm>
            <a:off x="6096000" y="1905000"/>
            <a:ext cx="2476500" cy="3114675"/>
            <a:chOff x="6096000" y="1905000"/>
            <a:chExt cx="2476500" cy="3114675"/>
          </a:xfrm>
        </p:grpSpPr>
        <p:pic>
          <p:nvPicPr>
            <p:cNvPr id="14" name="Image 14"/>
            <p:cNvPicPr>
              <a:picLocks noChangeAspect="1"/>
            </p:cNvPicPr>
            <p:nvPr/>
          </p:nvPicPr>
          <p:blipFill>
            <a:blip r:embed="rId2"/>
            <a:stretch>
              <a:fillRect/>
            </a:stretch>
          </p:blipFill>
          <p:spPr>
            <a:xfrm>
              <a:off x="6096000" y="1905000"/>
              <a:ext cx="2476500" cy="3114675"/>
            </a:xfrm>
            <a:prstGeom prst="rect">
              <a:avLst/>
            </a:prstGeom>
          </p:spPr>
        </p:pic>
      </p:grpSp>
      <p:grpSp>
        <p:nvGrpSpPr>
          <p:cNvPr id="18" name="Group 18"/>
          <p:cNvGrpSpPr/>
          <p:nvPr/>
        </p:nvGrpSpPr>
        <p:grpSpPr>
          <a:xfrm>
            <a:off x="525780" y="6067425"/>
            <a:ext cx="5447157" cy="585026"/>
            <a:chOff x="525780" y="6067425"/>
            <a:chExt cx="5447157" cy="585026"/>
          </a:xfrm>
        </p:grpSpPr>
        <p:sp>
          <p:nvSpPr>
            <p:cNvPr id="16" name="TextBox 16"/>
            <p:cNvSpPr txBox="1"/>
            <p:nvPr/>
          </p:nvSpPr>
          <p:spPr>
            <a:xfrm>
              <a:off x="525780" y="6067425"/>
              <a:ext cx="5447157" cy="293370"/>
            </a:xfrm>
            <a:prstGeom prst="rect">
              <a:avLst/>
            </a:prstGeom>
            <a:noFill/>
            <a:ln>
              <a:noFill/>
            </a:ln>
          </p:spPr>
          <p:txBody>
            <a:bodyPr wrap="none" lIns="0" tIns="0" rIns="0" bIns="0" anchor="t" anchorCtr="0">
              <a:spAutoFit/>
            </a:bodyPr>
            <a:lstStyle/>
            <a:p>
              <a:pPr algn="l"/>
              <a:r>
                <a:rPr lang="zh-CN" sz="1500" dirty="0">
                  <a:solidFill>
                    <a:schemeClr val="accent5"/>
                  </a:solidFill>
                  <a:latin typeface="+mn-lt"/>
                  <a:ea typeface="+mn-ea"/>
                  <a:cs typeface="+mn-cs"/>
                </a:rPr>
                <a:t>2022 年,美国各州成年人睡眠不足的比例在 30%–46% 之间。</a:t>
              </a:r>
            </a:p>
          </p:txBody>
        </p:sp>
        <p:sp>
          <p:nvSpPr>
            <p:cNvPr id="17" name="TextBox 17"/>
            <p:cNvSpPr txBox="1"/>
            <p:nvPr/>
          </p:nvSpPr>
          <p:spPr>
            <a:xfrm>
              <a:off x="526542" y="6388418"/>
              <a:ext cx="4130230"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NHTSA 困倦驾驶数据(2017);CDC 各州数据(2022)</a:t>
              </a:r>
            </a:p>
          </p:txBody>
        </p:sp>
      </p:grpSp>
      <p:sp>
        <p:nvSpPr>
          <p:cNvPr id="19" name="TextBox 19"/>
          <p:cNvSpPr txBox="1"/>
          <p:nvPr/>
        </p:nvSpPr>
        <p:spPr>
          <a:xfrm>
            <a:off x="9013431" y="6864668"/>
            <a:ext cx="213627" cy="264033"/>
          </a:xfrm>
          <a:prstGeom prst="rect">
            <a:avLst/>
          </a:prstGeom>
          <a:noFill/>
          <a:ln>
            <a:noFill/>
          </a:ln>
        </p:spPr>
        <p:txBody>
          <a:bodyPr wrap="none" lIns="0" tIns="0" rIns="0" bIns="0" anchor="t" anchorCtr="0">
            <a:spAutoFit/>
          </a:bodyPr>
          <a:lstStyle/>
          <a:p>
            <a:pPr algn="r"/>
            <a:r>
              <a:rPr lang="zh-CN" sz="1350" dirty="0">
                <a:solidFill>
                  <a:schemeClr val="accent5"/>
                </a:solidFill>
                <a:latin typeface="+mn-lt"/>
                <a:ea typeface="+mn-ea"/>
                <a:cs typeface="+mn-cs"/>
              </a:rPr>
              <a:t>11</a:t>
            </a:r>
          </a:p>
        </p:txBody>
      </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600"/>
                                        <p:tgtEl>
                                          <p:spTgt spid="9"/>
                                        </p:tgtEl>
                                      </p:cBhvr>
                                    </p:animEffect>
                                  </p:childTnLst>
                                </p:cTn>
                              </p:par>
                            </p:childTnLst>
                          </p:cTn>
                        </p:par>
                        <p:par>
                          <p:cTn id="8" fill="hold">
                            <p:stCondLst>
                              <p:cond delay="600"/>
                            </p:stCondLst>
                            <p:childTnLst>
                              <p:par>
                                <p:cTn xmlns:p="http://schemas.openxmlformats.org/presentationml/2006/main" id="9" presetID="10" presetClass="entr" presetSubtype="0" fill="hold" grpId="0" nodeType="afterEffect">
                                  <p:stCondLst>
                                    <p:cond delay="40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600"/>
                                        <p:tgtEl>
                                          <p:spTgt spid="13"/>
                                        </p:tgtEl>
                                      </p:cBhvr>
                                    </p:animEffect>
                                  </p:childTnLst>
                                </p:cTn>
                              </p:par>
                            </p:childTnLst>
                          </p:cTn>
                        </p:par>
                        <p:par>
                          <p:cTn id="12" fill="hold">
                            <p:stCondLst>
                              <p:cond delay="1600"/>
                            </p:stCondLst>
                            <p:childTnLst>
                              <p:par>
                                <p:cTn xmlns:p="http://schemas.openxmlformats.org/presentationml/2006/main" id="13" presetID="10" presetClass="entr" presetSubtype="0" fill="hold" grpId="0" nodeType="afterEffect">
                                  <p:stCondLst>
                                    <p:cond delay="50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600"/>
                                        <p:tgtEl>
                                          <p:spTgt spid="15"/>
                                        </p:tgtEl>
                                      </p:cBhvr>
                                    </p:animEffect>
                                  </p:childTnLst>
                                </p:cTn>
                              </p:par>
                            </p:childTnLst>
                          </p:cTn>
                        </p:par>
                        <p:par>
                          <p:cTn id="16" fill="hold">
                            <p:stCondLst>
                              <p:cond delay="2700"/>
                            </p:stCondLst>
                            <p:childTnLst>
                              <p:par>
                                <p:cTn xmlns:p="http://schemas.openxmlformats.org/presentationml/2006/main" id="17" presetID="10" presetClass="entr" presetSubtype="0" fill="hold" grpId="0" nodeType="afterEffect">
                                  <p:stCondLst>
                                    <p:cond delay="50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4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Polygon 2"/>
          <p:cNvSpPr/>
          <p:nvPr/>
        </p:nvSpPr>
        <p:spPr>
          <a:xfrm>
            <a:off x="0" y="6648450"/>
            <a:ext cx="9753600" cy="666750"/>
          </a:xfrm>
          <a:custGeom>
            <a:avLst/>
            <a:gdLst/>
            <a:ahLst/>
            <a:cxnLst/>
            <a:rect l="l" t="t" r="r" b="b"/>
            <a:pathLst>
              <a:path w="9753600" h="666750">
                <a:moveTo>
                  <a:pt x="0" y="76200"/>
                </a:moveTo>
                <a:lnTo>
                  <a:pt x="1123950" y="0"/>
                </a:lnTo>
                <a:lnTo>
                  <a:pt x="2247900" y="85725"/>
                </a:lnTo>
                <a:lnTo>
                  <a:pt x="3371850" y="9525"/>
                </a:lnTo>
                <a:lnTo>
                  <a:pt x="4495800" y="95250"/>
                </a:lnTo>
                <a:lnTo>
                  <a:pt x="5619750" y="19050"/>
                </a:lnTo>
                <a:lnTo>
                  <a:pt x="6743700" y="104775"/>
                </a:lnTo>
                <a:lnTo>
                  <a:pt x="7867650" y="28575"/>
                </a:lnTo>
                <a:lnTo>
                  <a:pt x="8991600" y="114300"/>
                </a:lnTo>
                <a:lnTo>
                  <a:pt x="9753600" y="47625"/>
                </a:lnTo>
                <a:lnTo>
                  <a:pt x="9753600" y="666750"/>
                </a:lnTo>
                <a:lnTo>
                  <a:pt x="0" y="666750"/>
                </a:lnTo>
                <a:close/>
              </a:path>
            </a:pathLst>
          </a:custGeom>
          <a:solidFill>
            <a:schemeClr val="lt2"/>
          </a:solidFill>
          <a:ln>
            <a:noFill/>
          </a:ln>
        </p:spPr>
      </p:sp>
      <p:grpSp>
        <p:nvGrpSpPr>
          <p:cNvPr id="5" name="Group 5"/>
          <p:cNvGrpSpPr/>
          <p:nvPr/>
        </p:nvGrpSpPr>
        <p:grpSpPr>
          <a:xfrm>
            <a:off x="514350" y="721995"/>
            <a:ext cx="4763262" cy="762000"/>
            <a:chOff x="514350" y="721995"/>
            <a:chExt cx="4763262" cy="762000"/>
          </a:xfrm>
        </p:grpSpPr>
        <p:sp>
          <p:nvSpPr>
            <p:cNvPr id="3" name="TextBox 3"/>
            <p:cNvSpPr txBox="1"/>
            <p:nvPr/>
          </p:nvSpPr>
          <p:spPr>
            <a:xfrm>
              <a:off x="514350" y="721995"/>
              <a:ext cx="4763262" cy="762000"/>
            </a:xfrm>
            <a:prstGeom prst="rect">
              <a:avLst/>
            </a:prstGeom>
            <a:noFill/>
            <a:ln>
              <a:noFill/>
            </a:ln>
          </p:spPr>
          <p:txBody>
            <a:bodyPr wrap="none" lIns="0" tIns="0" rIns="0" bIns="0" anchor="t" anchorCtr="0">
              <a:spAutoFit/>
            </a:bodyPr>
            <a:lstStyle/>
            <a:p>
              <a:pPr algn="l"/>
              <a:r>
                <a:rPr lang="zh-CN" sz="3900" b="1" dirty="0">
                  <a:solidFill>
                    <a:schemeClr val="dk1"/>
                  </a:solidFill>
                  <a:latin typeface="+mj-lt"/>
                  <a:ea typeface="+mj-ea"/>
                  <a:cs typeface="+mj-cs"/>
                </a:rPr>
                <a:t>两句你大概说过的话</a:t>
              </a:r>
            </a:p>
          </p:txBody>
        </p:sp>
        <p:sp>
          <p:nvSpPr>
            <p:cNvPr id="4" name="Rectangle 4"/>
            <p:cNvSpPr/>
            <p:nvPr/>
          </p:nvSpPr>
          <p:spPr>
            <a:xfrm>
              <a:off x="533400" y="1333500"/>
              <a:ext cx="1257300" cy="76200"/>
            </a:xfrm>
            <a:prstGeom prst="rect">
              <a:avLst/>
            </a:prstGeom>
            <a:solidFill>
              <a:schemeClr val="accent2"/>
            </a:solidFill>
            <a:ln>
              <a:noFill/>
            </a:ln>
          </p:spPr>
        </p:sp>
      </p:grpSp>
      <p:grpSp>
        <p:nvGrpSpPr>
          <p:cNvPr id="7" name="Group 7"/>
          <p:cNvGrpSpPr/>
          <p:nvPr/>
        </p:nvGrpSpPr>
        <p:grpSpPr>
          <a:xfrm>
            <a:off x="522732" y="1964055"/>
            <a:ext cx="3755136" cy="810768"/>
            <a:chOff x="522732" y="1964055"/>
            <a:chExt cx="3755136" cy="810768"/>
          </a:xfrm>
        </p:grpSpPr>
        <p:sp>
          <p:nvSpPr>
            <p:cNvPr id="6" name="TextBox 6"/>
            <p:cNvSpPr txBox="1"/>
            <p:nvPr/>
          </p:nvSpPr>
          <p:spPr>
            <a:xfrm>
              <a:off x="522732" y="1964055"/>
              <a:ext cx="3755136" cy="810768"/>
            </a:xfrm>
            <a:prstGeom prst="rect">
              <a:avLst/>
            </a:prstGeom>
            <a:noFill/>
            <a:ln>
              <a:noFill/>
            </a:ln>
          </p:spPr>
          <p:txBody>
            <a:bodyPr wrap="none" lIns="0" tIns="0" rIns="0" bIns="0" anchor="t" anchorCtr="0">
              <a:spAutoFit/>
            </a:bodyPr>
            <a:lstStyle/>
            <a:p>
              <a:pPr algn="l">
                <a:lnSpc>
                  <a:spcPts val="3150"/>
                </a:lnSpc>
              </a:pPr>
              <a:r>
                <a:rPr lang="zh-CN" sz="2100" dirty="0">
                  <a:solidFill>
                    <a:schemeClr val="dk1"/>
                  </a:solidFill>
                  <a:latin typeface="+mn-lt"/>
                  <a:ea typeface="+mn-ea"/>
                  <a:cs typeface="+mn-cs"/>
                </a:rPr>
                <a:t>先说结论:这两句都站不住。</a:t>
              </a:r>
              <a:br/>
              <a:r>
                <a:rPr lang="zh-CN" sz="2100" dirty="0">
                  <a:solidFill>
                    <a:schemeClr val="accent5"/>
                  </a:solidFill>
                  <a:latin typeface="+mn-lt"/>
                  <a:ea typeface="+mn-ea"/>
                  <a:cs typeface="+mn-cs"/>
                </a:rPr>
                <a:t>下面把说法和证据放在一起看。</a:t>
              </a:r>
            </a:p>
          </p:txBody>
        </p:sp>
      </p:grpSp>
      <p:grpSp>
        <p:nvGrpSpPr>
          <p:cNvPr id="20" name="Group 20"/>
          <p:cNvGrpSpPr/>
          <p:nvPr/>
        </p:nvGrpSpPr>
        <p:grpSpPr>
          <a:xfrm>
            <a:off x="6088380" y="1885950"/>
            <a:ext cx="2865120" cy="855345"/>
            <a:chOff x="6088380" y="1885950"/>
            <a:chExt cx="2865120" cy="855345"/>
          </a:xfrm>
        </p:grpSpPr>
        <p:sp>
          <p:nvSpPr>
            <p:cNvPr id="8" name="Rectangle 8"/>
            <p:cNvSpPr/>
            <p:nvPr/>
          </p:nvSpPr>
          <p:spPr>
            <a:xfrm>
              <a:off x="6096000" y="2000250"/>
              <a:ext cx="342900" cy="342900"/>
            </a:xfrm>
            <a:prstGeom prst="rect">
              <a:avLst/>
            </a:prstGeom>
            <a:solidFill>
              <a:srgbClr val="FFFDF7"/>
            </a:solidFill>
            <a:ln>
              <a:noFill/>
            </a:ln>
          </p:spPr>
        </p:sp>
        <p:sp>
          <p:nvSpPr>
            <p:cNvPr id="9" name="Rectangle 9"/>
            <p:cNvSpPr/>
            <p:nvPr/>
          </p:nvSpPr>
          <p:spPr>
            <a:xfrm>
              <a:off x="6515100" y="2000250"/>
              <a:ext cx="342900" cy="342900"/>
            </a:xfrm>
            <a:prstGeom prst="rect">
              <a:avLst/>
            </a:prstGeom>
            <a:solidFill>
              <a:srgbClr val="FFFDF7"/>
            </a:solidFill>
            <a:ln>
              <a:noFill/>
            </a:ln>
          </p:spPr>
        </p:sp>
        <p:sp>
          <p:nvSpPr>
            <p:cNvPr id="10" name="Rectangle 10"/>
            <p:cNvSpPr/>
            <p:nvPr/>
          </p:nvSpPr>
          <p:spPr>
            <a:xfrm>
              <a:off x="6934200" y="2000250"/>
              <a:ext cx="342900" cy="342900"/>
            </a:xfrm>
            <a:prstGeom prst="rect">
              <a:avLst/>
            </a:prstGeom>
            <a:solidFill>
              <a:srgbClr val="FFFDF7"/>
            </a:solidFill>
            <a:ln>
              <a:noFill/>
            </a:ln>
          </p:spPr>
        </p:sp>
        <p:sp>
          <p:nvSpPr>
            <p:cNvPr id="11" name="Rectangle 11"/>
            <p:cNvSpPr/>
            <p:nvPr/>
          </p:nvSpPr>
          <p:spPr>
            <a:xfrm>
              <a:off x="7353300" y="2000250"/>
              <a:ext cx="342900" cy="342900"/>
            </a:xfrm>
            <a:prstGeom prst="rect">
              <a:avLst/>
            </a:prstGeom>
            <a:solidFill>
              <a:srgbClr val="FFFDF7"/>
            </a:solidFill>
            <a:ln>
              <a:noFill/>
            </a:ln>
          </p:spPr>
        </p:sp>
        <p:sp>
          <p:nvSpPr>
            <p:cNvPr id="12" name="Rectangle 12"/>
            <p:cNvSpPr/>
            <p:nvPr/>
          </p:nvSpPr>
          <p:spPr>
            <a:xfrm>
              <a:off x="7772400" y="2000250"/>
              <a:ext cx="342900" cy="342900"/>
            </a:xfrm>
            <a:prstGeom prst="rect">
              <a:avLst/>
            </a:prstGeom>
            <a:solidFill>
              <a:srgbClr val="FFFDF7"/>
            </a:solidFill>
            <a:ln>
              <a:noFill/>
            </a:ln>
          </p:spPr>
        </p:sp>
        <p:sp>
          <p:nvSpPr>
            <p:cNvPr id="13" name="Rectangle 13"/>
            <p:cNvSpPr/>
            <p:nvPr/>
          </p:nvSpPr>
          <p:spPr>
            <a:xfrm>
              <a:off x="8191500" y="1885950"/>
              <a:ext cx="342900" cy="342900"/>
            </a:xfrm>
            <a:prstGeom prst="rect">
              <a:avLst/>
            </a:prstGeom>
            <a:solidFill>
              <a:srgbClr val="6E8FBF"/>
            </a:solidFill>
            <a:ln>
              <a:noFill/>
            </a:ln>
          </p:spPr>
        </p:sp>
        <p:sp>
          <p:nvSpPr>
            <p:cNvPr id="14" name="Rectangle 14"/>
            <p:cNvSpPr/>
            <p:nvPr/>
          </p:nvSpPr>
          <p:spPr>
            <a:xfrm>
              <a:off x="8191500" y="1943100"/>
              <a:ext cx="342900" cy="342900"/>
            </a:xfrm>
            <a:prstGeom prst="rect">
              <a:avLst/>
            </a:prstGeom>
            <a:solidFill>
              <a:srgbClr val="4A6FA5"/>
            </a:solidFill>
            <a:ln>
              <a:noFill/>
            </a:ln>
          </p:spPr>
        </p:sp>
        <p:sp>
          <p:nvSpPr>
            <p:cNvPr id="15" name="Rectangle 15"/>
            <p:cNvSpPr/>
            <p:nvPr/>
          </p:nvSpPr>
          <p:spPr>
            <a:xfrm>
              <a:off x="8191500" y="2000250"/>
              <a:ext cx="342900" cy="342900"/>
            </a:xfrm>
            <a:prstGeom prst="rect">
              <a:avLst/>
            </a:prstGeom>
            <a:solidFill>
              <a:schemeClr val="accent1"/>
            </a:solidFill>
            <a:ln>
              <a:noFill/>
            </a:ln>
          </p:spPr>
        </p:sp>
        <p:sp>
          <p:nvSpPr>
            <p:cNvPr id="16" name="Rectangle 16"/>
            <p:cNvSpPr/>
            <p:nvPr/>
          </p:nvSpPr>
          <p:spPr>
            <a:xfrm>
              <a:off x="8610600" y="1885950"/>
              <a:ext cx="342900" cy="342900"/>
            </a:xfrm>
            <a:prstGeom prst="rect">
              <a:avLst/>
            </a:prstGeom>
            <a:solidFill>
              <a:srgbClr val="6E8FBF"/>
            </a:solidFill>
            <a:ln>
              <a:noFill/>
            </a:ln>
          </p:spPr>
        </p:sp>
        <p:sp>
          <p:nvSpPr>
            <p:cNvPr id="17" name="Rectangle 17"/>
            <p:cNvSpPr/>
            <p:nvPr/>
          </p:nvSpPr>
          <p:spPr>
            <a:xfrm>
              <a:off x="8610600" y="1943100"/>
              <a:ext cx="342900" cy="342900"/>
            </a:xfrm>
            <a:prstGeom prst="rect">
              <a:avLst/>
            </a:prstGeom>
            <a:solidFill>
              <a:srgbClr val="4A6FA5"/>
            </a:solidFill>
            <a:ln>
              <a:noFill/>
            </a:ln>
          </p:spPr>
        </p:sp>
        <p:sp>
          <p:nvSpPr>
            <p:cNvPr id="18" name="Rectangle 18"/>
            <p:cNvSpPr/>
            <p:nvPr/>
          </p:nvSpPr>
          <p:spPr>
            <a:xfrm>
              <a:off x="8610600" y="2000250"/>
              <a:ext cx="342900" cy="342900"/>
            </a:xfrm>
            <a:prstGeom prst="rect">
              <a:avLst/>
            </a:prstGeom>
            <a:solidFill>
              <a:schemeClr val="accent1"/>
            </a:solidFill>
            <a:ln>
              <a:noFill/>
            </a:ln>
          </p:spPr>
        </p:sp>
        <p:sp>
          <p:nvSpPr>
            <p:cNvPr id="19" name="TextBox 19"/>
            <p:cNvSpPr txBox="1"/>
            <p:nvPr/>
          </p:nvSpPr>
          <p:spPr>
            <a:xfrm>
              <a:off x="6088380" y="2447925"/>
              <a:ext cx="2549462" cy="293370"/>
            </a:xfrm>
            <a:prstGeom prst="rect">
              <a:avLst/>
            </a:prstGeom>
            <a:noFill/>
            <a:ln>
              <a:noFill/>
            </a:ln>
          </p:spPr>
          <p:txBody>
            <a:bodyPr wrap="none" lIns="0" tIns="0" rIns="0" bIns="0" anchor="t" anchorCtr="0">
              <a:spAutoFit/>
            </a:bodyPr>
            <a:lstStyle/>
            <a:p>
              <a:pPr algn="l"/>
              <a:r>
                <a:rPr lang="zh-CN" sz="1500" dirty="0">
                  <a:solidFill>
                    <a:schemeClr val="accent5"/>
                  </a:solidFill>
                  <a:latin typeface="+mn-lt"/>
                  <a:ea typeface="+mn-ea"/>
                  <a:cs typeface="+mn-cs"/>
                </a:rPr>
                <a:t>工作日欠下的,周末堆成两块</a:t>
              </a:r>
            </a:p>
          </p:txBody>
        </p:sp>
      </p:grpSp>
      <p:grpSp>
        <p:nvGrpSpPr>
          <p:cNvPr id="33" name="Group 33"/>
          <p:cNvGrpSpPr/>
          <p:nvPr/>
        </p:nvGrpSpPr>
        <p:grpSpPr>
          <a:xfrm>
            <a:off x="533400" y="2857500"/>
            <a:ext cx="8686800" cy="1914525"/>
            <a:chOff x="533400" y="2857500"/>
            <a:chExt cx="8686800" cy="1914525"/>
          </a:xfrm>
        </p:grpSpPr>
        <p:sp>
          <p:nvSpPr>
            <p:cNvPr id="21" name="Rectangle 21"/>
            <p:cNvSpPr/>
            <p:nvPr/>
          </p:nvSpPr>
          <p:spPr>
            <a:xfrm>
              <a:off x="533400" y="2857500"/>
              <a:ext cx="8686800" cy="457200"/>
            </a:xfrm>
            <a:prstGeom prst="rect">
              <a:avLst/>
            </a:prstGeom>
            <a:solidFill>
              <a:schemeClr val="accent1"/>
            </a:solidFill>
            <a:ln>
              <a:noFill/>
            </a:ln>
          </p:spPr>
        </p:sp>
        <p:sp>
          <p:nvSpPr>
            <p:cNvPr id="22" name="Line 22"/>
            <p:cNvSpPr/>
            <p:nvPr/>
          </p:nvSpPr>
          <p:spPr>
            <a:xfrm>
              <a:off x="533400" y="4038600"/>
              <a:ext cx="8686800" cy="9525"/>
            </a:xfrm>
            <a:custGeom>
              <a:avLst/>
              <a:gdLst/>
              <a:ahLst/>
              <a:cxnLst/>
              <a:rect l="l" t="t" r="r" b="b"/>
              <a:pathLst>
                <a:path w="8686800" h="9525">
                  <a:moveTo>
                    <a:pt x="0" y="0"/>
                  </a:moveTo>
                  <a:lnTo>
                    <a:pt x="8686800" y="0"/>
                  </a:lnTo>
                </a:path>
              </a:pathLst>
            </a:custGeom>
            <a:noFill/>
            <a:ln w="9525">
              <a:solidFill>
                <a:schemeClr val="accent6"/>
              </a:solidFill>
            </a:ln>
          </p:spPr>
        </p:sp>
        <p:sp>
          <p:nvSpPr>
            <p:cNvPr id="23" name="Line 23"/>
            <p:cNvSpPr/>
            <p:nvPr/>
          </p:nvSpPr>
          <p:spPr>
            <a:xfrm>
              <a:off x="533400" y="4762500"/>
              <a:ext cx="8686800" cy="9525"/>
            </a:xfrm>
            <a:custGeom>
              <a:avLst/>
              <a:gdLst/>
              <a:ahLst/>
              <a:cxnLst/>
              <a:rect l="l" t="t" r="r" b="b"/>
              <a:pathLst>
                <a:path w="8686800" h="9525">
                  <a:moveTo>
                    <a:pt x="0" y="0"/>
                  </a:moveTo>
                  <a:lnTo>
                    <a:pt x="8686800" y="0"/>
                  </a:lnTo>
                </a:path>
              </a:pathLst>
            </a:custGeom>
            <a:noFill/>
            <a:ln w="9525">
              <a:solidFill>
                <a:schemeClr val="accent6"/>
              </a:solidFill>
            </a:ln>
          </p:spPr>
        </p:sp>
        <p:sp>
          <p:nvSpPr>
            <p:cNvPr id="24" name="TextBox 24"/>
            <p:cNvSpPr txBox="1"/>
            <p:nvPr/>
          </p:nvSpPr>
          <p:spPr>
            <a:xfrm>
              <a:off x="678180" y="2990850"/>
              <a:ext cx="419100" cy="293370"/>
            </a:xfrm>
            <a:prstGeom prst="rect">
              <a:avLst/>
            </a:prstGeom>
            <a:noFill/>
            <a:ln>
              <a:noFill/>
            </a:ln>
          </p:spPr>
          <p:txBody>
            <a:bodyPr wrap="none" lIns="0" tIns="0" rIns="0" bIns="0" anchor="t" anchorCtr="0">
              <a:spAutoFit/>
            </a:bodyPr>
            <a:lstStyle/>
            <a:p>
              <a:pPr algn="l"/>
              <a:r>
                <a:rPr lang="zh-CN" sz="1500" b="1" dirty="0">
                  <a:solidFill>
                    <a:srgbClr val="FBF5E9"/>
                  </a:solidFill>
                  <a:latin typeface="+mn-lt"/>
                  <a:ea typeface="+mn-ea"/>
                  <a:cs typeface="+mn-cs"/>
                </a:rPr>
                <a:t>说法</a:t>
              </a:r>
            </a:p>
          </p:txBody>
        </p:sp>
        <p:sp>
          <p:nvSpPr>
            <p:cNvPr id="25" name="TextBox 25"/>
            <p:cNvSpPr txBox="1"/>
            <p:nvPr/>
          </p:nvSpPr>
          <p:spPr>
            <a:xfrm>
              <a:off x="2964180" y="2990850"/>
              <a:ext cx="419100" cy="293370"/>
            </a:xfrm>
            <a:prstGeom prst="rect">
              <a:avLst/>
            </a:prstGeom>
            <a:noFill/>
            <a:ln>
              <a:noFill/>
            </a:ln>
          </p:spPr>
          <p:txBody>
            <a:bodyPr wrap="none" lIns="0" tIns="0" rIns="0" bIns="0" anchor="t" anchorCtr="0">
              <a:spAutoFit/>
            </a:bodyPr>
            <a:lstStyle/>
            <a:p>
              <a:pPr algn="l"/>
              <a:r>
                <a:rPr lang="zh-CN" sz="1500" b="1" dirty="0">
                  <a:solidFill>
                    <a:srgbClr val="FBF5E9"/>
                  </a:solidFill>
                  <a:latin typeface="+mn-lt"/>
                  <a:ea typeface="+mn-ea"/>
                  <a:cs typeface="+mn-cs"/>
                </a:rPr>
                <a:t>实际</a:t>
              </a:r>
            </a:p>
          </p:txBody>
        </p:sp>
        <p:sp>
          <p:nvSpPr>
            <p:cNvPr id="26" name="TextBox 26"/>
            <p:cNvSpPr txBox="1"/>
            <p:nvPr/>
          </p:nvSpPr>
          <p:spPr>
            <a:xfrm>
              <a:off x="6964680" y="2990850"/>
              <a:ext cx="419100" cy="293370"/>
            </a:xfrm>
            <a:prstGeom prst="rect">
              <a:avLst/>
            </a:prstGeom>
            <a:noFill/>
            <a:ln>
              <a:noFill/>
            </a:ln>
          </p:spPr>
          <p:txBody>
            <a:bodyPr wrap="none" lIns="0" tIns="0" rIns="0" bIns="0" anchor="t" anchorCtr="0">
              <a:spAutoFit/>
            </a:bodyPr>
            <a:lstStyle/>
            <a:p>
              <a:pPr algn="l"/>
              <a:r>
                <a:rPr lang="zh-CN" sz="1500" b="1" dirty="0">
                  <a:solidFill>
                    <a:srgbClr val="FBF5E9"/>
                  </a:solidFill>
                  <a:latin typeface="+mn-lt"/>
                  <a:ea typeface="+mn-ea"/>
                  <a:cs typeface="+mn-cs"/>
                </a:rPr>
                <a:t>依据</a:t>
              </a:r>
            </a:p>
          </p:txBody>
        </p:sp>
        <p:sp>
          <p:nvSpPr>
            <p:cNvPr id="27" name="TextBox 27"/>
            <p:cNvSpPr txBox="1"/>
            <p:nvPr/>
          </p:nvSpPr>
          <p:spPr>
            <a:xfrm>
              <a:off x="678180" y="3571875"/>
              <a:ext cx="142875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周末补回来就行</a:t>
              </a:r>
            </a:p>
          </p:txBody>
        </p:sp>
        <p:sp>
          <p:nvSpPr>
            <p:cNvPr id="28" name="TextBox 28"/>
            <p:cNvSpPr txBox="1"/>
            <p:nvPr/>
          </p:nvSpPr>
          <p:spPr>
            <a:xfrm>
              <a:off x="2964180" y="3438525"/>
              <a:ext cx="2491740" cy="560070"/>
            </a:xfrm>
            <a:prstGeom prst="rect">
              <a:avLst/>
            </a:prstGeom>
            <a:noFill/>
            <a:ln>
              <a:noFill/>
            </a:ln>
          </p:spPr>
          <p:txBody>
            <a:bodyPr wrap="none" lIns="0" tIns="0" rIns="0" bIns="0" anchor="t" anchorCtr="0">
              <a:spAutoFit/>
            </a:bodyPr>
            <a:lstStyle/>
            <a:p>
              <a:pPr algn="l">
                <a:lnSpc>
                  <a:spcPts val="2100"/>
                </a:lnSpc>
              </a:pPr>
              <a:r>
                <a:rPr lang="zh-CN" sz="1500" dirty="0">
                  <a:solidFill>
                    <a:schemeClr val="dk1"/>
                  </a:solidFill>
                  <a:latin typeface="+mn-lt"/>
                  <a:ea typeface="+mn-ea"/>
                  <a:cs typeface="+mn-cs"/>
                </a:rPr>
                <a:t>补觉没能阻止代谢紊乱,</a:t>
              </a:r>
              <a:br/>
              <a:r>
                <a:rPr lang="zh-CN" sz="1500" dirty="0">
                  <a:solidFill>
                    <a:schemeClr val="dk1"/>
                  </a:solidFill>
                  <a:latin typeface="+mn-lt"/>
                  <a:ea typeface="+mn-ea"/>
                  <a:cs typeface="+mn-cs"/>
                </a:rPr>
                <a:t>补觉组胰岛素敏感性反而更差</a:t>
              </a:r>
            </a:p>
          </p:txBody>
        </p:sp>
        <p:sp>
          <p:nvSpPr>
            <p:cNvPr id="29" name="TextBox 29"/>
            <p:cNvSpPr txBox="1"/>
            <p:nvPr/>
          </p:nvSpPr>
          <p:spPr>
            <a:xfrm>
              <a:off x="6964680" y="3438525"/>
              <a:ext cx="1443990" cy="560070"/>
            </a:xfrm>
            <a:prstGeom prst="rect">
              <a:avLst/>
            </a:prstGeom>
            <a:noFill/>
            <a:ln>
              <a:noFill/>
            </a:ln>
          </p:spPr>
          <p:txBody>
            <a:bodyPr wrap="none" lIns="0" tIns="0" rIns="0" bIns="0" anchor="t" anchorCtr="0">
              <a:spAutoFit/>
            </a:bodyPr>
            <a:lstStyle/>
            <a:p>
              <a:pPr algn="l">
                <a:lnSpc>
                  <a:spcPts val="2100"/>
                </a:lnSpc>
              </a:pPr>
              <a:r>
                <a:rPr lang="zh-CN" sz="1500" dirty="0">
                  <a:solidFill>
                    <a:schemeClr val="dk1"/>
                  </a:solidFill>
                  <a:latin typeface="+mn-lt"/>
                  <a:ea typeface="+mn-ea"/>
                  <a:cs typeface="+mn-cs"/>
                </a:rPr>
                <a:t>Depner 等,2019</a:t>
              </a:r>
              <a:br/>
              <a:r>
                <a:rPr lang="zh-CN" sz="1500" dirty="0">
                  <a:solidFill>
                    <a:schemeClr val="dk1"/>
                  </a:solidFill>
                  <a:latin typeface="+mn-lt"/>
                  <a:ea typeface="+mn-ea"/>
                  <a:cs typeface="+mn-cs"/>
                </a:rPr>
                <a:t>Current Biology</a:t>
              </a:r>
            </a:p>
          </p:txBody>
        </p:sp>
        <p:sp>
          <p:nvSpPr>
            <p:cNvPr id="30" name="TextBox 30"/>
            <p:cNvSpPr txBox="1"/>
            <p:nvPr/>
          </p:nvSpPr>
          <p:spPr>
            <a:xfrm>
              <a:off x="678180" y="4295775"/>
              <a:ext cx="183261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我天生只需要五小时</a:t>
              </a:r>
            </a:p>
          </p:txBody>
        </p:sp>
        <p:sp>
          <p:nvSpPr>
            <p:cNvPr id="31" name="TextBox 31"/>
            <p:cNvSpPr txBox="1"/>
            <p:nvPr/>
          </p:nvSpPr>
          <p:spPr>
            <a:xfrm>
              <a:off x="2964180" y="4162425"/>
              <a:ext cx="2529840" cy="560070"/>
            </a:xfrm>
            <a:prstGeom prst="rect">
              <a:avLst/>
            </a:prstGeom>
            <a:noFill/>
            <a:ln>
              <a:noFill/>
            </a:ln>
          </p:spPr>
          <p:txBody>
            <a:bodyPr wrap="none" lIns="0" tIns="0" rIns="0" bIns="0" anchor="t" anchorCtr="0">
              <a:spAutoFit/>
            </a:bodyPr>
            <a:lstStyle/>
            <a:p>
              <a:pPr algn="l">
                <a:lnSpc>
                  <a:spcPts val="2100"/>
                </a:lnSpc>
              </a:pPr>
              <a:r>
                <a:rPr lang="zh-CN" sz="1500" dirty="0">
                  <a:solidFill>
                    <a:schemeClr val="dk1"/>
                  </a:solidFill>
                  <a:latin typeface="+mn-lt"/>
                  <a:ea typeface="+mn-ea"/>
                  <a:cs typeface="+mn-cs"/>
                </a:rPr>
                <a:t>DEC2 突变者每天睡约 6 小时,</a:t>
              </a:r>
              <a:br/>
              <a:r>
                <a:rPr lang="zh-CN" sz="1500" dirty="0">
                  <a:solidFill>
                    <a:schemeClr val="dk1"/>
                  </a:solidFill>
                  <a:latin typeface="+mn-lt"/>
                  <a:ea typeface="+mn-ea"/>
                  <a:cs typeface="+mn-cs"/>
                </a:rPr>
                <a:t>但极为罕见,且是天生的</a:t>
              </a:r>
            </a:p>
          </p:txBody>
        </p:sp>
        <p:sp>
          <p:nvSpPr>
            <p:cNvPr id="32" name="TextBox 32"/>
            <p:cNvSpPr txBox="1"/>
            <p:nvPr/>
          </p:nvSpPr>
          <p:spPr>
            <a:xfrm>
              <a:off x="6964680" y="4295775"/>
              <a:ext cx="140770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UCSF(Fu 团队)</a:t>
              </a:r>
            </a:p>
          </p:txBody>
        </p:sp>
      </p:grpSp>
      <p:grpSp>
        <p:nvGrpSpPr>
          <p:cNvPr id="35" name="Group 35"/>
          <p:cNvGrpSpPr/>
          <p:nvPr/>
        </p:nvGrpSpPr>
        <p:grpSpPr>
          <a:xfrm>
            <a:off x="522732" y="5107305"/>
            <a:ext cx="5703646" cy="410718"/>
            <a:chOff x="522732" y="5107305"/>
            <a:chExt cx="5703646" cy="410718"/>
          </a:xfrm>
        </p:grpSpPr>
        <p:sp>
          <p:nvSpPr>
            <p:cNvPr id="34" name="TextBox 34"/>
            <p:cNvSpPr txBox="1"/>
            <p:nvPr/>
          </p:nvSpPr>
          <p:spPr>
            <a:xfrm>
              <a:off x="522732" y="5107305"/>
              <a:ext cx="5703646" cy="410718"/>
            </a:xfrm>
            <a:prstGeom prst="rect">
              <a:avLst/>
            </a:prstGeom>
            <a:noFill/>
            <a:ln>
              <a:noFill/>
            </a:ln>
          </p:spPr>
          <p:txBody>
            <a:bodyPr wrap="none" lIns="0" tIns="0" rIns="0" bIns="0" anchor="t" anchorCtr="0">
              <a:spAutoFit/>
            </a:bodyPr>
            <a:lstStyle/>
            <a:p>
              <a:pPr algn="l"/>
              <a:r>
                <a:rPr lang="zh-CN" sz="2100" dirty="0">
                  <a:solidFill>
                    <a:schemeClr val="dk1"/>
                  </a:solidFill>
                  <a:latin typeface="+mn-lt"/>
                  <a:ea typeface="+mn-ea"/>
                  <a:cs typeface="+mn-cs"/>
                </a:rPr>
                <a:t>它们听起来都很合理——</a:t>
              </a:r>
              <a:r>
                <a:rPr lang="zh-CN" sz="2100" b="1" dirty="0">
                  <a:solidFill>
                    <a:schemeClr val="accent3"/>
                  </a:solidFill>
                  <a:latin typeface="+mn-lt"/>
                  <a:ea typeface="+mn-ea"/>
                  <a:cs typeface="+mn-cs"/>
                </a:rPr>
                <a:t>只是刚好和证据相反。</a:t>
              </a:r>
            </a:p>
          </p:txBody>
        </p:sp>
      </p:grpSp>
      <p:sp>
        <p:nvSpPr>
          <p:cNvPr id="36" name="TextBox 36"/>
          <p:cNvSpPr txBox="1"/>
          <p:nvPr/>
        </p:nvSpPr>
        <p:spPr>
          <a:xfrm>
            <a:off x="9013431" y="6864668"/>
            <a:ext cx="213627" cy="264033"/>
          </a:xfrm>
          <a:prstGeom prst="rect">
            <a:avLst/>
          </a:prstGeom>
          <a:noFill/>
          <a:ln>
            <a:noFill/>
          </a:ln>
        </p:spPr>
        <p:txBody>
          <a:bodyPr wrap="none" lIns="0" tIns="0" rIns="0" bIns="0" anchor="t" anchorCtr="0">
            <a:spAutoFit/>
          </a:bodyPr>
          <a:lstStyle/>
          <a:p>
            <a:pPr algn="r"/>
            <a:r>
              <a:rPr lang="zh-CN" sz="1350" dirty="0">
                <a:solidFill>
                  <a:schemeClr val="accent5"/>
                </a:solidFill>
                <a:latin typeface="+mn-lt"/>
                <a:ea typeface="+mn-ea"/>
                <a:cs typeface="+mn-cs"/>
              </a:rPr>
              <a:t>12</a:t>
            </a:r>
          </a:p>
        </p:txBody>
      </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childTnLst>
                          </p:cTn>
                        </p:par>
                        <p:par>
                          <p:cTn id="12" fill="hold">
                            <p:stCondLst>
                              <p:cond delay="1500"/>
                            </p:stCondLst>
                            <p:childTnLst>
                              <p:par>
                                <p:cTn xmlns:p="http://schemas.openxmlformats.org/presentationml/2006/main" id="13" presetID="22" presetClass="entr" presetSubtype="4" fill="hold" grpId="0" nodeType="afterEffect">
                                  <p:stCondLst>
                                    <p:cond delay="500"/>
                                  </p:stCondLst>
                                  <p:childTnLst>
                                    <p:set>
                                      <p:cBhvr>
                                        <p:cTn id="14" dur="1" fill="hold">
                                          <p:stCondLst>
                                            <p:cond delay="0"/>
                                          </p:stCondLst>
                                        </p:cTn>
                                        <p:tgtEl>
                                          <p:spTgt spid="33"/>
                                        </p:tgtEl>
                                        <p:attrNameLst>
                                          <p:attrName>style.visibility</p:attrName>
                                        </p:attrNameLst>
                                      </p:cBhvr>
                                      <p:to>
                                        <p:strVal val="visible"/>
                                      </p:to>
                                    </p:set>
                                    <p:animEffect transition="in" filter="wipe(down)">
                                      <p:cBhvr>
                                        <p:cTn id="15" dur="1000"/>
                                        <p:tgtEl>
                                          <p:spTgt spid="33"/>
                                        </p:tgtEl>
                                      </p:cBhvr>
                                    </p:animEffect>
                                  </p:childTnLst>
                                </p:cTn>
                              </p:par>
                            </p:childTnLst>
                          </p:cTn>
                        </p:par>
                        <p:par>
                          <p:cTn id="16" fill="hold">
                            <p:stCondLst>
                              <p:cond delay="3000"/>
                            </p:stCondLst>
                            <p:childTnLst>
                              <p:par>
                                <p:cTn xmlns:p="http://schemas.openxmlformats.org/presentationml/2006/main" id="17" presetID="10" presetClass="entr" presetSubtype="0" fill="hold" grpId="0" nodeType="afterEffect">
                                  <p:stCondLst>
                                    <p:cond delay="30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Polygon 2"/>
          <p:cNvSpPr/>
          <p:nvPr/>
        </p:nvSpPr>
        <p:spPr>
          <a:xfrm>
            <a:off x="0" y="6648450"/>
            <a:ext cx="9753600" cy="666750"/>
          </a:xfrm>
          <a:custGeom>
            <a:avLst/>
            <a:gdLst/>
            <a:ahLst/>
            <a:cxnLst/>
            <a:rect l="l" t="t" r="r" b="b"/>
            <a:pathLst>
              <a:path w="9753600" h="666750">
                <a:moveTo>
                  <a:pt x="0" y="76200"/>
                </a:moveTo>
                <a:lnTo>
                  <a:pt x="1123950" y="0"/>
                </a:lnTo>
                <a:lnTo>
                  <a:pt x="2247900" y="85725"/>
                </a:lnTo>
                <a:lnTo>
                  <a:pt x="3371850" y="9525"/>
                </a:lnTo>
                <a:lnTo>
                  <a:pt x="4495800" y="95250"/>
                </a:lnTo>
                <a:lnTo>
                  <a:pt x="5619750" y="19050"/>
                </a:lnTo>
                <a:lnTo>
                  <a:pt x="6743700" y="104775"/>
                </a:lnTo>
                <a:lnTo>
                  <a:pt x="7867650" y="28575"/>
                </a:lnTo>
                <a:lnTo>
                  <a:pt x="8991600" y="114300"/>
                </a:lnTo>
                <a:lnTo>
                  <a:pt x="9753600" y="47625"/>
                </a:lnTo>
                <a:lnTo>
                  <a:pt x="9753600" y="666750"/>
                </a:lnTo>
                <a:lnTo>
                  <a:pt x="0" y="666750"/>
                </a:lnTo>
                <a:close/>
              </a:path>
            </a:pathLst>
          </a:custGeom>
          <a:solidFill>
            <a:schemeClr val="lt2"/>
          </a:solidFill>
          <a:ln>
            <a:noFill/>
          </a:ln>
        </p:spPr>
      </p:sp>
      <p:grpSp>
        <p:nvGrpSpPr>
          <p:cNvPr id="5" name="Group 5"/>
          <p:cNvGrpSpPr/>
          <p:nvPr/>
        </p:nvGrpSpPr>
        <p:grpSpPr>
          <a:xfrm>
            <a:off x="514350" y="721995"/>
            <a:ext cx="3188208" cy="762000"/>
            <a:chOff x="514350" y="721995"/>
            <a:chExt cx="3188208" cy="762000"/>
          </a:xfrm>
        </p:grpSpPr>
        <p:sp>
          <p:nvSpPr>
            <p:cNvPr id="3" name="TextBox 3"/>
            <p:cNvSpPr txBox="1"/>
            <p:nvPr/>
          </p:nvSpPr>
          <p:spPr>
            <a:xfrm>
              <a:off x="514350" y="721995"/>
              <a:ext cx="3188208" cy="762000"/>
            </a:xfrm>
            <a:prstGeom prst="rect">
              <a:avLst/>
            </a:prstGeom>
            <a:noFill/>
            <a:ln>
              <a:noFill/>
            </a:ln>
          </p:spPr>
          <p:txBody>
            <a:bodyPr wrap="none" lIns="0" tIns="0" rIns="0" bIns="0" anchor="t" anchorCtr="0">
              <a:spAutoFit/>
            </a:bodyPr>
            <a:lstStyle/>
            <a:p>
              <a:pPr algn="l"/>
              <a:r>
                <a:rPr lang="zh-CN" sz="3900" b="1" dirty="0">
                  <a:solidFill>
                    <a:schemeClr val="dk1"/>
                  </a:solidFill>
                  <a:latin typeface="+mj-lt"/>
                  <a:ea typeface="+mj-ea"/>
                  <a:cs typeface="+mj-cs"/>
                </a:rPr>
                <a:t>这一块还在吵</a:t>
              </a:r>
            </a:p>
          </p:txBody>
        </p:sp>
        <p:sp>
          <p:nvSpPr>
            <p:cNvPr id="4" name="Rectangle 4"/>
            <p:cNvSpPr/>
            <p:nvPr/>
          </p:nvSpPr>
          <p:spPr>
            <a:xfrm>
              <a:off x="533400" y="1333500"/>
              <a:ext cx="1257300" cy="76200"/>
            </a:xfrm>
            <a:prstGeom prst="rect">
              <a:avLst/>
            </a:prstGeom>
            <a:solidFill>
              <a:schemeClr val="accent2"/>
            </a:solidFill>
            <a:ln>
              <a:noFill/>
            </a:ln>
          </p:spPr>
        </p:sp>
      </p:grpSp>
      <p:grpSp>
        <p:nvGrpSpPr>
          <p:cNvPr id="10" name="Group 10"/>
          <p:cNvGrpSpPr/>
          <p:nvPr/>
        </p:nvGrpSpPr>
        <p:grpSpPr>
          <a:xfrm>
            <a:off x="533400" y="1866900"/>
            <a:ext cx="4229100" cy="2266950"/>
            <a:chOff x="533400" y="1866900"/>
            <a:chExt cx="4229100" cy="2266950"/>
          </a:xfrm>
        </p:grpSpPr>
        <p:sp>
          <p:nvSpPr>
            <p:cNvPr id="6" name="Freeform 6"/>
            <p:cNvSpPr/>
            <p:nvPr/>
          </p:nvSpPr>
          <p:spPr>
            <a:xfrm>
              <a:off x="533400" y="1866900"/>
              <a:ext cx="4229100" cy="2266950"/>
            </a:xfrm>
            <a:custGeom>
              <a:avLst/>
              <a:gdLst/>
              <a:ahLst/>
              <a:cxnLst/>
              <a:rect l="l" t="t" r="r" b="b"/>
              <a:pathLst>
                <a:path w="4229100" h="2266950">
                  <a:moveTo>
                    <a:pt x="0" y="38100"/>
                  </a:moveTo>
                  <a:lnTo>
                    <a:pt x="4210050" y="0"/>
                  </a:lnTo>
                  <a:lnTo>
                    <a:pt x="4229100" y="2228850"/>
                  </a:lnTo>
                  <a:lnTo>
                    <a:pt x="19050" y="2266950"/>
                  </a:lnTo>
                  <a:close/>
                </a:path>
              </a:pathLst>
            </a:custGeom>
            <a:solidFill>
              <a:schemeClr val="lt2"/>
            </a:solidFill>
            <a:ln>
              <a:noFill/>
            </a:ln>
          </p:spPr>
        </p:sp>
        <p:sp>
          <p:nvSpPr>
            <p:cNvPr id="7" name="TextBox 7"/>
            <p:cNvSpPr txBox="1"/>
            <p:nvPr/>
          </p:nvSpPr>
          <p:spPr>
            <a:xfrm>
              <a:off x="749046" y="2086928"/>
              <a:ext cx="1270302" cy="498729"/>
            </a:xfrm>
            <a:prstGeom prst="rect">
              <a:avLst/>
            </a:prstGeom>
            <a:noFill/>
            <a:ln>
              <a:noFill/>
            </a:ln>
          </p:spPr>
          <p:txBody>
            <a:bodyPr wrap="none" lIns="0" tIns="0" rIns="0" bIns="0" anchor="t" anchorCtr="0">
              <a:spAutoFit/>
            </a:bodyPr>
            <a:lstStyle/>
            <a:p>
              <a:pPr algn="l"/>
              <a:r>
                <a:rPr lang="zh-CN" sz="2550" b="1" dirty="0">
                  <a:solidFill>
                    <a:schemeClr val="accent1"/>
                  </a:solidFill>
                  <a:latin typeface="+mn-lt"/>
                  <a:ea typeface="+mn-ea"/>
                  <a:cs typeface="+mn-cs"/>
                </a:rPr>
                <a:t>2013 年</a:t>
              </a:r>
            </a:p>
          </p:txBody>
        </p:sp>
        <p:sp>
          <p:nvSpPr>
            <p:cNvPr id="8" name="TextBox 8"/>
            <p:cNvSpPr txBox="1"/>
            <p:nvPr/>
          </p:nvSpPr>
          <p:spPr>
            <a:xfrm>
              <a:off x="754380" y="2486025"/>
              <a:ext cx="748066" cy="293370"/>
            </a:xfrm>
            <a:prstGeom prst="rect">
              <a:avLst/>
            </a:prstGeom>
            <a:noFill/>
            <a:ln>
              <a:noFill/>
            </a:ln>
          </p:spPr>
          <p:txBody>
            <a:bodyPr wrap="none" lIns="0" tIns="0" rIns="0" bIns="0" anchor="t" anchorCtr="0">
              <a:spAutoFit/>
            </a:bodyPr>
            <a:lstStyle/>
            <a:p>
              <a:pPr algn="l"/>
              <a:r>
                <a:rPr lang="zh-CN" sz="1500" dirty="0">
                  <a:solidFill>
                    <a:schemeClr val="accent5"/>
                  </a:solidFill>
                  <a:latin typeface="+mn-lt"/>
                  <a:ea typeface="+mn-ea"/>
                  <a:cs typeface="+mn-cs"/>
                </a:rPr>
                <a:t>Science</a:t>
              </a:r>
            </a:p>
          </p:txBody>
        </p:sp>
        <p:sp>
          <p:nvSpPr>
            <p:cNvPr id="9" name="TextBox 9"/>
            <p:cNvSpPr txBox="1"/>
            <p:nvPr/>
          </p:nvSpPr>
          <p:spPr>
            <a:xfrm>
              <a:off x="751332" y="2840355"/>
              <a:ext cx="2981706" cy="1210818"/>
            </a:xfrm>
            <a:prstGeom prst="rect">
              <a:avLst/>
            </a:prstGeom>
            <a:noFill/>
            <a:ln>
              <a:noFill/>
            </a:ln>
          </p:spPr>
          <p:txBody>
            <a:bodyPr wrap="none" lIns="0" tIns="0" rIns="0" bIns="0" anchor="t" anchorCtr="0">
              <a:spAutoFit/>
            </a:bodyPr>
            <a:lstStyle/>
            <a:p>
              <a:pPr algn="l">
                <a:lnSpc>
                  <a:spcPts val="3150"/>
                </a:lnSpc>
              </a:pPr>
              <a:r>
                <a:rPr lang="zh-CN" sz="2100" dirty="0">
                  <a:solidFill>
                    <a:schemeClr val="dk1"/>
                  </a:solidFill>
                  <a:latin typeface="+mn-lt"/>
                  <a:ea typeface="+mn-ea"/>
                  <a:cs typeface="+mn-cs"/>
                </a:rPr>
                <a:t>小鼠睡眠时皮层细胞间隙</a:t>
              </a:r>
              <a:br/>
              <a:r>
                <a:rPr lang="zh-CN" sz="2100" dirty="0">
                  <a:solidFill>
                    <a:schemeClr val="dk1"/>
                  </a:solidFill>
                  <a:latin typeface="+mn-lt"/>
                  <a:ea typeface="+mn-ea"/>
                  <a:cs typeface="+mn-cs"/>
                </a:rPr>
                <a:t>体积增加逾 60%,清除</a:t>
              </a:r>
              <a:br/>
              <a:r>
                <a:rPr lang="zh-CN" sz="2100" dirty="0">
                  <a:solidFill>
                    <a:schemeClr val="dk1"/>
                  </a:solidFill>
                  <a:latin typeface="+mn-lt"/>
                  <a:ea typeface="+mn-ea"/>
                  <a:cs typeface="+mn-cs"/>
                </a:rPr>
                <a:t>β-淀粉样蛋白快约一倍。</a:t>
              </a:r>
            </a:p>
          </p:txBody>
        </p:sp>
      </p:grpSp>
      <p:grpSp>
        <p:nvGrpSpPr>
          <p:cNvPr id="15" name="Group 15"/>
          <p:cNvGrpSpPr/>
          <p:nvPr/>
        </p:nvGrpSpPr>
        <p:grpSpPr>
          <a:xfrm>
            <a:off x="4991100" y="1866900"/>
            <a:ext cx="4229100" cy="2266950"/>
            <a:chOff x="4991100" y="1866900"/>
            <a:chExt cx="4229100" cy="2266950"/>
          </a:xfrm>
        </p:grpSpPr>
        <p:sp>
          <p:nvSpPr>
            <p:cNvPr id="11" name="Freeform 11"/>
            <p:cNvSpPr/>
            <p:nvPr/>
          </p:nvSpPr>
          <p:spPr>
            <a:xfrm>
              <a:off x="4991100" y="1866900"/>
              <a:ext cx="4229100" cy="2266950"/>
            </a:xfrm>
            <a:custGeom>
              <a:avLst/>
              <a:gdLst/>
              <a:ahLst/>
              <a:cxnLst/>
              <a:rect l="l" t="t" r="r" b="b"/>
              <a:pathLst>
                <a:path w="4229100" h="2266950">
                  <a:moveTo>
                    <a:pt x="19050" y="0"/>
                  </a:moveTo>
                  <a:lnTo>
                    <a:pt x="4229100" y="38100"/>
                  </a:lnTo>
                  <a:lnTo>
                    <a:pt x="4210050" y="2266950"/>
                  </a:lnTo>
                  <a:lnTo>
                    <a:pt x="0" y="2228850"/>
                  </a:lnTo>
                  <a:close/>
                </a:path>
              </a:pathLst>
            </a:custGeom>
            <a:solidFill>
              <a:srgbClr val="FFFDF7"/>
            </a:solidFill>
            <a:ln>
              <a:noFill/>
            </a:ln>
            <a:effectLst>
              <a:outerShdw blurRad="152400" dist="57150" dir="5400000" algn="ctr" rotWithShape="0">
                <a:srgbClr val="000000">
                  <a:alpha val="7500"/>
                </a:srgbClr>
              </a:outerShdw>
            </a:effectLst>
          </p:spPr>
        </p:sp>
        <p:sp>
          <p:nvSpPr>
            <p:cNvPr id="12" name="TextBox 12"/>
            <p:cNvSpPr txBox="1"/>
            <p:nvPr/>
          </p:nvSpPr>
          <p:spPr>
            <a:xfrm>
              <a:off x="5206746" y="2086928"/>
              <a:ext cx="1270302" cy="498729"/>
            </a:xfrm>
            <a:prstGeom prst="rect">
              <a:avLst/>
            </a:prstGeom>
            <a:noFill/>
            <a:ln>
              <a:noFill/>
            </a:ln>
          </p:spPr>
          <p:txBody>
            <a:bodyPr wrap="none" lIns="0" tIns="0" rIns="0" bIns="0" anchor="t" anchorCtr="0">
              <a:spAutoFit/>
            </a:bodyPr>
            <a:lstStyle/>
            <a:p>
              <a:pPr algn="l"/>
              <a:r>
                <a:rPr lang="zh-CN" sz="2550" b="1" dirty="0">
                  <a:solidFill>
                    <a:schemeClr val="accent3"/>
                  </a:solidFill>
                  <a:latin typeface="+mn-lt"/>
                  <a:ea typeface="+mn-ea"/>
                  <a:cs typeface="+mn-cs"/>
                </a:rPr>
                <a:t>2024 年</a:t>
              </a:r>
            </a:p>
          </p:txBody>
        </p:sp>
        <p:sp>
          <p:nvSpPr>
            <p:cNvPr id="13" name="TextBox 13"/>
            <p:cNvSpPr txBox="1"/>
            <p:nvPr/>
          </p:nvSpPr>
          <p:spPr>
            <a:xfrm>
              <a:off x="5212080" y="2486025"/>
              <a:ext cx="2037080" cy="293370"/>
            </a:xfrm>
            <a:prstGeom prst="rect">
              <a:avLst/>
            </a:prstGeom>
            <a:noFill/>
            <a:ln>
              <a:noFill/>
            </a:ln>
          </p:spPr>
          <p:txBody>
            <a:bodyPr wrap="none" lIns="0" tIns="0" rIns="0" bIns="0" anchor="t" anchorCtr="0">
              <a:spAutoFit/>
            </a:bodyPr>
            <a:lstStyle/>
            <a:p>
              <a:pPr algn="l"/>
              <a:r>
                <a:rPr lang="zh-CN" sz="1500" dirty="0">
                  <a:solidFill>
                    <a:schemeClr val="accent5"/>
                  </a:solidFill>
                  <a:latin typeface="+mn-lt"/>
                  <a:ea typeface="+mn-ea"/>
                  <a:cs typeface="+mn-cs"/>
                </a:rPr>
                <a:t>Nature Neuroscience</a:t>
              </a:r>
            </a:p>
          </p:txBody>
        </p:sp>
        <p:sp>
          <p:nvSpPr>
            <p:cNvPr id="14" name="TextBox 14"/>
            <p:cNvSpPr txBox="1"/>
            <p:nvPr/>
          </p:nvSpPr>
          <p:spPr>
            <a:xfrm>
              <a:off x="5209032" y="2840355"/>
              <a:ext cx="2955036" cy="1210818"/>
            </a:xfrm>
            <a:prstGeom prst="rect">
              <a:avLst/>
            </a:prstGeom>
            <a:noFill/>
            <a:ln>
              <a:noFill/>
            </a:ln>
          </p:spPr>
          <p:txBody>
            <a:bodyPr wrap="none" lIns="0" tIns="0" rIns="0" bIns="0" anchor="t" anchorCtr="0">
              <a:spAutoFit/>
            </a:bodyPr>
            <a:lstStyle/>
            <a:p>
              <a:pPr algn="l">
                <a:lnSpc>
                  <a:spcPts val="3150"/>
                </a:lnSpc>
              </a:pPr>
              <a:r>
                <a:rPr lang="zh-CN" sz="2100" dirty="0">
                  <a:solidFill>
                    <a:schemeClr val="dk1"/>
                  </a:solidFill>
                  <a:latin typeface="+mn-lt"/>
                  <a:ea typeface="+mn-ea"/>
                  <a:cs typeface="+mn-cs"/>
                </a:rPr>
                <a:t>同样在小鼠中,示踪分子</a:t>
              </a:r>
              <a:br/>
              <a:r>
                <a:rPr lang="zh-CN" sz="2100" dirty="0">
                  <a:solidFill>
                    <a:schemeClr val="dk1"/>
                  </a:solidFill>
                  <a:latin typeface="+mn-lt"/>
                  <a:ea typeface="+mn-ea"/>
                  <a:cs typeface="+mn-cs"/>
                </a:rPr>
                <a:t>的清除在睡眠与麻醉期间</a:t>
              </a:r>
              <a:br/>
              <a:r>
                <a:rPr lang="zh-CN" sz="2100" dirty="0">
                  <a:solidFill>
                    <a:schemeClr val="dk1"/>
                  </a:solidFill>
                  <a:latin typeface="+mn-lt"/>
                  <a:ea typeface="+mn-ea"/>
                  <a:cs typeface="+mn-cs"/>
                </a:rPr>
                <a:t>显著降低,而不是升高。</a:t>
              </a:r>
            </a:p>
          </p:txBody>
        </p:sp>
      </p:grpSp>
      <p:grpSp>
        <p:nvGrpSpPr>
          <p:cNvPr id="19" name="Group 19"/>
          <p:cNvGrpSpPr/>
          <p:nvPr/>
        </p:nvGrpSpPr>
        <p:grpSpPr>
          <a:xfrm>
            <a:off x="4076700" y="4288643"/>
            <a:ext cx="4584002" cy="995340"/>
            <a:chOff x="4076700" y="4288643"/>
            <a:chExt cx="4584002" cy="995340"/>
          </a:xfrm>
        </p:grpSpPr>
        <p:pic>
          <p:nvPicPr>
            <p:cNvPr id="16" name="Image 16"/>
            <p:cNvPicPr>
              <a:picLocks noChangeAspect="1"/>
            </p:cNvPicPr>
            <p:nvPr/>
          </p:nvPicPr>
          <p:blipFill>
            <a:blip r:embed="rId2"/>
            <a:stretch>
              <a:fillRect/>
            </a:stretch>
          </p:blipFill>
          <p:spPr>
            <a:xfrm>
              <a:off x="4076700" y="4288643"/>
              <a:ext cx="1524000" cy="995340"/>
            </a:xfrm>
            <a:prstGeom prst="rect">
              <a:avLst/>
            </a:prstGeom>
          </p:spPr>
        </p:pic>
        <p:sp>
          <p:nvSpPr>
            <p:cNvPr id="17" name="TextBox 17"/>
            <p:cNvSpPr txBox="1"/>
            <p:nvPr/>
          </p:nvSpPr>
          <p:spPr>
            <a:xfrm>
              <a:off x="5707380" y="4543425"/>
              <a:ext cx="2145602"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同一个问题,方向相反。</a:t>
              </a:r>
            </a:p>
          </p:txBody>
        </p:sp>
        <p:sp>
          <p:nvSpPr>
            <p:cNvPr id="18" name="TextBox 18"/>
            <p:cNvSpPr txBox="1"/>
            <p:nvPr/>
          </p:nvSpPr>
          <p:spPr>
            <a:xfrm>
              <a:off x="5707380" y="4848225"/>
              <a:ext cx="2953322" cy="293370"/>
            </a:xfrm>
            <a:prstGeom prst="rect">
              <a:avLst/>
            </a:prstGeom>
            <a:noFill/>
            <a:ln>
              <a:noFill/>
            </a:ln>
          </p:spPr>
          <p:txBody>
            <a:bodyPr wrap="none" lIns="0" tIns="0" rIns="0" bIns="0" anchor="t" anchorCtr="0">
              <a:spAutoFit/>
            </a:bodyPr>
            <a:lstStyle/>
            <a:p>
              <a:pPr algn="l"/>
              <a:r>
                <a:rPr lang="zh-CN" sz="1500" dirty="0">
                  <a:solidFill>
                    <a:schemeClr val="accent3"/>
                  </a:solidFill>
                  <a:latin typeface="+mn-lt"/>
                  <a:ea typeface="+mn-ea"/>
                  <a:cs typeface="+mn-cs"/>
                </a:rPr>
                <a:t>都是小鼠实验,不能直接推到人。</a:t>
              </a:r>
            </a:p>
          </p:txBody>
        </p:sp>
      </p:grpSp>
      <p:grpSp>
        <p:nvGrpSpPr>
          <p:cNvPr id="22" name="Group 22"/>
          <p:cNvGrpSpPr/>
          <p:nvPr/>
        </p:nvGrpSpPr>
        <p:grpSpPr>
          <a:xfrm>
            <a:off x="533400" y="5676900"/>
            <a:ext cx="8686800" cy="926973"/>
            <a:chOff x="533400" y="5676900"/>
            <a:chExt cx="8686800" cy="926973"/>
          </a:xfrm>
        </p:grpSpPr>
        <p:sp>
          <p:nvSpPr>
            <p:cNvPr id="20" name="Freeform 20"/>
            <p:cNvSpPr/>
            <p:nvPr/>
          </p:nvSpPr>
          <p:spPr>
            <a:xfrm>
              <a:off x="533400" y="5676900"/>
              <a:ext cx="8686800" cy="914400"/>
            </a:xfrm>
            <a:prstGeom prst="bracketPair">
              <a:avLst/>
            </a:prstGeom>
            <a:noFill/>
            <a:ln w="19050">
              <a:solidFill>
                <a:srgbClr val="5C554C"/>
              </a:solidFill>
            </a:ln>
          </p:spPr>
        </p:sp>
        <p:sp>
          <p:nvSpPr>
            <p:cNvPr id="21" name="TextBox 21"/>
            <p:cNvSpPr txBox="1"/>
            <p:nvPr/>
          </p:nvSpPr>
          <p:spPr>
            <a:xfrm>
              <a:off x="827532" y="5793105"/>
              <a:ext cx="6035421" cy="810768"/>
            </a:xfrm>
            <a:prstGeom prst="rect">
              <a:avLst/>
            </a:prstGeom>
            <a:noFill/>
            <a:ln>
              <a:noFill/>
            </a:ln>
          </p:spPr>
          <p:txBody>
            <a:bodyPr wrap="none" lIns="0" tIns="0" rIns="0" bIns="0" anchor="t" anchorCtr="0">
              <a:spAutoFit/>
            </a:bodyPr>
            <a:lstStyle/>
            <a:p>
              <a:pPr algn="l">
                <a:lnSpc>
                  <a:spcPts val="3150"/>
                </a:lnSpc>
              </a:pPr>
              <a:r>
                <a:rPr lang="zh-CN" sz="2100" b="1" dirty="0">
                  <a:solidFill>
                    <a:schemeClr val="accent1"/>
                  </a:solidFill>
                  <a:latin typeface="+mn-lt"/>
                  <a:ea typeface="+mn-ea"/>
                  <a:cs typeface="+mn-cs"/>
                </a:rPr>
                <a:t>已经确立的是另一件事:</a:t>
              </a:r>
              <a:r>
                <a:rPr lang="zh-CN" sz="2100" dirty="0">
                  <a:solidFill>
                    <a:schemeClr val="dk1"/>
                  </a:solidFill>
                  <a:latin typeface="+mn-lt"/>
                  <a:ea typeface="+mn-ea"/>
                  <a:cs typeface="+mn-cs"/>
                </a:rPr>
                <a:t>慢波睡眠期间,</a:t>
              </a:r>
              <a:br/>
              <a:r>
                <a:rPr lang="zh-CN" sz="2100" dirty="0">
                  <a:solidFill>
                    <a:schemeClr val="dk1"/>
                  </a:solidFill>
                  <a:latin typeface="+mn-lt"/>
                  <a:ea typeface="+mn-ea"/>
                  <a:cs typeface="+mn-cs"/>
                </a:rPr>
                <a:t>新近编码的记忆表征被重新激活,并转移到新皮层。</a:t>
              </a:r>
            </a:p>
          </p:txBody>
        </p:sp>
      </p:grpSp>
      <p:sp>
        <p:nvSpPr>
          <p:cNvPr id="23" name="TextBox 23"/>
          <p:cNvSpPr txBox="1"/>
          <p:nvPr/>
        </p:nvSpPr>
        <p:spPr>
          <a:xfrm>
            <a:off x="9013431" y="6864668"/>
            <a:ext cx="213627" cy="264033"/>
          </a:xfrm>
          <a:prstGeom prst="rect">
            <a:avLst/>
          </a:prstGeom>
          <a:noFill/>
          <a:ln>
            <a:noFill/>
          </a:ln>
        </p:spPr>
        <p:txBody>
          <a:bodyPr wrap="none" lIns="0" tIns="0" rIns="0" bIns="0" anchor="t" anchorCtr="0">
            <a:spAutoFit/>
          </a:bodyPr>
          <a:lstStyle/>
          <a:p>
            <a:pPr algn="r"/>
            <a:r>
              <a:rPr lang="zh-CN" sz="1350" dirty="0">
                <a:solidFill>
                  <a:schemeClr val="accent5"/>
                </a:solidFill>
                <a:latin typeface="+mn-lt"/>
                <a:ea typeface="+mn-ea"/>
                <a:cs typeface="+mn-cs"/>
              </a:rPr>
              <a:t>13</a:t>
            </a:r>
          </a:p>
        </p:txBody>
      </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600"/>
                                        <p:tgtEl>
                                          <p:spTgt spid="10"/>
                                        </p:tgtEl>
                                      </p:cBhvr>
                                    </p:animEffect>
                                  </p:childTnLst>
                                </p:cTn>
                              </p:par>
                            </p:childTnLst>
                          </p:cTn>
                        </p:par>
                        <p:par>
                          <p:cTn id="8" fill="hold">
                            <p:stCondLst>
                              <p:cond delay="0"/>
                            </p:stCondLst>
                            <p:childTnLst>
                              <p:par>
                                <p:cTn xmlns:p="http://schemas.openxmlformats.org/presentationml/2006/main" id="9" presetID="10"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600"/>
                                        <p:tgtEl>
                                          <p:spTgt spid="15"/>
                                        </p:tgtEl>
                                      </p:cBhvr>
                                    </p:animEffect>
                                  </p:childTnLst>
                                </p:cTn>
                              </p:par>
                            </p:childTnLst>
                          </p:cTn>
                        </p:par>
                        <p:par>
                          <p:cTn id="12" fill="hold">
                            <p:stCondLst>
                              <p:cond delay="600"/>
                            </p:stCondLst>
                            <p:childTnLst>
                              <p:par>
                                <p:cTn xmlns:p="http://schemas.openxmlformats.org/presentationml/2006/main" id="13" presetID="10" presetClass="entr" presetSubtype="0" fill="hold" grpId="0" nodeType="afterEffect">
                                  <p:stCondLst>
                                    <p:cond delay="50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par>
                          <p:cTn id="16" fill="hold">
                            <p:stCondLst>
                              <p:cond delay="1600"/>
                            </p:stCondLst>
                            <p:childTnLst>
                              <p:par>
                                <p:cTn xmlns:p="http://schemas.openxmlformats.org/presentationml/2006/main" id="17" presetID="22" presetClass="entr" presetSubtype="4" fill="hold" grpId="0" nodeType="afterEffect">
                                  <p:stCondLst>
                                    <p:cond delay="500"/>
                                  </p:stCondLst>
                                  <p:childTnLst>
                                    <p:set>
                                      <p:cBhvr>
                                        <p:cTn id="18" dur="1" fill="hold">
                                          <p:stCondLst>
                                            <p:cond delay="0"/>
                                          </p:stCondLst>
                                        </p:cTn>
                                        <p:tgtEl>
                                          <p:spTgt spid="22"/>
                                        </p:tgtEl>
                                        <p:attrNameLst>
                                          <p:attrName>style.visibility</p:attrName>
                                        </p:attrNameLst>
                                      </p:cBhvr>
                                      <p:to>
                                        <p:strVal val="visible"/>
                                      </p:to>
                                    </p:set>
                                    <p:animEffect transition="in" filter="wipe(down)">
                                      <p:cBhvr>
                                        <p:cTn id="19" dur="7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Polygon 2"/>
          <p:cNvSpPr/>
          <p:nvPr/>
        </p:nvSpPr>
        <p:spPr>
          <a:xfrm>
            <a:off x="0" y="6648450"/>
            <a:ext cx="9753600" cy="666750"/>
          </a:xfrm>
          <a:custGeom>
            <a:avLst/>
            <a:gdLst/>
            <a:ahLst/>
            <a:cxnLst/>
            <a:rect l="l" t="t" r="r" b="b"/>
            <a:pathLst>
              <a:path w="9753600" h="666750">
                <a:moveTo>
                  <a:pt x="0" y="76200"/>
                </a:moveTo>
                <a:lnTo>
                  <a:pt x="1123950" y="0"/>
                </a:lnTo>
                <a:lnTo>
                  <a:pt x="2247900" y="85725"/>
                </a:lnTo>
                <a:lnTo>
                  <a:pt x="3371850" y="9525"/>
                </a:lnTo>
                <a:lnTo>
                  <a:pt x="4495800" y="95250"/>
                </a:lnTo>
                <a:lnTo>
                  <a:pt x="5619750" y="19050"/>
                </a:lnTo>
                <a:lnTo>
                  <a:pt x="6743700" y="104775"/>
                </a:lnTo>
                <a:lnTo>
                  <a:pt x="7867650" y="28575"/>
                </a:lnTo>
                <a:lnTo>
                  <a:pt x="8991600" y="114300"/>
                </a:lnTo>
                <a:lnTo>
                  <a:pt x="9753600" y="47625"/>
                </a:lnTo>
                <a:lnTo>
                  <a:pt x="9753600" y="666750"/>
                </a:lnTo>
                <a:lnTo>
                  <a:pt x="0" y="666750"/>
                </a:lnTo>
                <a:close/>
              </a:path>
            </a:pathLst>
          </a:custGeom>
          <a:solidFill>
            <a:schemeClr val="lt2"/>
          </a:solidFill>
          <a:ln>
            <a:noFill/>
          </a:ln>
        </p:spPr>
      </p:sp>
      <p:grpSp>
        <p:nvGrpSpPr>
          <p:cNvPr id="5" name="Group 5"/>
          <p:cNvGrpSpPr/>
          <p:nvPr/>
        </p:nvGrpSpPr>
        <p:grpSpPr>
          <a:xfrm>
            <a:off x="514350" y="721995"/>
            <a:ext cx="4238244" cy="762000"/>
            <a:chOff x="514350" y="721995"/>
            <a:chExt cx="4238244" cy="762000"/>
          </a:xfrm>
        </p:grpSpPr>
        <p:sp>
          <p:nvSpPr>
            <p:cNvPr id="3" name="TextBox 3"/>
            <p:cNvSpPr txBox="1"/>
            <p:nvPr/>
          </p:nvSpPr>
          <p:spPr>
            <a:xfrm>
              <a:off x="514350" y="721995"/>
              <a:ext cx="4238244" cy="762000"/>
            </a:xfrm>
            <a:prstGeom prst="rect">
              <a:avLst/>
            </a:prstGeom>
            <a:noFill/>
            <a:ln>
              <a:noFill/>
            </a:ln>
          </p:spPr>
          <p:txBody>
            <a:bodyPr wrap="none" lIns="0" tIns="0" rIns="0" bIns="0" anchor="t" anchorCtr="0">
              <a:spAutoFit/>
            </a:bodyPr>
            <a:lstStyle/>
            <a:p>
              <a:pPr algn="l"/>
              <a:r>
                <a:rPr lang="zh-CN" sz="3900" b="1" dirty="0">
                  <a:solidFill>
                    <a:schemeClr val="dk1"/>
                  </a:solidFill>
                  <a:latin typeface="+mj-lt"/>
                  <a:ea typeface="+mj-ea"/>
                  <a:cs typeface="+mj-cs"/>
                </a:rPr>
                <a:t>回到熬夜的第二天</a:t>
              </a:r>
            </a:p>
          </p:txBody>
        </p:sp>
        <p:sp>
          <p:nvSpPr>
            <p:cNvPr id="4" name="Rectangle 4"/>
            <p:cNvSpPr/>
            <p:nvPr/>
          </p:nvSpPr>
          <p:spPr>
            <a:xfrm>
              <a:off x="533400" y="1333500"/>
              <a:ext cx="1257300" cy="76200"/>
            </a:xfrm>
            <a:prstGeom prst="rect">
              <a:avLst/>
            </a:prstGeom>
            <a:solidFill>
              <a:schemeClr val="accent2"/>
            </a:solidFill>
            <a:ln>
              <a:noFill/>
            </a:ln>
          </p:spPr>
        </p:sp>
      </p:grpSp>
      <p:grpSp>
        <p:nvGrpSpPr>
          <p:cNvPr id="7" name="Group 7"/>
          <p:cNvGrpSpPr/>
          <p:nvPr/>
        </p:nvGrpSpPr>
        <p:grpSpPr>
          <a:xfrm>
            <a:off x="522732" y="1583055"/>
            <a:ext cx="6842229" cy="410718"/>
            <a:chOff x="522732" y="1583055"/>
            <a:chExt cx="6842229" cy="410718"/>
          </a:xfrm>
        </p:grpSpPr>
        <p:sp>
          <p:nvSpPr>
            <p:cNvPr id="6" name="TextBox 6"/>
            <p:cNvSpPr txBox="1"/>
            <p:nvPr/>
          </p:nvSpPr>
          <p:spPr>
            <a:xfrm>
              <a:off x="522732" y="1583055"/>
              <a:ext cx="6842229" cy="410718"/>
            </a:xfrm>
            <a:prstGeom prst="rect">
              <a:avLst/>
            </a:prstGeom>
            <a:noFill/>
            <a:ln>
              <a:noFill/>
            </a:ln>
          </p:spPr>
          <p:txBody>
            <a:bodyPr wrap="none" lIns="0" tIns="0" rIns="0" bIns="0" anchor="t" anchorCtr="0">
              <a:spAutoFit/>
            </a:bodyPr>
            <a:lstStyle/>
            <a:p>
              <a:pPr algn="l"/>
              <a:r>
                <a:rPr lang="zh-CN" sz="2100" dirty="0">
                  <a:solidFill>
                    <a:schemeClr val="accent5"/>
                  </a:solidFill>
                  <a:latin typeface="+mn-lt"/>
                  <a:ea typeface="+mn-ea"/>
                  <a:cs typeface="+mn-cs"/>
                </a:rPr>
                <a:t>那种迟钝现在有名字了:</a:t>
              </a:r>
              <a:r>
                <a:rPr lang="zh-CN" sz="2100" b="1" dirty="0">
                  <a:solidFill>
                    <a:schemeClr val="accent1"/>
                  </a:solidFill>
                  <a:latin typeface="+mn-lt"/>
                  <a:ea typeface="+mn-ea"/>
                  <a:cs typeface="+mn-cs"/>
                </a:rPr>
                <a:t>水位没降下去,潮汐还没到点。</a:t>
              </a:r>
            </a:p>
          </p:txBody>
        </p:sp>
      </p:grpSp>
      <p:grpSp>
        <p:nvGrpSpPr>
          <p:cNvPr id="11" name="Group 11"/>
          <p:cNvGrpSpPr/>
          <p:nvPr/>
        </p:nvGrpSpPr>
        <p:grpSpPr>
          <a:xfrm>
            <a:off x="561975" y="2154555"/>
            <a:ext cx="4454271" cy="681990"/>
            <a:chOff x="561975" y="2154555"/>
            <a:chExt cx="4454271" cy="681990"/>
          </a:xfrm>
        </p:grpSpPr>
        <p:sp>
          <p:nvSpPr>
            <p:cNvPr id="8" name="Freeform 8"/>
            <p:cNvSpPr/>
            <p:nvPr/>
          </p:nvSpPr>
          <p:spPr>
            <a:xfrm>
              <a:off x="561975" y="2171677"/>
              <a:ext cx="285750" cy="228679"/>
            </a:xfrm>
            <a:custGeom>
              <a:avLst/>
              <a:gdLst/>
              <a:ahLst/>
              <a:cxnLst/>
              <a:rect l="l" t="t" r="r" b="b"/>
              <a:pathLst>
                <a:path w="285750" h="228679">
                  <a:moveTo>
                    <a:pt x="27189" y="137"/>
                  </a:moveTo>
                  <a:lnTo>
                    <a:pt x="29804" y="23"/>
                  </a:lnTo>
                  <a:lnTo>
                    <a:pt x="184509" y="23"/>
                  </a:lnTo>
                  <a:cubicBezTo>
                    <a:pt x="192398" y="0"/>
                    <a:pt x="199972" y="3115"/>
                    <a:pt x="205563" y="8681"/>
                  </a:cubicBezTo>
                  <a:cubicBezTo>
                    <a:pt x="211153" y="14248"/>
                    <a:pt x="214301" y="21809"/>
                    <a:pt x="214312" y="29698"/>
                  </a:cubicBezTo>
                  <a:lnTo>
                    <a:pt x="214312" y="42885"/>
                  </a:lnTo>
                  <a:lnTo>
                    <a:pt x="235744" y="42885"/>
                  </a:lnTo>
                  <a:cubicBezTo>
                    <a:pt x="263133" y="42885"/>
                    <a:pt x="285750" y="63988"/>
                    <a:pt x="285750" y="90506"/>
                  </a:cubicBezTo>
                  <a:lnTo>
                    <a:pt x="285750" y="123853"/>
                  </a:lnTo>
                  <a:cubicBezTo>
                    <a:pt x="285750" y="150370"/>
                    <a:pt x="263133" y="171473"/>
                    <a:pt x="235744" y="171473"/>
                  </a:cubicBezTo>
                  <a:lnTo>
                    <a:pt x="211984" y="171473"/>
                  </a:lnTo>
                  <a:cubicBezTo>
                    <a:pt x="203304" y="205157"/>
                    <a:pt x="172902" y="228679"/>
                    <a:pt x="138117" y="228623"/>
                  </a:cubicBezTo>
                  <a:lnTo>
                    <a:pt x="76195" y="228623"/>
                  </a:lnTo>
                  <a:cubicBezTo>
                    <a:pt x="34133" y="228623"/>
                    <a:pt x="0" y="194690"/>
                    <a:pt x="0" y="152785"/>
                  </a:cubicBezTo>
                  <a:lnTo>
                    <a:pt x="0" y="29655"/>
                  </a:lnTo>
                  <a:cubicBezTo>
                    <a:pt x="48" y="14258"/>
                    <a:pt x="11848" y="1447"/>
                    <a:pt x="27189" y="137"/>
                  </a:cubicBezTo>
                  <a:moveTo>
                    <a:pt x="214312" y="142898"/>
                  </a:moveTo>
                  <a:lnTo>
                    <a:pt x="235744" y="142898"/>
                  </a:lnTo>
                  <a:cubicBezTo>
                    <a:pt x="247788" y="142898"/>
                    <a:pt x="257175" y="134140"/>
                    <a:pt x="257175" y="123853"/>
                  </a:cubicBezTo>
                  <a:lnTo>
                    <a:pt x="257175" y="90506"/>
                  </a:lnTo>
                  <a:cubicBezTo>
                    <a:pt x="257175" y="80219"/>
                    <a:pt x="247788" y="71460"/>
                    <a:pt x="235744" y="71460"/>
                  </a:cubicBezTo>
                  <a:lnTo>
                    <a:pt x="214312" y="71460"/>
                  </a:lnTo>
                  <a:close/>
                </a:path>
              </a:pathLst>
            </a:custGeom>
            <a:solidFill>
              <a:schemeClr val="accent3"/>
            </a:solidFill>
            <a:ln>
              <a:noFill/>
            </a:ln>
          </p:spPr>
        </p:sp>
        <p:sp>
          <p:nvSpPr>
            <p:cNvPr id="9" name="TextBox 9"/>
            <p:cNvSpPr txBox="1"/>
            <p:nvPr/>
          </p:nvSpPr>
          <p:spPr>
            <a:xfrm>
              <a:off x="1037082" y="2154555"/>
              <a:ext cx="3979164" cy="410718"/>
            </a:xfrm>
            <a:prstGeom prst="rect">
              <a:avLst/>
            </a:prstGeom>
            <a:noFill/>
            <a:ln>
              <a:noFill/>
            </a:ln>
          </p:spPr>
          <p:txBody>
            <a:bodyPr wrap="none" lIns="0" tIns="0" rIns="0" bIns="0" anchor="t" anchorCtr="0">
              <a:spAutoFit/>
            </a:bodyPr>
            <a:lstStyle/>
            <a:p>
              <a:pPr algn="l"/>
              <a:r>
                <a:rPr lang="zh-CN" sz="2100" b="1" dirty="0">
                  <a:solidFill>
                    <a:schemeClr val="dk1"/>
                  </a:solidFill>
                  <a:latin typeface="+mn-lt"/>
                  <a:ea typeface="+mn-ea"/>
                  <a:cs typeface="+mn-cs"/>
                </a:rPr>
                <a:t>最后一杯咖啡提前到下午三点前</a:t>
              </a:r>
            </a:p>
          </p:txBody>
        </p:sp>
        <p:sp>
          <p:nvSpPr>
            <p:cNvPr id="10" name="TextBox 10"/>
            <p:cNvSpPr txBox="1"/>
            <p:nvPr/>
          </p:nvSpPr>
          <p:spPr>
            <a:xfrm>
              <a:off x="1040130" y="2543175"/>
              <a:ext cx="1862900" cy="293370"/>
            </a:xfrm>
            <a:prstGeom prst="rect">
              <a:avLst/>
            </a:prstGeom>
            <a:noFill/>
            <a:ln>
              <a:noFill/>
            </a:ln>
          </p:spPr>
          <p:txBody>
            <a:bodyPr wrap="none" lIns="0" tIns="0" rIns="0" bIns="0" anchor="t" anchorCtr="0">
              <a:spAutoFit/>
            </a:bodyPr>
            <a:lstStyle/>
            <a:p>
              <a:pPr algn="l"/>
              <a:r>
                <a:rPr lang="zh-CN" sz="1500" dirty="0">
                  <a:solidFill>
                    <a:schemeClr val="accent5"/>
                  </a:solidFill>
                  <a:latin typeface="+mn-lt"/>
                  <a:ea typeface="+mn-ea"/>
                  <a:cs typeface="+mn-cs"/>
                </a:rPr>
                <a:t>因为半衰期约 5 小时</a:t>
              </a:r>
            </a:p>
          </p:txBody>
        </p:sp>
      </p:grpSp>
      <p:grpSp>
        <p:nvGrpSpPr>
          <p:cNvPr id="24" name="Group 24"/>
          <p:cNvGrpSpPr/>
          <p:nvPr/>
        </p:nvGrpSpPr>
        <p:grpSpPr>
          <a:xfrm>
            <a:off x="561572" y="3095625"/>
            <a:ext cx="2475760" cy="693420"/>
            <a:chOff x="561572" y="3095625"/>
            <a:chExt cx="2475760" cy="693420"/>
          </a:xfrm>
        </p:grpSpPr>
        <p:grpSp>
          <p:nvGrpSpPr>
            <p:cNvPr id="21" name="Group 21"/>
            <p:cNvGrpSpPr/>
            <p:nvPr/>
          </p:nvGrpSpPr>
          <p:grpSpPr>
            <a:xfrm>
              <a:off x="561572" y="3095625"/>
              <a:ext cx="286556" cy="286152"/>
              <a:chOff x="561572" y="3095625"/>
              <a:chExt cx="286556" cy="286152"/>
            </a:xfrm>
          </p:grpSpPr>
          <p:sp>
            <p:nvSpPr>
              <p:cNvPr id="12" name="Freeform 12"/>
              <p:cNvSpPr/>
              <p:nvPr/>
            </p:nvSpPr>
            <p:spPr>
              <a:xfrm>
                <a:off x="690562" y="3338512"/>
                <a:ext cx="28575" cy="43265"/>
              </a:xfrm>
              <a:custGeom>
                <a:avLst/>
                <a:gdLst/>
                <a:ahLst/>
                <a:cxnLst/>
                <a:rect l="l" t="t" r="r" b="b"/>
                <a:pathLst>
                  <a:path w="28575" h="43265">
                    <a:moveTo>
                      <a:pt x="14288" y="0"/>
                    </a:moveTo>
                    <a:cubicBezTo>
                      <a:pt x="21531" y="1"/>
                      <a:pt x="27628" y="5422"/>
                      <a:pt x="28475" y="12616"/>
                    </a:cubicBezTo>
                    <a:lnTo>
                      <a:pt x="28575" y="14288"/>
                    </a:lnTo>
                    <a:lnTo>
                      <a:pt x="28575" y="28575"/>
                    </a:lnTo>
                    <a:cubicBezTo>
                      <a:pt x="28567" y="36134"/>
                      <a:pt x="22671" y="42379"/>
                      <a:pt x="15125" y="42822"/>
                    </a:cubicBezTo>
                    <a:cubicBezTo>
                      <a:pt x="7578" y="43265"/>
                      <a:pt x="993" y="37753"/>
                      <a:pt x="100" y="30247"/>
                    </a:cubicBezTo>
                    <a:lnTo>
                      <a:pt x="0" y="28575"/>
                    </a:lnTo>
                    <a:lnTo>
                      <a:pt x="0" y="14288"/>
                    </a:lnTo>
                    <a:cubicBezTo>
                      <a:pt x="0" y="6397"/>
                      <a:pt x="6397" y="0"/>
                      <a:pt x="14288" y="0"/>
                    </a:cubicBezTo>
                    <a:close/>
                  </a:path>
                </a:pathLst>
              </a:custGeom>
              <a:solidFill>
                <a:schemeClr val="accent2"/>
              </a:solidFill>
              <a:ln>
                <a:noFill/>
              </a:ln>
            </p:spPr>
          </p:sp>
          <p:sp>
            <p:nvSpPr>
              <p:cNvPr id="13" name="Freeform 13"/>
              <p:cNvSpPr/>
              <p:nvPr/>
            </p:nvSpPr>
            <p:spPr>
              <a:xfrm>
                <a:off x="770577" y="3303964"/>
                <a:ext cx="41393" cy="41871"/>
              </a:xfrm>
              <a:custGeom>
                <a:avLst/>
                <a:gdLst/>
                <a:ahLst/>
                <a:cxnLst/>
                <a:rect l="l" t="t" r="r" b="b"/>
                <a:pathLst>
                  <a:path w="41393" h="41871">
                    <a:moveTo>
                      <a:pt x="24470" y="4687"/>
                    </a:moveTo>
                    <a:lnTo>
                      <a:pt x="25813" y="5873"/>
                    </a:lnTo>
                    <a:lnTo>
                      <a:pt x="35814" y="15874"/>
                    </a:lnTo>
                    <a:cubicBezTo>
                      <a:pt x="41132" y="21211"/>
                      <a:pt x="41393" y="29759"/>
                      <a:pt x="36411" y="35409"/>
                    </a:cubicBezTo>
                    <a:cubicBezTo>
                      <a:pt x="31428" y="41060"/>
                      <a:pt x="22914" y="41871"/>
                      <a:pt x="16955" y="37263"/>
                    </a:cubicBezTo>
                    <a:lnTo>
                      <a:pt x="15612" y="36077"/>
                    </a:lnTo>
                    <a:lnTo>
                      <a:pt x="5610" y="26076"/>
                    </a:lnTo>
                    <a:cubicBezTo>
                      <a:pt x="509" y="20983"/>
                      <a:pt x="0" y="12887"/>
                      <a:pt x="4424" y="7196"/>
                    </a:cubicBezTo>
                    <a:cubicBezTo>
                      <a:pt x="8848" y="1505"/>
                      <a:pt x="16818" y="0"/>
                      <a:pt x="23013" y="3687"/>
                    </a:cubicBezTo>
                    <a:lnTo>
                      <a:pt x="24470" y="4687"/>
                    </a:lnTo>
                    <a:close/>
                  </a:path>
                </a:pathLst>
              </a:custGeom>
              <a:solidFill>
                <a:schemeClr val="accent2"/>
              </a:solidFill>
              <a:ln>
                <a:noFill/>
              </a:ln>
            </p:spPr>
          </p:sp>
          <p:sp>
            <p:nvSpPr>
              <p:cNvPr id="14" name="Freeform 14"/>
              <p:cNvSpPr/>
              <p:nvPr/>
            </p:nvSpPr>
            <p:spPr>
              <a:xfrm>
                <a:off x="597515" y="3304260"/>
                <a:ext cx="41596" cy="41360"/>
              </a:xfrm>
              <a:custGeom>
                <a:avLst/>
                <a:gdLst/>
                <a:ahLst/>
                <a:cxnLst/>
                <a:rect l="l" t="t" r="r" b="b"/>
                <a:pathLst>
                  <a:path w="41596" h="41360">
                    <a:moveTo>
                      <a:pt x="35998" y="5578"/>
                    </a:moveTo>
                    <a:cubicBezTo>
                      <a:pt x="41088" y="10668"/>
                      <a:pt x="41596" y="18749"/>
                      <a:pt x="37184" y="24437"/>
                    </a:cubicBezTo>
                    <a:lnTo>
                      <a:pt x="35998" y="25780"/>
                    </a:lnTo>
                    <a:lnTo>
                      <a:pt x="25997" y="35781"/>
                    </a:lnTo>
                    <a:cubicBezTo>
                      <a:pt x="20661" y="41099"/>
                      <a:pt x="12112" y="41360"/>
                      <a:pt x="6462" y="36378"/>
                    </a:cubicBezTo>
                    <a:cubicBezTo>
                      <a:pt x="811" y="31395"/>
                      <a:pt x="0" y="22882"/>
                      <a:pt x="4608" y="16922"/>
                    </a:cubicBezTo>
                    <a:lnTo>
                      <a:pt x="5794" y="15579"/>
                    </a:lnTo>
                    <a:lnTo>
                      <a:pt x="15795" y="5578"/>
                    </a:lnTo>
                    <a:cubicBezTo>
                      <a:pt x="21375" y="0"/>
                      <a:pt x="30419" y="0"/>
                      <a:pt x="35998" y="5578"/>
                    </a:cubicBezTo>
                    <a:close/>
                  </a:path>
                </a:pathLst>
              </a:custGeom>
              <a:solidFill>
                <a:schemeClr val="accent2"/>
              </a:solidFill>
              <a:ln>
                <a:noFill/>
              </a:ln>
            </p:spPr>
          </p:sp>
          <p:sp>
            <p:nvSpPr>
              <p:cNvPr id="15" name="Freeform 15"/>
              <p:cNvSpPr/>
              <p:nvPr/>
            </p:nvSpPr>
            <p:spPr>
              <a:xfrm>
                <a:off x="561572" y="3224212"/>
                <a:ext cx="43668" cy="28575"/>
              </a:xfrm>
              <a:custGeom>
                <a:avLst/>
                <a:gdLst/>
                <a:ahLst/>
                <a:cxnLst/>
                <a:rect l="l" t="t" r="r" b="b"/>
                <a:pathLst>
                  <a:path w="43668" h="28575">
                    <a:moveTo>
                      <a:pt x="28978" y="0"/>
                    </a:moveTo>
                    <a:cubicBezTo>
                      <a:pt x="36537" y="8"/>
                      <a:pt x="42782" y="5904"/>
                      <a:pt x="43225" y="13450"/>
                    </a:cubicBezTo>
                    <a:cubicBezTo>
                      <a:pt x="43668" y="20997"/>
                      <a:pt x="38156" y="27582"/>
                      <a:pt x="30649" y="28475"/>
                    </a:cubicBezTo>
                    <a:lnTo>
                      <a:pt x="28978" y="28575"/>
                    </a:lnTo>
                    <a:lnTo>
                      <a:pt x="14690" y="28575"/>
                    </a:lnTo>
                    <a:cubicBezTo>
                      <a:pt x="7131" y="28567"/>
                      <a:pt x="886" y="22671"/>
                      <a:pt x="443" y="15125"/>
                    </a:cubicBezTo>
                    <a:cubicBezTo>
                      <a:pt x="0" y="7578"/>
                      <a:pt x="5512" y="993"/>
                      <a:pt x="13018" y="100"/>
                    </a:cubicBezTo>
                    <a:lnTo>
                      <a:pt x="14690" y="0"/>
                    </a:lnTo>
                    <a:lnTo>
                      <a:pt x="28978" y="0"/>
                    </a:lnTo>
                    <a:close/>
                  </a:path>
                </a:pathLst>
              </a:custGeom>
              <a:solidFill>
                <a:schemeClr val="accent2"/>
              </a:solidFill>
              <a:ln>
                <a:noFill/>
              </a:ln>
            </p:spPr>
          </p:sp>
          <p:sp>
            <p:nvSpPr>
              <p:cNvPr id="16" name="Freeform 16"/>
              <p:cNvSpPr/>
              <p:nvPr/>
            </p:nvSpPr>
            <p:spPr>
              <a:xfrm>
                <a:off x="804460" y="3224212"/>
                <a:ext cx="43668" cy="28575"/>
              </a:xfrm>
              <a:custGeom>
                <a:avLst/>
                <a:gdLst/>
                <a:ahLst/>
                <a:cxnLst/>
                <a:rect l="l" t="t" r="r" b="b"/>
                <a:pathLst>
                  <a:path w="43668" h="28575">
                    <a:moveTo>
                      <a:pt x="28978" y="0"/>
                    </a:moveTo>
                    <a:cubicBezTo>
                      <a:pt x="36537" y="8"/>
                      <a:pt x="42782" y="5904"/>
                      <a:pt x="43225" y="13450"/>
                    </a:cubicBezTo>
                    <a:cubicBezTo>
                      <a:pt x="43668" y="20997"/>
                      <a:pt x="38156" y="27582"/>
                      <a:pt x="30649" y="28475"/>
                    </a:cubicBezTo>
                    <a:lnTo>
                      <a:pt x="28978" y="28575"/>
                    </a:lnTo>
                    <a:lnTo>
                      <a:pt x="14690" y="28575"/>
                    </a:lnTo>
                    <a:cubicBezTo>
                      <a:pt x="7131" y="28567"/>
                      <a:pt x="886" y="22671"/>
                      <a:pt x="443" y="15125"/>
                    </a:cubicBezTo>
                    <a:cubicBezTo>
                      <a:pt x="0" y="7578"/>
                      <a:pt x="5512" y="993"/>
                      <a:pt x="13018" y="100"/>
                    </a:cubicBezTo>
                    <a:lnTo>
                      <a:pt x="14690" y="0"/>
                    </a:lnTo>
                    <a:lnTo>
                      <a:pt x="28978" y="0"/>
                    </a:lnTo>
                    <a:close/>
                  </a:path>
                </a:pathLst>
              </a:custGeom>
              <a:solidFill>
                <a:schemeClr val="accent2"/>
              </a:solidFill>
              <a:ln>
                <a:noFill/>
              </a:ln>
            </p:spPr>
          </p:sp>
          <p:sp>
            <p:nvSpPr>
              <p:cNvPr id="17" name="Freeform 17"/>
              <p:cNvSpPr/>
              <p:nvPr/>
            </p:nvSpPr>
            <p:spPr>
              <a:xfrm>
                <a:off x="597726" y="3131110"/>
                <a:ext cx="41365" cy="41847"/>
              </a:xfrm>
              <a:custGeom>
                <a:avLst/>
                <a:gdLst/>
                <a:ahLst/>
                <a:cxnLst/>
                <a:rect l="l" t="t" r="r" b="b"/>
                <a:pathLst>
                  <a:path w="41365" h="41847">
                    <a:moveTo>
                      <a:pt x="24442" y="4663"/>
                    </a:moveTo>
                    <a:lnTo>
                      <a:pt x="25785" y="5849"/>
                    </a:lnTo>
                    <a:lnTo>
                      <a:pt x="35786" y="15850"/>
                    </a:lnTo>
                    <a:cubicBezTo>
                      <a:pt x="41104" y="21186"/>
                      <a:pt x="41365" y="29734"/>
                      <a:pt x="36383" y="35385"/>
                    </a:cubicBezTo>
                    <a:cubicBezTo>
                      <a:pt x="31400" y="41036"/>
                      <a:pt x="22887" y="41847"/>
                      <a:pt x="16927" y="37238"/>
                    </a:cubicBezTo>
                    <a:lnTo>
                      <a:pt x="15584" y="36052"/>
                    </a:lnTo>
                    <a:lnTo>
                      <a:pt x="5583" y="26051"/>
                    </a:lnTo>
                    <a:cubicBezTo>
                      <a:pt x="501" y="20957"/>
                      <a:pt x="0" y="12879"/>
                      <a:pt x="4413" y="7197"/>
                    </a:cubicBezTo>
                    <a:cubicBezTo>
                      <a:pt x="8827" y="1514"/>
                      <a:pt x="16777" y="0"/>
                      <a:pt x="22971" y="3663"/>
                    </a:cubicBezTo>
                    <a:lnTo>
                      <a:pt x="24428" y="4663"/>
                    </a:lnTo>
                    <a:close/>
                  </a:path>
                </a:pathLst>
              </a:custGeom>
              <a:solidFill>
                <a:schemeClr val="accent2"/>
              </a:solidFill>
              <a:ln>
                <a:noFill/>
              </a:ln>
            </p:spPr>
          </p:sp>
          <p:sp>
            <p:nvSpPr>
              <p:cNvPr id="18" name="Freeform 18"/>
              <p:cNvSpPr/>
              <p:nvPr/>
            </p:nvSpPr>
            <p:spPr>
              <a:xfrm>
                <a:off x="770393" y="3131381"/>
                <a:ext cx="41596" cy="41360"/>
              </a:xfrm>
              <a:custGeom>
                <a:avLst/>
                <a:gdLst/>
                <a:ahLst/>
                <a:cxnLst/>
                <a:rect l="l" t="t" r="r" b="b"/>
                <a:pathLst>
                  <a:path w="41596" h="41360">
                    <a:moveTo>
                      <a:pt x="35998" y="5578"/>
                    </a:moveTo>
                    <a:cubicBezTo>
                      <a:pt x="41088" y="10668"/>
                      <a:pt x="41596" y="18749"/>
                      <a:pt x="37184" y="24437"/>
                    </a:cubicBezTo>
                    <a:lnTo>
                      <a:pt x="35998" y="25780"/>
                    </a:lnTo>
                    <a:lnTo>
                      <a:pt x="25997" y="35781"/>
                    </a:lnTo>
                    <a:cubicBezTo>
                      <a:pt x="20661" y="41099"/>
                      <a:pt x="12112" y="41360"/>
                      <a:pt x="6462" y="36378"/>
                    </a:cubicBezTo>
                    <a:cubicBezTo>
                      <a:pt x="811" y="31395"/>
                      <a:pt x="0" y="22882"/>
                      <a:pt x="4608" y="16922"/>
                    </a:cubicBezTo>
                    <a:lnTo>
                      <a:pt x="5794" y="15579"/>
                    </a:lnTo>
                    <a:lnTo>
                      <a:pt x="15795" y="5578"/>
                    </a:lnTo>
                    <a:cubicBezTo>
                      <a:pt x="21375" y="0"/>
                      <a:pt x="30419" y="0"/>
                      <a:pt x="35998" y="5578"/>
                    </a:cubicBezTo>
                    <a:close/>
                  </a:path>
                </a:pathLst>
              </a:custGeom>
              <a:solidFill>
                <a:schemeClr val="accent2"/>
              </a:solidFill>
              <a:ln>
                <a:noFill/>
              </a:ln>
            </p:spPr>
          </p:sp>
          <p:sp>
            <p:nvSpPr>
              <p:cNvPr id="19" name="Freeform 19"/>
              <p:cNvSpPr/>
              <p:nvPr/>
            </p:nvSpPr>
            <p:spPr>
              <a:xfrm>
                <a:off x="690562" y="3095625"/>
                <a:ext cx="28575" cy="43265"/>
              </a:xfrm>
              <a:custGeom>
                <a:avLst/>
                <a:gdLst/>
                <a:ahLst/>
                <a:cxnLst/>
                <a:rect l="l" t="t" r="r" b="b"/>
                <a:pathLst>
                  <a:path w="28575" h="43265">
                    <a:moveTo>
                      <a:pt x="14288" y="0"/>
                    </a:moveTo>
                    <a:cubicBezTo>
                      <a:pt x="21531" y="1"/>
                      <a:pt x="27628" y="5422"/>
                      <a:pt x="28475" y="12616"/>
                    </a:cubicBezTo>
                    <a:lnTo>
                      <a:pt x="28575" y="14288"/>
                    </a:lnTo>
                    <a:lnTo>
                      <a:pt x="28575" y="28575"/>
                    </a:lnTo>
                    <a:cubicBezTo>
                      <a:pt x="28567" y="36134"/>
                      <a:pt x="22671" y="42379"/>
                      <a:pt x="15125" y="42822"/>
                    </a:cubicBezTo>
                    <a:cubicBezTo>
                      <a:pt x="7578" y="43265"/>
                      <a:pt x="993" y="37753"/>
                      <a:pt x="100" y="30247"/>
                    </a:cubicBezTo>
                    <a:lnTo>
                      <a:pt x="0" y="28575"/>
                    </a:lnTo>
                    <a:lnTo>
                      <a:pt x="0" y="14288"/>
                    </a:lnTo>
                    <a:cubicBezTo>
                      <a:pt x="0" y="6397"/>
                      <a:pt x="6397" y="0"/>
                      <a:pt x="14288" y="0"/>
                    </a:cubicBezTo>
                    <a:close/>
                  </a:path>
                </a:pathLst>
              </a:custGeom>
              <a:solidFill>
                <a:schemeClr val="accent2"/>
              </a:solidFill>
              <a:ln>
                <a:noFill/>
              </a:ln>
            </p:spPr>
          </p:sp>
          <p:sp>
            <p:nvSpPr>
              <p:cNvPr id="20" name="Freeform 20"/>
              <p:cNvSpPr/>
              <p:nvPr/>
            </p:nvSpPr>
            <p:spPr>
              <a:xfrm>
                <a:off x="633412" y="3167060"/>
                <a:ext cx="143438" cy="143978"/>
              </a:xfrm>
              <a:custGeom>
                <a:avLst/>
                <a:gdLst/>
                <a:ahLst/>
                <a:cxnLst/>
                <a:rect l="l" t="t" r="r" b="b"/>
                <a:pathLst>
                  <a:path w="143438" h="143978">
                    <a:moveTo>
                      <a:pt x="71438" y="2"/>
                    </a:moveTo>
                    <a:cubicBezTo>
                      <a:pt x="110489" y="0"/>
                      <a:pt x="142305" y="31356"/>
                      <a:pt x="142872" y="70403"/>
                    </a:cubicBezTo>
                    <a:cubicBezTo>
                      <a:pt x="143438" y="109450"/>
                      <a:pt x="112545" y="141716"/>
                      <a:pt x="73510" y="142847"/>
                    </a:cubicBezTo>
                    <a:cubicBezTo>
                      <a:pt x="34475" y="143978"/>
                      <a:pt x="1766" y="113555"/>
                      <a:pt x="71" y="74540"/>
                    </a:cubicBezTo>
                    <a:lnTo>
                      <a:pt x="0" y="71440"/>
                    </a:lnTo>
                    <a:lnTo>
                      <a:pt x="71" y="68339"/>
                    </a:lnTo>
                    <a:cubicBezTo>
                      <a:pt x="1731" y="30129"/>
                      <a:pt x="33191" y="4"/>
                      <a:pt x="71437" y="2"/>
                    </a:cubicBezTo>
                    <a:close/>
                  </a:path>
                </a:pathLst>
              </a:custGeom>
              <a:solidFill>
                <a:schemeClr val="accent2"/>
              </a:solidFill>
              <a:ln>
                <a:noFill/>
              </a:ln>
            </p:spPr>
          </p:sp>
        </p:grpSp>
        <p:sp>
          <p:nvSpPr>
            <p:cNvPr id="22" name="TextBox 22"/>
            <p:cNvSpPr txBox="1"/>
            <p:nvPr/>
          </p:nvSpPr>
          <p:spPr>
            <a:xfrm>
              <a:off x="1037082" y="3107055"/>
              <a:ext cx="2000250" cy="410718"/>
            </a:xfrm>
            <a:prstGeom prst="rect">
              <a:avLst/>
            </a:prstGeom>
            <a:noFill/>
            <a:ln>
              <a:noFill/>
            </a:ln>
          </p:spPr>
          <p:txBody>
            <a:bodyPr wrap="none" lIns="0" tIns="0" rIns="0" bIns="0" anchor="t" anchorCtr="0">
              <a:spAutoFit/>
            </a:bodyPr>
            <a:lstStyle/>
            <a:p>
              <a:pPr algn="l"/>
              <a:r>
                <a:rPr lang="zh-CN" sz="2100" b="1" dirty="0">
                  <a:solidFill>
                    <a:schemeClr val="dk1"/>
                  </a:solidFill>
                  <a:latin typeface="+mn-lt"/>
                  <a:ea typeface="+mn-ea"/>
                  <a:cs typeface="+mn-cs"/>
                </a:rPr>
                <a:t>睡前把强光调暗</a:t>
              </a:r>
            </a:p>
          </p:txBody>
        </p:sp>
        <p:sp>
          <p:nvSpPr>
            <p:cNvPr id="23" name="TextBox 23"/>
            <p:cNvSpPr txBox="1"/>
            <p:nvPr/>
          </p:nvSpPr>
          <p:spPr>
            <a:xfrm>
              <a:off x="1040130" y="3495675"/>
              <a:ext cx="1832610" cy="293370"/>
            </a:xfrm>
            <a:prstGeom prst="rect">
              <a:avLst/>
            </a:prstGeom>
            <a:noFill/>
            <a:ln>
              <a:noFill/>
            </a:ln>
          </p:spPr>
          <p:txBody>
            <a:bodyPr wrap="none" lIns="0" tIns="0" rIns="0" bIns="0" anchor="t" anchorCtr="0">
              <a:spAutoFit/>
            </a:bodyPr>
            <a:lstStyle/>
            <a:p>
              <a:pPr algn="l"/>
              <a:r>
                <a:rPr lang="zh-CN" sz="1500" dirty="0">
                  <a:solidFill>
                    <a:schemeClr val="accent5"/>
                  </a:solidFill>
                  <a:latin typeface="+mn-lt"/>
                  <a:ea typeface="+mn-ea"/>
                  <a:cs typeface="+mn-cs"/>
                </a:rPr>
                <a:t>因为主时钟按光对时</a:t>
              </a:r>
            </a:p>
          </p:txBody>
        </p:sp>
      </p:grpSp>
      <p:grpSp>
        <p:nvGrpSpPr>
          <p:cNvPr id="34" name="Group 34"/>
          <p:cNvGrpSpPr/>
          <p:nvPr/>
        </p:nvGrpSpPr>
        <p:grpSpPr>
          <a:xfrm>
            <a:off x="576261" y="4048125"/>
            <a:ext cx="2902269" cy="693420"/>
            <a:chOff x="576261" y="4048125"/>
            <a:chExt cx="2902269" cy="693420"/>
          </a:xfrm>
        </p:grpSpPr>
        <p:grpSp>
          <p:nvGrpSpPr>
            <p:cNvPr id="31" name="Group 31"/>
            <p:cNvGrpSpPr/>
            <p:nvPr/>
          </p:nvGrpSpPr>
          <p:grpSpPr>
            <a:xfrm>
              <a:off x="576261" y="4048125"/>
              <a:ext cx="257178" cy="285751"/>
              <a:chOff x="576261" y="4048125"/>
              <a:chExt cx="257178" cy="285751"/>
            </a:xfrm>
          </p:grpSpPr>
          <p:sp>
            <p:nvSpPr>
              <p:cNvPr id="25" name="Freeform 25"/>
              <p:cNvSpPr/>
              <p:nvPr/>
            </p:nvSpPr>
            <p:spPr>
              <a:xfrm>
                <a:off x="576261" y="4048125"/>
                <a:ext cx="257178" cy="285751"/>
              </a:xfrm>
              <a:custGeom>
                <a:avLst/>
                <a:gdLst/>
                <a:ahLst/>
                <a:cxnLst/>
                <a:rect l="l" t="t" r="r" b="b"/>
                <a:pathLst>
                  <a:path w="257178" h="285751">
                    <a:moveTo>
                      <a:pt x="185739" y="0"/>
                    </a:moveTo>
                    <a:cubicBezTo>
                      <a:pt x="188353" y="0"/>
                      <a:pt x="190811" y="714"/>
                      <a:pt x="192911" y="1929"/>
                    </a:cubicBezTo>
                    <a:lnTo>
                      <a:pt x="193383" y="2215"/>
                    </a:lnTo>
                    <a:cubicBezTo>
                      <a:pt x="197383" y="4743"/>
                      <a:pt x="200026" y="9215"/>
                      <a:pt x="200026" y="14288"/>
                    </a:cubicBezTo>
                    <a:lnTo>
                      <a:pt x="200026" y="28575"/>
                    </a:lnTo>
                    <a:lnTo>
                      <a:pt x="214314" y="28575"/>
                    </a:lnTo>
                    <a:cubicBezTo>
                      <a:pt x="237010" y="28574"/>
                      <a:pt x="255773" y="46265"/>
                      <a:pt x="257105" y="68923"/>
                    </a:cubicBezTo>
                    <a:lnTo>
                      <a:pt x="257176" y="71438"/>
                    </a:lnTo>
                    <a:lnTo>
                      <a:pt x="257176" y="242888"/>
                    </a:lnTo>
                    <a:cubicBezTo>
                      <a:pt x="257178" y="265584"/>
                      <a:pt x="239486" y="284347"/>
                      <a:pt x="216828" y="285679"/>
                    </a:cubicBezTo>
                    <a:lnTo>
                      <a:pt x="214314" y="285750"/>
                    </a:lnTo>
                    <a:lnTo>
                      <a:pt x="42864" y="285750"/>
                    </a:lnTo>
                    <a:cubicBezTo>
                      <a:pt x="20167" y="285751"/>
                      <a:pt x="1404" y="268060"/>
                      <a:pt x="73" y="245402"/>
                    </a:cubicBezTo>
                    <a:lnTo>
                      <a:pt x="1" y="242888"/>
                    </a:lnTo>
                    <a:lnTo>
                      <a:pt x="1" y="71438"/>
                    </a:lnTo>
                    <a:cubicBezTo>
                      <a:pt x="0" y="48741"/>
                      <a:pt x="17692" y="29978"/>
                      <a:pt x="40349" y="28646"/>
                    </a:cubicBezTo>
                    <a:lnTo>
                      <a:pt x="42864" y="28575"/>
                    </a:lnTo>
                    <a:lnTo>
                      <a:pt x="57151" y="28575"/>
                    </a:lnTo>
                    <a:lnTo>
                      <a:pt x="57151" y="14288"/>
                    </a:lnTo>
                    <a:cubicBezTo>
                      <a:pt x="57151" y="9101"/>
                      <a:pt x="59962" y="4321"/>
                      <a:pt x="64495" y="1800"/>
                    </a:cubicBezTo>
                    <a:lnTo>
                      <a:pt x="65824" y="1143"/>
                    </a:lnTo>
                    <a:lnTo>
                      <a:pt x="66767" y="786"/>
                    </a:lnTo>
                    <a:lnTo>
                      <a:pt x="68196" y="371"/>
                    </a:lnTo>
                    <a:lnTo>
                      <a:pt x="69724" y="100"/>
                    </a:lnTo>
                    <a:lnTo>
                      <a:pt x="71439" y="0"/>
                    </a:lnTo>
                    <a:cubicBezTo>
                      <a:pt x="72229" y="0"/>
                      <a:pt x="72996" y="62"/>
                      <a:pt x="73739" y="186"/>
                    </a:cubicBezTo>
                    <a:lnTo>
                      <a:pt x="75482" y="600"/>
                    </a:lnTo>
                    <a:lnTo>
                      <a:pt x="76054" y="772"/>
                    </a:lnTo>
                    <a:lnTo>
                      <a:pt x="76911" y="1100"/>
                    </a:lnTo>
                    <a:cubicBezTo>
                      <a:pt x="81597" y="3029"/>
                      <a:pt x="85026" y="7387"/>
                      <a:pt x="85626" y="12616"/>
                    </a:cubicBezTo>
                    <a:lnTo>
                      <a:pt x="85726" y="14288"/>
                    </a:lnTo>
                    <a:lnTo>
                      <a:pt x="85726" y="28575"/>
                    </a:lnTo>
                    <a:lnTo>
                      <a:pt x="171451" y="28575"/>
                    </a:lnTo>
                    <a:lnTo>
                      <a:pt x="171451" y="14288"/>
                    </a:lnTo>
                    <a:cubicBezTo>
                      <a:pt x="171451" y="6397"/>
                      <a:pt x="177848" y="0"/>
                      <a:pt x="185739" y="0"/>
                    </a:cubicBezTo>
                    <a:moveTo>
                      <a:pt x="228601" y="100012"/>
                    </a:moveTo>
                    <a:lnTo>
                      <a:pt x="28576" y="100012"/>
                    </a:lnTo>
                    <a:lnTo>
                      <a:pt x="28576" y="237530"/>
                    </a:lnTo>
                    <a:cubicBezTo>
                      <a:pt x="28576" y="247602"/>
                      <a:pt x="34091" y="255903"/>
                      <a:pt x="41192" y="257046"/>
                    </a:cubicBezTo>
                    <a:lnTo>
                      <a:pt x="42864" y="257175"/>
                    </a:lnTo>
                    <a:lnTo>
                      <a:pt x="214314" y="257175"/>
                    </a:lnTo>
                    <a:cubicBezTo>
                      <a:pt x="221643" y="257175"/>
                      <a:pt x="227687" y="249603"/>
                      <a:pt x="228501" y="239816"/>
                    </a:cubicBezTo>
                    <a:lnTo>
                      <a:pt x="228601" y="237530"/>
                    </a:lnTo>
                    <a:close/>
                  </a:path>
                </a:pathLst>
              </a:custGeom>
              <a:solidFill>
                <a:schemeClr val="accent1"/>
              </a:solidFill>
              <a:ln>
                <a:noFill/>
              </a:ln>
            </p:spPr>
          </p:sp>
          <p:sp>
            <p:nvSpPr>
              <p:cNvPr id="26" name="Freeform 26"/>
              <p:cNvSpPr/>
              <p:nvPr/>
            </p:nvSpPr>
            <p:spPr>
              <a:xfrm>
                <a:off x="632257" y="4190778"/>
                <a:ext cx="29945" cy="29045"/>
              </a:xfrm>
              <a:custGeom>
                <a:avLst/>
                <a:gdLst/>
                <a:ahLst/>
                <a:cxnLst/>
                <a:rect l="l" t="t" r="r" b="b"/>
                <a:pathLst>
                  <a:path w="29945" h="29045">
                    <a:moveTo>
                      <a:pt x="29945" y="14509"/>
                    </a:moveTo>
                    <a:cubicBezTo>
                      <a:pt x="29945" y="22400"/>
                      <a:pt x="23548" y="28797"/>
                      <a:pt x="15657" y="28797"/>
                    </a:cubicBezTo>
                    <a:cubicBezTo>
                      <a:pt x="10401" y="29045"/>
                      <a:pt x="5434" y="26386"/>
                      <a:pt x="2724" y="21876"/>
                    </a:cubicBezTo>
                    <a:cubicBezTo>
                      <a:pt x="14" y="17365"/>
                      <a:pt x="0" y="11731"/>
                      <a:pt x="2687" y="7207"/>
                    </a:cubicBezTo>
                    <a:cubicBezTo>
                      <a:pt x="5374" y="2683"/>
                      <a:pt x="10329" y="0"/>
                      <a:pt x="15586" y="222"/>
                    </a:cubicBezTo>
                    <a:cubicBezTo>
                      <a:pt x="23544" y="222"/>
                      <a:pt x="29945" y="6622"/>
                      <a:pt x="29945" y="14509"/>
                    </a:cubicBezTo>
                  </a:path>
                </a:pathLst>
              </a:custGeom>
              <a:solidFill>
                <a:schemeClr val="accent1"/>
              </a:solidFill>
              <a:ln>
                <a:noFill/>
              </a:ln>
            </p:spPr>
          </p:sp>
          <p:sp>
            <p:nvSpPr>
              <p:cNvPr id="27" name="Freeform 27"/>
              <p:cNvSpPr/>
              <p:nvPr/>
            </p:nvSpPr>
            <p:spPr>
              <a:xfrm>
                <a:off x="689407" y="4190778"/>
                <a:ext cx="29945" cy="29045"/>
              </a:xfrm>
              <a:custGeom>
                <a:avLst/>
                <a:gdLst/>
                <a:ahLst/>
                <a:cxnLst/>
                <a:rect l="l" t="t" r="r" b="b"/>
                <a:pathLst>
                  <a:path w="29945" h="29045">
                    <a:moveTo>
                      <a:pt x="29945" y="14509"/>
                    </a:moveTo>
                    <a:cubicBezTo>
                      <a:pt x="29945" y="22400"/>
                      <a:pt x="23548" y="28797"/>
                      <a:pt x="15657" y="28797"/>
                    </a:cubicBezTo>
                    <a:cubicBezTo>
                      <a:pt x="10401" y="29045"/>
                      <a:pt x="5434" y="26386"/>
                      <a:pt x="2724" y="21876"/>
                    </a:cubicBezTo>
                    <a:cubicBezTo>
                      <a:pt x="14" y="17365"/>
                      <a:pt x="0" y="11731"/>
                      <a:pt x="2687" y="7207"/>
                    </a:cubicBezTo>
                    <a:cubicBezTo>
                      <a:pt x="5374" y="2683"/>
                      <a:pt x="10329" y="0"/>
                      <a:pt x="15586" y="222"/>
                    </a:cubicBezTo>
                    <a:cubicBezTo>
                      <a:pt x="23544" y="222"/>
                      <a:pt x="29945" y="6622"/>
                      <a:pt x="29945" y="14509"/>
                    </a:cubicBezTo>
                  </a:path>
                </a:pathLst>
              </a:custGeom>
              <a:solidFill>
                <a:schemeClr val="accent1"/>
              </a:solidFill>
              <a:ln>
                <a:noFill/>
              </a:ln>
            </p:spPr>
          </p:sp>
          <p:sp>
            <p:nvSpPr>
              <p:cNvPr id="28" name="Freeform 28"/>
              <p:cNvSpPr/>
              <p:nvPr/>
            </p:nvSpPr>
            <p:spPr>
              <a:xfrm>
                <a:off x="746629" y="4190778"/>
                <a:ext cx="29945" cy="29045"/>
              </a:xfrm>
              <a:custGeom>
                <a:avLst/>
                <a:gdLst/>
                <a:ahLst/>
                <a:cxnLst/>
                <a:rect l="l" t="t" r="r" b="b"/>
                <a:pathLst>
                  <a:path w="29945" h="29045">
                    <a:moveTo>
                      <a:pt x="29945" y="14509"/>
                    </a:moveTo>
                    <a:cubicBezTo>
                      <a:pt x="29945" y="22400"/>
                      <a:pt x="23548" y="28797"/>
                      <a:pt x="15657" y="28797"/>
                    </a:cubicBezTo>
                    <a:cubicBezTo>
                      <a:pt x="10401" y="29045"/>
                      <a:pt x="5434" y="26386"/>
                      <a:pt x="2724" y="21876"/>
                    </a:cubicBezTo>
                    <a:cubicBezTo>
                      <a:pt x="14" y="17365"/>
                      <a:pt x="0" y="11731"/>
                      <a:pt x="2687" y="7207"/>
                    </a:cubicBezTo>
                    <a:cubicBezTo>
                      <a:pt x="5374" y="2683"/>
                      <a:pt x="10329" y="0"/>
                      <a:pt x="15586" y="222"/>
                    </a:cubicBezTo>
                    <a:cubicBezTo>
                      <a:pt x="23544" y="222"/>
                      <a:pt x="29945" y="6622"/>
                      <a:pt x="29945" y="14509"/>
                    </a:cubicBezTo>
                  </a:path>
                </a:pathLst>
              </a:custGeom>
              <a:solidFill>
                <a:schemeClr val="accent1"/>
              </a:solidFill>
              <a:ln>
                <a:noFill/>
              </a:ln>
            </p:spPr>
          </p:sp>
          <p:sp>
            <p:nvSpPr>
              <p:cNvPr id="29" name="Freeform 29"/>
              <p:cNvSpPr/>
              <p:nvPr/>
            </p:nvSpPr>
            <p:spPr>
              <a:xfrm>
                <a:off x="689479" y="4233641"/>
                <a:ext cx="29945" cy="29045"/>
              </a:xfrm>
              <a:custGeom>
                <a:avLst/>
                <a:gdLst/>
                <a:ahLst/>
                <a:cxnLst/>
                <a:rect l="l" t="t" r="r" b="b"/>
                <a:pathLst>
                  <a:path w="29945" h="29045">
                    <a:moveTo>
                      <a:pt x="15657" y="222"/>
                    </a:moveTo>
                    <a:cubicBezTo>
                      <a:pt x="23548" y="222"/>
                      <a:pt x="29945" y="6618"/>
                      <a:pt x="29945" y="14509"/>
                    </a:cubicBezTo>
                    <a:cubicBezTo>
                      <a:pt x="29945" y="22400"/>
                      <a:pt x="23548" y="28797"/>
                      <a:pt x="15657" y="28797"/>
                    </a:cubicBezTo>
                    <a:cubicBezTo>
                      <a:pt x="10401" y="29045"/>
                      <a:pt x="5434" y="26386"/>
                      <a:pt x="2724" y="21876"/>
                    </a:cubicBezTo>
                    <a:cubicBezTo>
                      <a:pt x="14" y="17365"/>
                      <a:pt x="0" y="11731"/>
                      <a:pt x="2687" y="7207"/>
                    </a:cubicBezTo>
                    <a:cubicBezTo>
                      <a:pt x="5374" y="2683"/>
                      <a:pt x="10329" y="0"/>
                      <a:pt x="15586" y="222"/>
                    </a:cubicBezTo>
                    <a:close/>
                  </a:path>
                </a:pathLst>
              </a:custGeom>
              <a:solidFill>
                <a:schemeClr val="accent1"/>
              </a:solidFill>
              <a:ln>
                <a:noFill/>
              </a:ln>
            </p:spPr>
          </p:sp>
          <p:sp>
            <p:nvSpPr>
              <p:cNvPr id="30" name="Freeform 30"/>
              <p:cNvSpPr/>
              <p:nvPr/>
            </p:nvSpPr>
            <p:spPr>
              <a:xfrm>
                <a:off x="632257" y="4233641"/>
                <a:ext cx="29945" cy="29045"/>
              </a:xfrm>
              <a:custGeom>
                <a:avLst/>
                <a:gdLst/>
                <a:ahLst/>
                <a:cxnLst/>
                <a:rect l="l" t="t" r="r" b="b"/>
                <a:pathLst>
                  <a:path w="29945" h="29045">
                    <a:moveTo>
                      <a:pt x="29945" y="14509"/>
                    </a:moveTo>
                    <a:cubicBezTo>
                      <a:pt x="29945" y="22400"/>
                      <a:pt x="23548" y="28797"/>
                      <a:pt x="15657" y="28797"/>
                    </a:cubicBezTo>
                    <a:cubicBezTo>
                      <a:pt x="10401" y="29045"/>
                      <a:pt x="5434" y="26386"/>
                      <a:pt x="2724" y="21876"/>
                    </a:cubicBezTo>
                    <a:cubicBezTo>
                      <a:pt x="14" y="17365"/>
                      <a:pt x="0" y="11731"/>
                      <a:pt x="2687" y="7207"/>
                    </a:cubicBezTo>
                    <a:cubicBezTo>
                      <a:pt x="5374" y="2683"/>
                      <a:pt x="10329" y="0"/>
                      <a:pt x="15586" y="222"/>
                    </a:cubicBezTo>
                    <a:cubicBezTo>
                      <a:pt x="23544" y="222"/>
                      <a:pt x="29945" y="6622"/>
                      <a:pt x="29945" y="14509"/>
                    </a:cubicBezTo>
                  </a:path>
                </a:pathLst>
              </a:custGeom>
              <a:solidFill>
                <a:schemeClr val="accent1"/>
              </a:solidFill>
              <a:ln>
                <a:noFill/>
              </a:ln>
            </p:spPr>
          </p:sp>
        </p:grpSp>
        <p:sp>
          <p:nvSpPr>
            <p:cNvPr id="32" name="TextBox 32"/>
            <p:cNvSpPr txBox="1"/>
            <p:nvPr/>
          </p:nvSpPr>
          <p:spPr>
            <a:xfrm>
              <a:off x="1037082" y="4059555"/>
              <a:ext cx="2000250" cy="410718"/>
            </a:xfrm>
            <a:prstGeom prst="rect">
              <a:avLst/>
            </a:prstGeom>
            <a:noFill/>
            <a:ln>
              <a:noFill/>
            </a:ln>
          </p:spPr>
          <p:txBody>
            <a:bodyPr wrap="none" lIns="0" tIns="0" rIns="0" bIns="0" anchor="t" anchorCtr="0">
              <a:spAutoFit/>
            </a:bodyPr>
            <a:lstStyle/>
            <a:p>
              <a:pPr algn="l"/>
              <a:r>
                <a:rPr lang="zh-CN" sz="2100" b="1" dirty="0">
                  <a:solidFill>
                    <a:schemeClr val="dk1"/>
                  </a:solidFill>
                  <a:latin typeface="+mn-lt"/>
                  <a:ea typeface="+mn-ea"/>
                  <a:cs typeface="+mn-cs"/>
                </a:rPr>
                <a:t>别把账留给周末</a:t>
              </a:r>
            </a:p>
          </p:txBody>
        </p:sp>
        <p:sp>
          <p:nvSpPr>
            <p:cNvPr id="33" name="TextBox 33"/>
            <p:cNvSpPr txBox="1"/>
            <p:nvPr/>
          </p:nvSpPr>
          <p:spPr>
            <a:xfrm>
              <a:off x="1040130" y="4448175"/>
              <a:ext cx="2438400" cy="293370"/>
            </a:xfrm>
            <a:prstGeom prst="rect">
              <a:avLst/>
            </a:prstGeom>
            <a:noFill/>
            <a:ln>
              <a:noFill/>
            </a:ln>
          </p:spPr>
          <p:txBody>
            <a:bodyPr wrap="none" lIns="0" tIns="0" rIns="0" bIns="0" anchor="t" anchorCtr="0">
              <a:spAutoFit/>
            </a:bodyPr>
            <a:lstStyle/>
            <a:p>
              <a:pPr algn="l"/>
              <a:r>
                <a:rPr lang="zh-CN" sz="1500" dirty="0">
                  <a:solidFill>
                    <a:schemeClr val="accent5"/>
                  </a:solidFill>
                  <a:latin typeface="+mn-lt"/>
                  <a:ea typeface="+mn-ea"/>
                  <a:cs typeface="+mn-cs"/>
                </a:rPr>
                <a:t>因为补觉没能阻止代谢紊乱</a:t>
              </a:r>
            </a:p>
          </p:txBody>
        </p:sp>
      </p:grpSp>
      <p:grpSp>
        <p:nvGrpSpPr>
          <p:cNvPr id="36" name="Group 36"/>
          <p:cNvGrpSpPr/>
          <p:nvPr/>
        </p:nvGrpSpPr>
        <p:grpSpPr>
          <a:xfrm>
            <a:off x="6096000" y="2190750"/>
            <a:ext cx="3048000" cy="2428875"/>
            <a:chOff x="6096000" y="2190750"/>
            <a:chExt cx="3048000" cy="2428875"/>
          </a:xfrm>
        </p:grpSpPr>
        <p:pic>
          <p:nvPicPr>
            <p:cNvPr id="35" name="Image 35"/>
            <p:cNvPicPr>
              <a:picLocks noChangeAspect="1"/>
            </p:cNvPicPr>
            <p:nvPr/>
          </p:nvPicPr>
          <p:blipFill>
            <a:blip r:embed="rId2"/>
            <a:stretch>
              <a:fillRect/>
            </a:stretch>
          </p:blipFill>
          <p:spPr>
            <a:xfrm>
              <a:off x="6096000" y="2190750"/>
              <a:ext cx="3048000" cy="2428875"/>
            </a:xfrm>
            <a:prstGeom prst="rect">
              <a:avLst/>
            </a:prstGeom>
          </p:spPr>
        </p:pic>
      </p:grpSp>
      <p:grpSp>
        <p:nvGrpSpPr>
          <p:cNvPr id="38" name="Group 38"/>
          <p:cNvGrpSpPr/>
          <p:nvPr/>
        </p:nvGrpSpPr>
        <p:grpSpPr>
          <a:xfrm>
            <a:off x="520446" y="4772978"/>
            <a:ext cx="5207508" cy="898779"/>
            <a:chOff x="520446" y="4772978"/>
            <a:chExt cx="5207508" cy="898779"/>
          </a:xfrm>
        </p:grpSpPr>
        <p:sp>
          <p:nvSpPr>
            <p:cNvPr id="37" name="TextBox 37"/>
            <p:cNvSpPr txBox="1"/>
            <p:nvPr/>
          </p:nvSpPr>
          <p:spPr>
            <a:xfrm>
              <a:off x="520446" y="4772978"/>
              <a:ext cx="5207508" cy="898779"/>
            </a:xfrm>
            <a:prstGeom prst="rect">
              <a:avLst/>
            </a:prstGeom>
            <a:noFill/>
            <a:ln>
              <a:noFill/>
            </a:ln>
          </p:spPr>
          <p:txBody>
            <a:bodyPr wrap="none" lIns="0" tIns="0" rIns="0" bIns="0" anchor="t" anchorCtr="0">
              <a:spAutoFit/>
            </a:bodyPr>
            <a:lstStyle/>
            <a:p>
              <a:pPr algn="l">
                <a:lnSpc>
                  <a:spcPts val="3150"/>
                </a:lnSpc>
              </a:pPr>
              <a:r>
                <a:rPr lang="zh-CN" sz="2550" b="1" dirty="0">
                  <a:solidFill>
                    <a:schemeClr val="accent1"/>
                  </a:solidFill>
                  <a:latin typeface="+mn-lt"/>
                  <a:ea typeface="+mn-ea"/>
                  <a:cs typeface="+mn-cs"/>
                </a:rPr>
                <a:t>睡眠是这一天里唯一一段你不参与、</a:t>
              </a:r>
              <a:br/>
              <a:r>
                <a:rPr lang="zh-CN" sz="2550" b="1" dirty="0">
                  <a:solidFill>
                    <a:schemeClr val="accent1"/>
                  </a:solidFill>
                  <a:latin typeface="+mn-lt"/>
                  <a:ea typeface="+mn-ea"/>
                  <a:cs typeface="+mn-cs"/>
                </a:rPr>
                <a:t>却决定明天的时间。</a:t>
              </a:r>
            </a:p>
          </p:txBody>
        </p:sp>
      </p:grpSp>
      <p:sp>
        <p:nvSpPr>
          <p:cNvPr id="39" name="TextBox 39"/>
          <p:cNvSpPr txBox="1"/>
          <p:nvPr/>
        </p:nvSpPr>
        <p:spPr>
          <a:xfrm>
            <a:off x="9013431" y="6864668"/>
            <a:ext cx="213627" cy="264033"/>
          </a:xfrm>
          <a:prstGeom prst="rect">
            <a:avLst/>
          </a:prstGeom>
          <a:noFill/>
          <a:ln>
            <a:noFill/>
          </a:ln>
        </p:spPr>
        <p:txBody>
          <a:bodyPr wrap="none" lIns="0" tIns="0" rIns="0" bIns="0" anchor="t" anchorCtr="0">
            <a:spAutoFit/>
          </a:bodyPr>
          <a:lstStyle/>
          <a:p>
            <a:pPr algn="r"/>
            <a:r>
              <a:rPr lang="zh-CN" sz="1350" dirty="0">
                <a:solidFill>
                  <a:schemeClr val="accent5"/>
                </a:solidFill>
                <a:latin typeface="+mn-lt"/>
                <a:ea typeface="+mn-ea"/>
                <a:cs typeface="+mn-cs"/>
              </a:rPr>
              <a:t>14</a:t>
            </a:r>
          </a:p>
        </p:txBody>
      </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600"/>
                                        <p:tgtEl>
                                          <p:spTgt spid="36"/>
                                        </p:tgtEl>
                                      </p:cBhvr>
                                    </p:animEffect>
                                  </p:childTnLst>
                                </p:cTn>
                              </p:par>
                            </p:childTnLst>
                          </p:cTn>
                        </p:par>
                        <p:par>
                          <p:cTn id="12" fill="hold">
                            <p:stCondLst>
                              <p:cond delay="1600"/>
                            </p:stCondLst>
                            <p:childTnLst>
                              <p:par>
                                <p:cTn xmlns:p="http://schemas.openxmlformats.org/presentationml/2006/main" id="13" presetID="22" presetClass="entr" presetSubtype="2" fill="hold" grpId="0" nodeType="afterEffect">
                                  <p:stCondLst>
                                    <p:cond delay="500"/>
                                  </p:stCondLst>
                                  <p:childTnLst>
                                    <p:set>
                                      <p:cBhvr>
                                        <p:cTn id="14" dur="1" fill="hold">
                                          <p:stCondLst>
                                            <p:cond delay="0"/>
                                          </p:stCondLst>
                                        </p:cTn>
                                        <p:tgtEl>
                                          <p:spTgt spid="11"/>
                                        </p:tgtEl>
                                        <p:attrNameLst>
                                          <p:attrName>style.visibility</p:attrName>
                                        </p:attrNameLst>
                                      </p:cBhvr>
                                      <p:to>
                                        <p:strVal val="visible"/>
                                      </p:to>
                                    </p:set>
                                    <p:animEffect transition="in" filter="wipe(right)">
                                      <p:cBhvr>
                                        <p:cTn id="15" dur="500"/>
                                        <p:tgtEl>
                                          <p:spTgt spid="11"/>
                                        </p:tgtEl>
                                      </p:cBhvr>
                                    </p:animEffect>
                                  </p:childTnLst>
                                </p:cTn>
                              </p:par>
                            </p:childTnLst>
                          </p:cTn>
                        </p:par>
                        <p:par>
                          <p:cTn id="16" fill="hold">
                            <p:stCondLst>
                              <p:cond delay="2600"/>
                            </p:stCondLst>
                            <p:childTnLst>
                              <p:par>
                                <p:cTn xmlns:p="http://schemas.openxmlformats.org/presentationml/2006/main" id="17" presetID="22" presetClass="entr" presetSubtype="2" fill="hold" grpId="0" nodeType="afterEffect">
                                  <p:stCondLst>
                                    <p:cond delay="500"/>
                                  </p:stCondLst>
                                  <p:childTnLst>
                                    <p:set>
                                      <p:cBhvr>
                                        <p:cTn id="18" dur="1" fill="hold">
                                          <p:stCondLst>
                                            <p:cond delay="0"/>
                                          </p:stCondLst>
                                        </p:cTn>
                                        <p:tgtEl>
                                          <p:spTgt spid="24"/>
                                        </p:tgtEl>
                                        <p:attrNameLst>
                                          <p:attrName>style.visibility</p:attrName>
                                        </p:attrNameLst>
                                      </p:cBhvr>
                                      <p:to>
                                        <p:strVal val="visible"/>
                                      </p:to>
                                    </p:set>
                                    <p:animEffect transition="in" filter="wipe(right)">
                                      <p:cBhvr>
                                        <p:cTn id="19" dur="500"/>
                                        <p:tgtEl>
                                          <p:spTgt spid="24"/>
                                        </p:tgtEl>
                                      </p:cBhvr>
                                    </p:animEffect>
                                  </p:childTnLst>
                                </p:cTn>
                              </p:par>
                            </p:childTnLst>
                          </p:cTn>
                        </p:par>
                        <p:par>
                          <p:cTn id="20" fill="hold">
                            <p:stCondLst>
                              <p:cond delay="3600"/>
                            </p:stCondLst>
                            <p:childTnLst>
                              <p:par>
                                <p:cTn xmlns:p="http://schemas.openxmlformats.org/presentationml/2006/main" id="21" presetID="22" presetClass="entr" presetSubtype="2" fill="hold" grpId="0" nodeType="afterEffect">
                                  <p:stCondLst>
                                    <p:cond delay="500"/>
                                  </p:stCondLst>
                                  <p:childTnLst>
                                    <p:set>
                                      <p:cBhvr>
                                        <p:cTn id="22" dur="1" fill="hold">
                                          <p:stCondLst>
                                            <p:cond delay="0"/>
                                          </p:stCondLst>
                                        </p:cTn>
                                        <p:tgtEl>
                                          <p:spTgt spid="34"/>
                                        </p:tgtEl>
                                        <p:attrNameLst>
                                          <p:attrName>style.visibility</p:attrName>
                                        </p:attrNameLst>
                                      </p:cBhvr>
                                      <p:to>
                                        <p:strVal val="visible"/>
                                      </p:to>
                                    </p:set>
                                    <p:animEffect transition="in" filter="wipe(right)">
                                      <p:cBhvr>
                                        <p:cTn id="23" dur="500"/>
                                        <p:tgtEl>
                                          <p:spTgt spid="34"/>
                                        </p:tgtEl>
                                      </p:cBhvr>
                                    </p:animEffect>
                                  </p:childTnLst>
                                </p:cTn>
                              </p:par>
                            </p:childTnLst>
                          </p:cTn>
                        </p:par>
                        <p:par>
                          <p:cTn id="24" fill="hold">
                            <p:stCondLst>
                              <p:cond delay="4600"/>
                            </p:stCondLst>
                            <p:childTnLst>
                              <p:par>
                                <p:cTn xmlns:p="http://schemas.openxmlformats.org/presentationml/2006/main" id="25" presetID="10" presetClass="entr" presetSubtype="0" fill="hold" grpId="0" nodeType="afterEffect">
                                  <p:stCondLst>
                                    <p:cond delay="40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8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Polygon 2"/>
          <p:cNvSpPr/>
          <p:nvPr/>
        </p:nvSpPr>
        <p:spPr>
          <a:xfrm>
            <a:off x="0" y="6648450"/>
            <a:ext cx="9753600" cy="666750"/>
          </a:xfrm>
          <a:custGeom>
            <a:avLst/>
            <a:gdLst/>
            <a:ahLst/>
            <a:cxnLst/>
            <a:rect l="l" t="t" r="r" b="b"/>
            <a:pathLst>
              <a:path w="9753600" h="666750">
                <a:moveTo>
                  <a:pt x="0" y="76200"/>
                </a:moveTo>
                <a:lnTo>
                  <a:pt x="1123950" y="0"/>
                </a:lnTo>
                <a:lnTo>
                  <a:pt x="2247900" y="85725"/>
                </a:lnTo>
                <a:lnTo>
                  <a:pt x="3371850" y="9525"/>
                </a:lnTo>
                <a:lnTo>
                  <a:pt x="4495800" y="95250"/>
                </a:lnTo>
                <a:lnTo>
                  <a:pt x="5619750" y="19050"/>
                </a:lnTo>
                <a:lnTo>
                  <a:pt x="6743700" y="104775"/>
                </a:lnTo>
                <a:lnTo>
                  <a:pt x="7867650" y="28575"/>
                </a:lnTo>
                <a:lnTo>
                  <a:pt x="8991600" y="114300"/>
                </a:lnTo>
                <a:lnTo>
                  <a:pt x="9753600" y="47625"/>
                </a:lnTo>
                <a:lnTo>
                  <a:pt x="9753600" y="666750"/>
                </a:lnTo>
                <a:lnTo>
                  <a:pt x="0" y="666750"/>
                </a:lnTo>
                <a:close/>
              </a:path>
            </a:pathLst>
          </a:custGeom>
          <a:solidFill>
            <a:schemeClr val="lt2"/>
          </a:solidFill>
          <a:ln>
            <a:noFill/>
          </a:ln>
        </p:spPr>
      </p:sp>
      <p:grpSp>
        <p:nvGrpSpPr>
          <p:cNvPr id="5" name="Group 5"/>
          <p:cNvGrpSpPr/>
          <p:nvPr/>
        </p:nvGrpSpPr>
        <p:grpSpPr>
          <a:xfrm>
            <a:off x="514350" y="721995"/>
            <a:ext cx="3188208" cy="762000"/>
            <a:chOff x="514350" y="721995"/>
            <a:chExt cx="3188208" cy="762000"/>
          </a:xfrm>
        </p:grpSpPr>
        <p:sp>
          <p:nvSpPr>
            <p:cNvPr id="3" name="TextBox 3"/>
            <p:cNvSpPr txBox="1"/>
            <p:nvPr/>
          </p:nvSpPr>
          <p:spPr>
            <a:xfrm>
              <a:off x="514350" y="721995"/>
              <a:ext cx="3188208" cy="762000"/>
            </a:xfrm>
            <a:prstGeom prst="rect">
              <a:avLst/>
            </a:prstGeom>
            <a:noFill/>
            <a:ln>
              <a:noFill/>
            </a:ln>
          </p:spPr>
          <p:txBody>
            <a:bodyPr wrap="none" lIns="0" tIns="0" rIns="0" bIns="0" anchor="t" anchorCtr="0">
              <a:spAutoFit/>
            </a:bodyPr>
            <a:lstStyle/>
            <a:p>
              <a:pPr algn="l"/>
              <a:r>
                <a:rPr lang="zh-CN" sz="3900" b="1" dirty="0">
                  <a:solidFill>
                    <a:schemeClr val="dk1"/>
                  </a:solidFill>
                  <a:latin typeface="+mj-lt"/>
                  <a:ea typeface="+mj-ea"/>
                  <a:cs typeface="+mj-cs"/>
                </a:rPr>
                <a:t>想自己查下去</a:t>
              </a:r>
            </a:p>
          </p:txBody>
        </p:sp>
        <p:sp>
          <p:nvSpPr>
            <p:cNvPr id="4" name="Rectangle 4"/>
            <p:cNvSpPr/>
            <p:nvPr/>
          </p:nvSpPr>
          <p:spPr>
            <a:xfrm>
              <a:off x="533400" y="1333500"/>
              <a:ext cx="1257300" cy="76200"/>
            </a:xfrm>
            <a:prstGeom prst="rect">
              <a:avLst/>
            </a:prstGeom>
            <a:solidFill>
              <a:schemeClr val="accent2"/>
            </a:solidFill>
            <a:ln>
              <a:noFill/>
            </a:ln>
          </p:spPr>
        </p:sp>
      </p:grpSp>
      <p:grpSp>
        <p:nvGrpSpPr>
          <p:cNvPr id="8" name="Group 8"/>
          <p:cNvGrpSpPr/>
          <p:nvPr/>
        </p:nvGrpSpPr>
        <p:grpSpPr>
          <a:xfrm>
            <a:off x="557212" y="1583055"/>
            <a:ext cx="7609942" cy="410718"/>
            <a:chOff x="557212" y="1583055"/>
            <a:chExt cx="7609942" cy="410718"/>
          </a:xfrm>
        </p:grpSpPr>
        <p:sp>
          <p:nvSpPr>
            <p:cNvPr id="6" name="Freeform 6"/>
            <p:cNvSpPr/>
            <p:nvPr/>
          </p:nvSpPr>
          <p:spPr>
            <a:xfrm>
              <a:off x="557212" y="1621408"/>
              <a:ext cx="238125" cy="198399"/>
            </a:xfrm>
            <a:custGeom>
              <a:avLst/>
              <a:gdLst/>
              <a:ahLst/>
              <a:cxnLst/>
              <a:rect l="l" t="t" r="r" b="b"/>
              <a:pathLst>
                <a:path w="238125" h="198399">
                  <a:moveTo>
                    <a:pt x="232172" y="20869"/>
                  </a:moveTo>
                  <a:cubicBezTo>
                    <a:pt x="235423" y="22746"/>
                    <a:pt x="237599" y="26047"/>
                    <a:pt x="238042" y="29775"/>
                  </a:cubicBezTo>
                  <a:lnTo>
                    <a:pt x="238125" y="31180"/>
                  </a:lnTo>
                  <a:lnTo>
                    <a:pt x="238125" y="185961"/>
                  </a:lnTo>
                  <a:cubicBezTo>
                    <a:pt x="238125" y="190215"/>
                    <a:pt x="235856" y="194145"/>
                    <a:pt x="232172" y="196272"/>
                  </a:cubicBezTo>
                  <a:cubicBezTo>
                    <a:pt x="228488" y="198399"/>
                    <a:pt x="223949" y="198399"/>
                    <a:pt x="220266" y="196272"/>
                  </a:cubicBezTo>
                  <a:cubicBezTo>
                    <a:pt x="192872" y="180454"/>
                    <a:pt x="159414" y="179267"/>
                    <a:pt x="130969" y="193105"/>
                  </a:cubicBezTo>
                  <a:lnTo>
                    <a:pt x="130969" y="12439"/>
                  </a:lnTo>
                  <a:cubicBezTo>
                    <a:pt x="164270" y="0"/>
                    <a:pt x="201387" y="3092"/>
                    <a:pt x="232172" y="20869"/>
                  </a:cubicBezTo>
                  <a:moveTo>
                    <a:pt x="107156" y="12451"/>
                  </a:moveTo>
                  <a:lnTo>
                    <a:pt x="107168" y="193117"/>
                  </a:lnTo>
                  <a:cubicBezTo>
                    <a:pt x="79876" y="179831"/>
                    <a:pt x="47886" y="180348"/>
                    <a:pt x="21038" y="194510"/>
                  </a:cubicBezTo>
                  <a:lnTo>
                    <a:pt x="17145" y="196653"/>
                  </a:lnTo>
                  <a:lnTo>
                    <a:pt x="15919" y="197177"/>
                  </a:lnTo>
                  <a:lnTo>
                    <a:pt x="15335" y="197367"/>
                  </a:lnTo>
                  <a:lnTo>
                    <a:pt x="14026" y="197677"/>
                  </a:lnTo>
                  <a:lnTo>
                    <a:pt x="13299" y="197796"/>
                  </a:lnTo>
                  <a:lnTo>
                    <a:pt x="11906" y="197867"/>
                  </a:lnTo>
                  <a:lnTo>
                    <a:pt x="11406" y="197867"/>
                  </a:lnTo>
                  <a:lnTo>
                    <a:pt x="10097" y="197724"/>
                  </a:lnTo>
                  <a:lnTo>
                    <a:pt x="9180" y="197558"/>
                  </a:lnTo>
                  <a:lnTo>
                    <a:pt x="7894" y="197177"/>
                  </a:lnTo>
                  <a:lnTo>
                    <a:pt x="6394" y="196510"/>
                  </a:lnTo>
                  <a:lnTo>
                    <a:pt x="5263" y="195843"/>
                  </a:lnTo>
                  <a:lnTo>
                    <a:pt x="4203" y="195045"/>
                  </a:lnTo>
                  <a:lnTo>
                    <a:pt x="3489" y="194379"/>
                  </a:lnTo>
                  <a:lnTo>
                    <a:pt x="2619" y="193402"/>
                  </a:lnTo>
                  <a:lnTo>
                    <a:pt x="1857" y="192343"/>
                  </a:lnTo>
                  <a:lnTo>
                    <a:pt x="1595" y="191914"/>
                  </a:lnTo>
                  <a:lnTo>
                    <a:pt x="1214" y="191200"/>
                  </a:lnTo>
                  <a:lnTo>
                    <a:pt x="691" y="189973"/>
                  </a:lnTo>
                  <a:lnTo>
                    <a:pt x="500" y="189390"/>
                  </a:lnTo>
                  <a:lnTo>
                    <a:pt x="191" y="188080"/>
                  </a:lnTo>
                  <a:lnTo>
                    <a:pt x="71" y="187354"/>
                  </a:lnTo>
                  <a:lnTo>
                    <a:pt x="24" y="186771"/>
                  </a:lnTo>
                  <a:lnTo>
                    <a:pt x="0" y="31180"/>
                  </a:lnTo>
                  <a:cubicBezTo>
                    <a:pt x="0" y="26926"/>
                    <a:pt x="2269" y="22996"/>
                    <a:pt x="5953" y="20869"/>
                  </a:cubicBezTo>
                  <a:cubicBezTo>
                    <a:pt x="36739" y="3096"/>
                    <a:pt x="73857" y="8"/>
                    <a:pt x="107156" y="12451"/>
                  </a:cubicBezTo>
                </a:path>
              </a:pathLst>
            </a:custGeom>
            <a:solidFill>
              <a:schemeClr val="accent2"/>
            </a:solidFill>
            <a:ln>
              <a:noFill/>
            </a:ln>
          </p:spPr>
        </p:sp>
        <p:sp>
          <p:nvSpPr>
            <p:cNvPr id="7" name="TextBox 7"/>
            <p:cNvSpPr txBox="1"/>
            <p:nvPr/>
          </p:nvSpPr>
          <p:spPr>
            <a:xfrm>
              <a:off x="922782" y="1583055"/>
              <a:ext cx="7244372" cy="410718"/>
            </a:xfrm>
            <a:prstGeom prst="rect">
              <a:avLst/>
            </a:prstGeom>
            <a:noFill/>
            <a:ln>
              <a:noFill/>
            </a:ln>
          </p:spPr>
          <p:txBody>
            <a:bodyPr wrap="none" lIns="0" tIns="0" rIns="0" bIns="0" anchor="t" anchorCtr="0">
              <a:spAutoFit/>
            </a:bodyPr>
            <a:lstStyle/>
            <a:p>
              <a:pPr algn="l"/>
              <a:r>
                <a:rPr lang="zh-CN" sz="2100" dirty="0">
                  <a:solidFill>
                    <a:schemeClr val="dk1"/>
                  </a:solidFill>
                  <a:latin typeface="+mn-lt"/>
                  <a:ea typeface="+mn-ea"/>
                  <a:cs typeface="+mn-cs"/>
                </a:rPr>
                <a:t>这一场里的每个数字都能点开核查,包括还在吵的那一条。</a:t>
              </a:r>
            </a:p>
          </p:txBody>
        </p:sp>
      </p:grpSp>
      <p:grpSp>
        <p:nvGrpSpPr>
          <p:cNvPr id="11" name="Group 11"/>
          <p:cNvGrpSpPr/>
          <p:nvPr/>
        </p:nvGrpSpPr>
        <p:grpSpPr>
          <a:xfrm>
            <a:off x="525780" y="2047875"/>
            <a:ext cx="4378452" cy="293370"/>
            <a:chOff x="525780" y="2047875"/>
            <a:chExt cx="4378452" cy="293370"/>
          </a:xfrm>
        </p:grpSpPr>
        <p:sp>
          <p:nvSpPr>
            <p:cNvPr id="9" name="TextBox 9"/>
            <p:cNvSpPr txBox="1"/>
            <p:nvPr/>
          </p:nvSpPr>
          <p:spPr>
            <a:xfrm>
              <a:off x="525780" y="2047875"/>
              <a:ext cx="621030" cy="293370"/>
            </a:xfrm>
            <a:prstGeom prst="rect">
              <a:avLst/>
            </a:prstGeom>
            <a:noFill/>
            <a:ln>
              <a:noFill/>
            </a:ln>
          </p:spPr>
          <p:txBody>
            <a:bodyPr wrap="none" lIns="0" tIns="0" rIns="0" bIns="0" anchor="t" anchorCtr="0">
              <a:spAutoFit/>
            </a:bodyPr>
            <a:lstStyle/>
            <a:p>
              <a:pPr algn="l"/>
              <a:r>
                <a:rPr lang="zh-CN" sz="1500" b="1" dirty="0">
                  <a:solidFill>
                    <a:schemeClr val="dk1"/>
                  </a:solidFill>
                  <a:latin typeface="+mn-lt"/>
                  <a:ea typeface="+mn-ea"/>
                  <a:cs typeface="+mn-cs"/>
                </a:rPr>
                <a:t>睡多久</a:t>
              </a:r>
            </a:p>
          </p:txBody>
        </p:sp>
        <p:sp>
          <p:nvSpPr>
            <p:cNvPr id="10" name="TextBox 10"/>
            <p:cNvSpPr txBox="1"/>
            <p:nvPr/>
          </p:nvSpPr>
          <p:spPr>
            <a:xfrm>
              <a:off x="2087880" y="2047875"/>
              <a:ext cx="2816352" cy="293370"/>
            </a:xfrm>
            <a:prstGeom prst="rect">
              <a:avLst/>
            </a:prstGeom>
            <a:noFill/>
            <a:ln>
              <a:noFill/>
            </a:ln>
          </p:spPr>
          <p:txBody>
            <a:bodyPr wrap="none" lIns="0" tIns="0" rIns="0" bIns="0" anchor="t" anchorCtr="0">
              <a:spAutoFit/>
            </a:bodyPr>
            <a:lstStyle/>
            <a:p>
              <a:pPr algn="l"/>
              <a:r>
                <a:rPr lang="zh-CN" sz="1500" u="sng" dirty="0">
                  <a:solidFill>
                    <a:schemeClr val="accent1"/>
                  </a:solidFill>
                  <a:latin typeface="+mn-lt"/>
                  <a:ea typeface="+mn-ea"/>
                  <a:cs typeface="+mn-cs"/>
                  <a:hlinkClick r:id="rId2"/>
                </a:rPr>
                <a:t>AASM 与 SRS 2015 年共识声明</a:t>
              </a:r>
            </a:p>
          </p:txBody>
        </p:sp>
      </p:grpSp>
      <p:grpSp>
        <p:nvGrpSpPr>
          <p:cNvPr id="14" name="Group 14"/>
          <p:cNvGrpSpPr/>
          <p:nvPr/>
        </p:nvGrpSpPr>
        <p:grpSpPr>
          <a:xfrm>
            <a:off x="525780" y="2543175"/>
            <a:ext cx="4819421" cy="293370"/>
            <a:chOff x="525780" y="2543175"/>
            <a:chExt cx="4819421" cy="293370"/>
          </a:xfrm>
        </p:grpSpPr>
        <p:sp>
          <p:nvSpPr>
            <p:cNvPr id="12" name="TextBox 12"/>
            <p:cNvSpPr txBox="1"/>
            <p:nvPr/>
          </p:nvSpPr>
          <p:spPr>
            <a:xfrm>
              <a:off x="525780" y="2543175"/>
              <a:ext cx="1024890" cy="293370"/>
            </a:xfrm>
            <a:prstGeom prst="rect">
              <a:avLst/>
            </a:prstGeom>
            <a:noFill/>
            <a:ln>
              <a:noFill/>
            </a:ln>
          </p:spPr>
          <p:txBody>
            <a:bodyPr wrap="none" lIns="0" tIns="0" rIns="0" bIns="0" anchor="t" anchorCtr="0">
              <a:spAutoFit/>
            </a:bodyPr>
            <a:lstStyle/>
            <a:p>
              <a:pPr algn="l"/>
              <a:r>
                <a:rPr lang="zh-CN" sz="1500" b="1" dirty="0">
                  <a:solidFill>
                    <a:schemeClr val="dk1"/>
                  </a:solidFill>
                  <a:latin typeface="+mn-lt"/>
                  <a:ea typeface="+mn-ea"/>
                  <a:cs typeface="+mn-cs"/>
                </a:rPr>
                <a:t>分年龄建议</a:t>
              </a:r>
            </a:p>
          </p:txBody>
        </p:sp>
        <p:sp>
          <p:nvSpPr>
            <p:cNvPr id="13" name="TextBox 13"/>
            <p:cNvSpPr txBox="1"/>
            <p:nvPr/>
          </p:nvSpPr>
          <p:spPr>
            <a:xfrm>
              <a:off x="2087880" y="2543175"/>
              <a:ext cx="3257321" cy="293370"/>
            </a:xfrm>
            <a:prstGeom prst="rect">
              <a:avLst/>
            </a:prstGeom>
            <a:noFill/>
            <a:ln>
              <a:noFill/>
            </a:ln>
          </p:spPr>
          <p:txBody>
            <a:bodyPr wrap="none" lIns="0" tIns="0" rIns="0" bIns="0" anchor="t" anchorCtr="0">
              <a:spAutoFit/>
            </a:bodyPr>
            <a:lstStyle/>
            <a:p>
              <a:pPr algn="l"/>
              <a:r>
                <a:rPr lang="zh-CN" sz="1500" u="sng" dirty="0">
                  <a:solidFill>
                    <a:schemeClr val="accent1"/>
                  </a:solidFill>
                  <a:latin typeface="+mn-lt"/>
                  <a:ea typeface="+mn-ea"/>
                  <a:cs typeface="+mn-cs"/>
                  <a:hlinkClick r:id="rId3"/>
                </a:rPr>
                <a:t>NHLBI:How Much Sleep Is Enough?</a:t>
              </a:r>
            </a:p>
          </p:txBody>
        </p:sp>
      </p:grpSp>
      <p:grpSp>
        <p:nvGrpSpPr>
          <p:cNvPr id="17" name="Group 17"/>
          <p:cNvGrpSpPr/>
          <p:nvPr/>
        </p:nvGrpSpPr>
        <p:grpSpPr>
          <a:xfrm>
            <a:off x="525780" y="3038475"/>
            <a:ext cx="5194320" cy="293370"/>
            <a:chOff x="525780" y="3038475"/>
            <a:chExt cx="5194320" cy="293370"/>
          </a:xfrm>
        </p:grpSpPr>
        <p:sp>
          <p:nvSpPr>
            <p:cNvPr id="15" name="TextBox 15"/>
            <p:cNvSpPr txBox="1"/>
            <p:nvPr/>
          </p:nvSpPr>
          <p:spPr>
            <a:xfrm>
              <a:off x="525780" y="3038475"/>
              <a:ext cx="1024890" cy="293370"/>
            </a:xfrm>
            <a:prstGeom prst="rect">
              <a:avLst/>
            </a:prstGeom>
            <a:noFill/>
            <a:ln>
              <a:noFill/>
            </a:ln>
          </p:spPr>
          <p:txBody>
            <a:bodyPr wrap="none" lIns="0" tIns="0" rIns="0" bIns="0" anchor="t" anchorCtr="0">
              <a:spAutoFit/>
            </a:bodyPr>
            <a:lstStyle/>
            <a:p>
              <a:pPr algn="l"/>
              <a:r>
                <a:rPr lang="zh-CN" sz="1500" b="1" dirty="0">
                  <a:solidFill>
                    <a:schemeClr val="dk1"/>
                  </a:solidFill>
                  <a:latin typeface="+mn-lt"/>
                  <a:ea typeface="+mn-ea"/>
                  <a:cs typeface="+mn-cs"/>
                </a:rPr>
                <a:t>阶段与周期</a:t>
              </a:r>
            </a:p>
          </p:txBody>
        </p:sp>
        <p:sp>
          <p:nvSpPr>
            <p:cNvPr id="16" name="TextBox 16"/>
            <p:cNvSpPr txBox="1"/>
            <p:nvPr/>
          </p:nvSpPr>
          <p:spPr>
            <a:xfrm>
              <a:off x="2087880" y="3038475"/>
              <a:ext cx="3632220" cy="293370"/>
            </a:xfrm>
            <a:prstGeom prst="rect">
              <a:avLst/>
            </a:prstGeom>
            <a:noFill/>
            <a:ln>
              <a:noFill/>
            </a:ln>
          </p:spPr>
          <p:txBody>
            <a:bodyPr wrap="none" lIns="0" tIns="0" rIns="0" bIns="0" anchor="t" anchorCtr="0">
              <a:spAutoFit/>
            </a:bodyPr>
            <a:lstStyle/>
            <a:p>
              <a:pPr algn="l"/>
              <a:r>
                <a:rPr lang="zh-CN" sz="1500" u="sng" dirty="0">
                  <a:solidFill>
                    <a:schemeClr val="accent1"/>
                  </a:solidFill>
                  <a:latin typeface="+mn-lt"/>
                  <a:ea typeface="+mn-ea"/>
                  <a:cs typeface="+mn-cs"/>
                  <a:hlinkClick r:id="rId4"/>
                </a:rPr>
                <a:t>StatPearls:Physiology, Sleep Stages</a:t>
              </a:r>
            </a:p>
          </p:txBody>
        </p:sp>
      </p:grpSp>
      <p:grpSp>
        <p:nvGrpSpPr>
          <p:cNvPr id="20" name="Group 20"/>
          <p:cNvGrpSpPr/>
          <p:nvPr/>
        </p:nvGrpSpPr>
        <p:grpSpPr>
          <a:xfrm>
            <a:off x="525780" y="3533775"/>
            <a:ext cx="3605498" cy="293370"/>
            <a:chOff x="525780" y="3533775"/>
            <a:chExt cx="3605498" cy="293370"/>
          </a:xfrm>
        </p:grpSpPr>
        <p:sp>
          <p:nvSpPr>
            <p:cNvPr id="18" name="TextBox 18"/>
            <p:cNvSpPr txBox="1"/>
            <p:nvPr/>
          </p:nvSpPr>
          <p:spPr>
            <a:xfrm>
              <a:off x="525780" y="3533775"/>
              <a:ext cx="621030" cy="293370"/>
            </a:xfrm>
            <a:prstGeom prst="rect">
              <a:avLst/>
            </a:prstGeom>
            <a:noFill/>
            <a:ln>
              <a:noFill/>
            </a:ln>
          </p:spPr>
          <p:txBody>
            <a:bodyPr wrap="none" lIns="0" tIns="0" rIns="0" bIns="0" anchor="t" anchorCtr="0">
              <a:spAutoFit/>
            </a:bodyPr>
            <a:lstStyle/>
            <a:p>
              <a:pPr algn="l"/>
              <a:r>
                <a:rPr lang="zh-CN" sz="1500" b="1" dirty="0">
                  <a:solidFill>
                    <a:schemeClr val="dk1"/>
                  </a:solidFill>
                  <a:latin typeface="+mn-lt"/>
                  <a:ea typeface="+mn-ea"/>
                  <a:cs typeface="+mn-cs"/>
                </a:rPr>
                <a:t>咖啡因</a:t>
              </a:r>
            </a:p>
          </p:txBody>
        </p:sp>
        <p:sp>
          <p:nvSpPr>
            <p:cNvPr id="19" name="TextBox 19"/>
            <p:cNvSpPr txBox="1"/>
            <p:nvPr/>
          </p:nvSpPr>
          <p:spPr>
            <a:xfrm>
              <a:off x="2087880" y="3533775"/>
              <a:ext cx="2043398" cy="293370"/>
            </a:xfrm>
            <a:prstGeom prst="rect">
              <a:avLst/>
            </a:prstGeom>
            <a:noFill/>
            <a:ln>
              <a:noFill/>
            </a:ln>
          </p:spPr>
          <p:txBody>
            <a:bodyPr wrap="none" lIns="0" tIns="0" rIns="0" bIns="0" anchor="t" anchorCtr="0">
              <a:spAutoFit/>
            </a:bodyPr>
            <a:lstStyle/>
            <a:p>
              <a:pPr algn="l"/>
              <a:r>
                <a:rPr lang="zh-CN" sz="1500" u="sng" dirty="0">
                  <a:solidFill>
                    <a:schemeClr val="accent1"/>
                  </a:solidFill>
                  <a:latin typeface="+mn-lt"/>
                  <a:ea typeface="+mn-ea"/>
                  <a:cs typeface="+mn-cs"/>
                  <a:hlinkClick r:id="rId5"/>
                </a:rPr>
                <a:t>StatPearls:Caffeine</a:t>
              </a:r>
            </a:p>
          </p:txBody>
        </p:sp>
      </p:grpSp>
      <p:grpSp>
        <p:nvGrpSpPr>
          <p:cNvPr id="23" name="Group 23"/>
          <p:cNvGrpSpPr/>
          <p:nvPr/>
        </p:nvGrpSpPr>
        <p:grpSpPr>
          <a:xfrm>
            <a:off x="525780" y="4029075"/>
            <a:ext cx="4291094" cy="293370"/>
            <a:chOff x="525780" y="4029075"/>
            <a:chExt cx="4291094" cy="293370"/>
          </a:xfrm>
        </p:grpSpPr>
        <p:sp>
          <p:nvSpPr>
            <p:cNvPr id="21" name="TextBox 21"/>
            <p:cNvSpPr txBox="1"/>
            <p:nvPr/>
          </p:nvSpPr>
          <p:spPr>
            <a:xfrm>
              <a:off x="525780" y="4029075"/>
              <a:ext cx="1024890" cy="293370"/>
            </a:xfrm>
            <a:prstGeom prst="rect">
              <a:avLst/>
            </a:prstGeom>
            <a:noFill/>
            <a:ln>
              <a:noFill/>
            </a:ln>
          </p:spPr>
          <p:txBody>
            <a:bodyPr wrap="none" lIns="0" tIns="0" rIns="0" bIns="0" anchor="t" anchorCtr="0">
              <a:spAutoFit/>
            </a:bodyPr>
            <a:lstStyle/>
            <a:p>
              <a:pPr algn="l"/>
              <a:r>
                <a:rPr lang="zh-CN" sz="1500" b="1" dirty="0">
                  <a:solidFill>
                    <a:schemeClr val="dk1"/>
                  </a:solidFill>
                  <a:latin typeface="+mn-lt"/>
                  <a:ea typeface="+mn-ea"/>
                  <a:cs typeface="+mn-cs"/>
                </a:rPr>
                <a:t>双过程模型</a:t>
              </a:r>
            </a:p>
          </p:txBody>
        </p:sp>
        <p:sp>
          <p:nvSpPr>
            <p:cNvPr id="22" name="TextBox 22"/>
            <p:cNvSpPr txBox="1"/>
            <p:nvPr/>
          </p:nvSpPr>
          <p:spPr>
            <a:xfrm>
              <a:off x="2087880" y="4029075"/>
              <a:ext cx="2728994" cy="293370"/>
            </a:xfrm>
            <a:prstGeom prst="rect">
              <a:avLst/>
            </a:prstGeom>
            <a:noFill/>
            <a:ln>
              <a:noFill/>
            </a:ln>
          </p:spPr>
          <p:txBody>
            <a:bodyPr wrap="none" lIns="0" tIns="0" rIns="0" bIns="0" anchor="t" anchorCtr="0">
              <a:spAutoFit/>
            </a:bodyPr>
            <a:lstStyle/>
            <a:p>
              <a:pPr algn="l"/>
              <a:r>
                <a:rPr lang="zh-CN" sz="1500" u="sng" dirty="0">
                  <a:solidFill>
                    <a:schemeClr val="accent1"/>
                  </a:solidFill>
                  <a:latin typeface="+mn-lt"/>
                  <a:ea typeface="+mn-ea"/>
                  <a:cs typeface="+mn-cs"/>
                  <a:hlinkClick r:id="rId6"/>
                </a:rPr>
                <a:t>Borbély 等 2016,J Sleep Res</a:t>
              </a:r>
            </a:p>
          </p:txBody>
        </p:sp>
      </p:grpSp>
      <p:grpSp>
        <p:nvGrpSpPr>
          <p:cNvPr id="26" name="Group 26"/>
          <p:cNvGrpSpPr/>
          <p:nvPr/>
        </p:nvGrpSpPr>
        <p:grpSpPr>
          <a:xfrm>
            <a:off x="525780" y="4524375"/>
            <a:ext cx="3482721" cy="293370"/>
            <a:chOff x="525780" y="4524375"/>
            <a:chExt cx="3482721" cy="293370"/>
          </a:xfrm>
        </p:grpSpPr>
        <p:sp>
          <p:nvSpPr>
            <p:cNvPr id="24" name="TextBox 24"/>
            <p:cNvSpPr txBox="1"/>
            <p:nvPr/>
          </p:nvSpPr>
          <p:spPr>
            <a:xfrm>
              <a:off x="525780" y="4524375"/>
              <a:ext cx="822960" cy="293370"/>
            </a:xfrm>
            <a:prstGeom prst="rect">
              <a:avLst/>
            </a:prstGeom>
            <a:noFill/>
            <a:ln>
              <a:noFill/>
            </a:ln>
          </p:spPr>
          <p:txBody>
            <a:bodyPr wrap="none" lIns="0" tIns="0" rIns="0" bIns="0" anchor="t" anchorCtr="0">
              <a:spAutoFit/>
            </a:bodyPr>
            <a:lstStyle/>
            <a:p>
              <a:pPr algn="l"/>
              <a:r>
                <a:rPr lang="zh-CN" sz="1500" b="1" dirty="0">
                  <a:solidFill>
                    <a:schemeClr val="dk1"/>
                  </a:solidFill>
                  <a:latin typeface="+mn-lt"/>
                  <a:ea typeface="+mn-ea"/>
                  <a:cs typeface="+mn-cs"/>
                </a:rPr>
                <a:t>争议其一</a:t>
              </a:r>
            </a:p>
          </p:txBody>
        </p:sp>
        <p:sp>
          <p:nvSpPr>
            <p:cNvPr id="25" name="TextBox 25"/>
            <p:cNvSpPr txBox="1"/>
            <p:nvPr/>
          </p:nvSpPr>
          <p:spPr>
            <a:xfrm>
              <a:off x="2087880" y="4524375"/>
              <a:ext cx="1920621" cy="293370"/>
            </a:xfrm>
            <a:prstGeom prst="rect">
              <a:avLst/>
            </a:prstGeom>
            <a:noFill/>
            <a:ln>
              <a:noFill/>
            </a:ln>
          </p:spPr>
          <p:txBody>
            <a:bodyPr wrap="none" lIns="0" tIns="0" rIns="0" bIns="0" anchor="t" anchorCtr="0">
              <a:spAutoFit/>
            </a:bodyPr>
            <a:lstStyle/>
            <a:p>
              <a:pPr algn="l"/>
              <a:r>
                <a:rPr lang="zh-CN" sz="1500" u="sng" dirty="0">
                  <a:solidFill>
                    <a:schemeClr val="accent1"/>
                  </a:solidFill>
                  <a:latin typeface="+mn-lt"/>
                  <a:ea typeface="+mn-ea"/>
                  <a:cs typeface="+mn-cs"/>
                  <a:hlinkClick r:id="rId7"/>
                </a:rPr>
                <a:t>Xie 等 2013,Science</a:t>
              </a:r>
            </a:p>
          </p:txBody>
        </p:sp>
      </p:grpSp>
      <p:grpSp>
        <p:nvGrpSpPr>
          <p:cNvPr id="29" name="Group 29"/>
          <p:cNvGrpSpPr/>
          <p:nvPr/>
        </p:nvGrpSpPr>
        <p:grpSpPr>
          <a:xfrm>
            <a:off x="525780" y="5019675"/>
            <a:ext cx="4922599" cy="293370"/>
            <a:chOff x="525780" y="5019675"/>
            <a:chExt cx="4922599" cy="293370"/>
          </a:xfrm>
        </p:grpSpPr>
        <p:sp>
          <p:nvSpPr>
            <p:cNvPr id="27" name="TextBox 27"/>
            <p:cNvSpPr txBox="1"/>
            <p:nvPr/>
          </p:nvSpPr>
          <p:spPr>
            <a:xfrm>
              <a:off x="525780" y="5019675"/>
              <a:ext cx="822960" cy="293370"/>
            </a:xfrm>
            <a:prstGeom prst="rect">
              <a:avLst/>
            </a:prstGeom>
            <a:noFill/>
            <a:ln>
              <a:noFill/>
            </a:ln>
          </p:spPr>
          <p:txBody>
            <a:bodyPr wrap="none" lIns="0" tIns="0" rIns="0" bIns="0" anchor="t" anchorCtr="0">
              <a:spAutoFit/>
            </a:bodyPr>
            <a:lstStyle/>
            <a:p>
              <a:pPr algn="l"/>
              <a:r>
                <a:rPr lang="zh-CN" sz="1500" b="1" dirty="0">
                  <a:solidFill>
                    <a:schemeClr val="dk1"/>
                  </a:solidFill>
                  <a:latin typeface="+mn-lt"/>
                  <a:ea typeface="+mn-ea"/>
                  <a:cs typeface="+mn-cs"/>
                </a:rPr>
                <a:t>争议其二</a:t>
              </a:r>
            </a:p>
          </p:txBody>
        </p:sp>
        <p:sp>
          <p:nvSpPr>
            <p:cNvPr id="28" name="TextBox 28"/>
            <p:cNvSpPr txBox="1"/>
            <p:nvPr/>
          </p:nvSpPr>
          <p:spPr>
            <a:xfrm>
              <a:off x="2087880" y="5019675"/>
              <a:ext cx="3360499" cy="293370"/>
            </a:xfrm>
            <a:prstGeom prst="rect">
              <a:avLst/>
            </a:prstGeom>
            <a:noFill/>
            <a:ln>
              <a:noFill/>
            </a:ln>
          </p:spPr>
          <p:txBody>
            <a:bodyPr wrap="none" lIns="0" tIns="0" rIns="0" bIns="0" anchor="t" anchorCtr="0">
              <a:spAutoFit/>
            </a:bodyPr>
            <a:lstStyle/>
            <a:p>
              <a:pPr algn="l"/>
              <a:r>
                <a:rPr lang="zh-CN" sz="1500" u="sng" dirty="0">
                  <a:solidFill>
                    <a:schemeClr val="accent1"/>
                  </a:solidFill>
                  <a:latin typeface="+mn-lt"/>
                  <a:ea typeface="+mn-ea"/>
                  <a:cs typeface="+mn-cs"/>
                  <a:hlinkClick r:id="rId8"/>
                </a:rPr>
                <a:t>Miao 等 2024,Nature Neuroscience</a:t>
              </a:r>
            </a:p>
          </p:txBody>
        </p:sp>
      </p:grpSp>
      <p:grpSp>
        <p:nvGrpSpPr>
          <p:cNvPr id="32" name="Group 32"/>
          <p:cNvGrpSpPr/>
          <p:nvPr/>
        </p:nvGrpSpPr>
        <p:grpSpPr>
          <a:xfrm>
            <a:off x="525780" y="5514975"/>
            <a:ext cx="3733959" cy="293370"/>
            <a:chOff x="525780" y="5514975"/>
            <a:chExt cx="3733959" cy="293370"/>
          </a:xfrm>
        </p:grpSpPr>
        <p:sp>
          <p:nvSpPr>
            <p:cNvPr id="30" name="TextBox 30"/>
            <p:cNvSpPr txBox="1"/>
            <p:nvPr/>
          </p:nvSpPr>
          <p:spPr>
            <a:xfrm>
              <a:off x="525780" y="5514975"/>
              <a:ext cx="822960" cy="293370"/>
            </a:xfrm>
            <a:prstGeom prst="rect">
              <a:avLst/>
            </a:prstGeom>
            <a:noFill/>
            <a:ln>
              <a:noFill/>
            </a:ln>
          </p:spPr>
          <p:txBody>
            <a:bodyPr wrap="none" lIns="0" tIns="0" rIns="0" bIns="0" anchor="t" anchorCtr="0">
              <a:spAutoFit/>
            </a:bodyPr>
            <a:lstStyle/>
            <a:p>
              <a:pPr algn="l"/>
              <a:r>
                <a:rPr lang="zh-CN" sz="1500" b="1" dirty="0">
                  <a:solidFill>
                    <a:schemeClr val="dk1"/>
                  </a:solidFill>
                  <a:latin typeface="+mn-lt"/>
                  <a:ea typeface="+mn-ea"/>
                  <a:cs typeface="+mn-cs"/>
                </a:rPr>
                <a:t>困倦驾驶</a:t>
              </a:r>
            </a:p>
          </p:txBody>
        </p:sp>
        <p:sp>
          <p:nvSpPr>
            <p:cNvPr id="31" name="TextBox 31"/>
            <p:cNvSpPr txBox="1"/>
            <p:nvPr/>
          </p:nvSpPr>
          <p:spPr>
            <a:xfrm>
              <a:off x="2087880" y="5514975"/>
              <a:ext cx="2171859" cy="293370"/>
            </a:xfrm>
            <a:prstGeom prst="rect">
              <a:avLst/>
            </a:prstGeom>
            <a:noFill/>
            <a:ln>
              <a:noFill/>
            </a:ln>
          </p:spPr>
          <p:txBody>
            <a:bodyPr wrap="none" lIns="0" tIns="0" rIns="0" bIns="0" anchor="t" anchorCtr="0">
              <a:spAutoFit/>
            </a:bodyPr>
            <a:lstStyle/>
            <a:p>
              <a:pPr algn="l"/>
              <a:r>
                <a:rPr lang="zh-CN" sz="1500" u="sng" dirty="0">
                  <a:solidFill>
                    <a:schemeClr val="accent1"/>
                  </a:solidFill>
                  <a:latin typeface="+mn-lt"/>
                  <a:ea typeface="+mn-ea"/>
                  <a:cs typeface="+mn-cs"/>
                  <a:hlinkClick r:id="rId9"/>
                </a:rPr>
                <a:t>NHTSA:Drowsy Driving</a:t>
              </a:r>
            </a:p>
          </p:txBody>
        </p:sp>
      </p:grpSp>
      <p:grpSp>
        <p:nvGrpSpPr>
          <p:cNvPr id="38" name="Group 38"/>
          <p:cNvGrpSpPr/>
          <p:nvPr/>
        </p:nvGrpSpPr>
        <p:grpSpPr>
          <a:xfrm>
            <a:off x="566734" y="6167422"/>
            <a:ext cx="4303018" cy="326723"/>
            <a:chOff x="566734" y="6167422"/>
            <a:chExt cx="4303018" cy="326723"/>
          </a:xfrm>
        </p:grpSpPr>
        <p:grpSp>
          <p:nvGrpSpPr>
            <p:cNvPr id="36" name="Group 36"/>
            <p:cNvGrpSpPr/>
            <p:nvPr/>
          </p:nvGrpSpPr>
          <p:grpSpPr>
            <a:xfrm>
              <a:off x="566734" y="6167422"/>
              <a:ext cx="206530" cy="206503"/>
              <a:chOff x="566734" y="6167422"/>
              <a:chExt cx="206530" cy="206503"/>
            </a:xfrm>
          </p:grpSpPr>
          <p:sp>
            <p:nvSpPr>
              <p:cNvPr id="33" name="Freeform 33"/>
              <p:cNvSpPr/>
              <p:nvPr/>
            </p:nvSpPr>
            <p:spPr>
              <a:xfrm>
                <a:off x="621509" y="6221918"/>
                <a:ext cx="90774" cy="90774"/>
              </a:xfrm>
              <a:custGeom>
                <a:avLst/>
                <a:gdLst/>
                <a:ahLst/>
                <a:cxnLst/>
                <a:rect l="l" t="t" r="r" b="b"/>
                <a:pathLst>
                  <a:path w="90774" h="90774">
                    <a:moveTo>
                      <a:pt x="86436" y="4338"/>
                    </a:moveTo>
                    <a:cubicBezTo>
                      <a:pt x="90774" y="8678"/>
                      <a:pt x="90774" y="15712"/>
                      <a:pt x="86436" y="20051"/>
                    </a:cubicBezTo>
                    <a:lnTo>
                      <a:pt x="19760" y="86726"/>
                    </a:lnTo>
                    <a:cubicBezTo>
                      <a:pt x="16970" y="89615"/>
                      <a:pt x="12839" y="90774"/>
                      <a:pt x="8953" y="89757"/>
                    </a:cubicBezTo>
                    <a:cubicBezTo>
                      <a:pt x="5068" y="88740"/>
                      <a:pt x="2034" y="85706"/>
                      <a:pt x="1017" y="81820"/>
                    </a:cubicBezTo>
                    <a:cubicBezTo>
                      <a:pt x="0" y="77935"/>
                      <a:pt x="1159" y="73803"/>
                      <a:pt x="4047" y="71013"/>
                    </a:cubicBezTo>
                    <a:lnTo>
                      <a:pt x="70723" y="4338"/>
                    </a:lnTo>
                    <a:cubicBezTo>
                      <a:pt x="75062" y="0"/>
                      <a:pt x="82096" y="0"/>
                      <a:pt x="86436" y="4338"/>
                    </a:cubicBezTo>
                  </a:path>
                </a:pathLst>
              </a:custGeom>
              <a:solidFill>
                <a:schemeClr val="accent1"/>
              </a:solidFill>
              <a:ln>
                <a:noFill/>
              </a:ln>
            </p:spPr>
          </p:sp>
          <p:sp>
            <p:nvSpPr>
              <p:cNvPr id="34" name="Freeform 34"/>
              <p:cNvSpPr/>
              <p:nvPr/>
            </p:nvSpPr>
            <p:spPr>
              <a:xfrm>
                <a:off x="643833" y="6167422"/>
                <a:ext cx="129431" cy="123557"/>
              </a:xfrm>
              <a:custGeom>
                <a:avLst/>
                <a:gdLst/>
                <a:ahLst/>
                <a:cxnLst/>
                <a:rect l="l" t="t" r="r" b="b"/>
                <a:pathLst>
                  <a:path w="129431" h="123557">
                    <a:moveTo>
                      <a:pt x="103394" y="19540"/>
                    </a:moveTo>
                    <a:cubicBezTo>
                      <a:pt x="129431" y="45588"/>
                      <a:pt x="129420" y="87805"/>
                      <a:pt x="102816" y="114375"/>
                    </a:cubicBezTo>
                    <a:lnTo>
                      <a:pt x="96882" y="119531"/>
                    </a:lnTo>
                    <a:cubicBezTo>
                      <a:pt x="92248" y="123557"/>
                      <a:pt x="85228" y="123064"/>
                      <a:pt x="81202" y="118431"/>
                    </a:cubicBezTo>
                    <a:cubicBezTo>
                      <a:pt x="77176" y="113797"/>
                      <a:pt x="77669" y="106777"/>
                      <a:pt x="82302" y="102751"/>
                    </a:cubicBezTo>
                    <a:lnTo>
                      <a:pt x="87670" y="98128"/>
                    </a:lnTo>
                    <a:cubicBezTo>
                      <a:pt x="96006" y="89792"/>
                      <a:pt x="100690" y="78486"/>
                      <a:pt x="100690" y="66696"/>
                    </a:cubicBezTo>
                    <a:cubicBezTo>
                      <a:pt x="100690" y="54907"/>
                      <a:pt x="96006" y="43601"/>
                      <a:pt x="87670" y="35265"/>
                    </a:cubicBezTo>
                    <a:cubicBezTo>
                      <a:pt x="70312" y="17896"/>
                      <a:pt x="42164" y="17896"/>
                      <a:pt x="25362" y="34665"/>
                    </a:cubicBezTo>
                    <a:lnTo>
                      <a:pt x="20217" y="40621"/>
                    </a:lnTo>
                    <a:cubicBezTo>
                      <a:pt x="17620" y="43626"/>
                      <a:pt x="13618" y="45018"/>
                      <a:pt x="9717" y="44272"/>
                    </a:cubicBezTo>
                    <a:cubicBezTo>
                      <a:pt x="5816" y="43526"/>
                      <a:pt x="2609" y="40756"/>
                      <a:pt x="1305" y="37005"/>
                    </a:cubicBezTo>
                    <a:cubicBezTo>
                      <a:pt x="0" y="33253"/>
                      <a:pt x="796" y="29091"/>
                      <a:pt x="3392" y="26086"/>
                    </a:cubicBezTo>
                    <a:lnTo>
                      <a:pt x="9093" y="19529"/>
                    </a:lnTo>
                    <a:cubicBezTo>
                      <a:pt x="21599" y="7024"/>
                      <a:pt x="38561" y="0"/>
                      <a:pt x="56246" y="2"/>
                    </a:cubicBezTo>
                    <a:cubicBezTo>
                      <a:pt x="73931" y="4"/>
                      <a:pt x="90891" y="7032"/>
                      <a:pt x="103394" y="19540"/>
                    </a:cubicBezTo>
                  </a:path>
                </a:pathLst>
              </a:custGeom>
              <a:solidFill>
                <a:schemeClr val="accent1"/>
              </a:solidFill>
              <a:ln>
                <a:noFill/>
              </a:ln>
            </p:spPr>
          </p:sp>
          <p:sp>
            <p:nvSpPr>
              <p:cNvPr id="35" name="Freeform 35"/>
              <p:cNvSpPr/>
              <p:nvPr/>
            </p:nvSpPr>
            <p:spPr>
              <a:xfrm>
                <a:off x="566734" y="6243954"/>
                <a:ext cx="122912" cy="129971"/>
              </a:xfrm>
              <a:custGeom>
                <a:avLst/>
                <a:gdLst/>
                <a:ahLst/>
                <a:cxnLst/>
                <a:rect l="l" t="t" r="r" b="b"/>
                <a:pathLst>
                  <a:path w="122912" h="129971">
                    <a:moveTo>
                      <a:pt x="41676" y="5027"/>
                    </a:moveTo>
                    <a:cubicBezTo>
                      <a:pt x="45734" y="9628"/>
                      <a:pt x="45296" y="16646"/>
                      <a:pt x="40698" y="20707"/>
                    </a:cubicBezTo>
                    <a:lnTo>
                      <a:pt x="35331" y="25430"/>
                    </a:lnTo>
                    <a:cubicBezTo>
                      <a:pt x="26939" y="33719"/>
                      <a:pt x="22216" y="45022"/>
                      <a:pt x="22216" y="56817"/>
                    </a:cubicBezTo>
                    <a:cubicBezTo>
                      <a:pt x="22216" y="68612"/>
                      <a:pt x="26939" y="79916"/>
                      <a:pt x="35331" y="88205"/>
                    </a:cubicBezTo>
                    <a:cubicBezTo>
                      <a:pt x="52761" y="105451"/>
                      <a:pt x="80768" y="105639"/>
                      <a:pt x="98428" y="88627"/>
                    </a:cubicBezTo>
                    <a:lnTo>
                      <a:pt x="102206" y="83537"/>
                    </a:lnTo>
                    <a:cubicBezTo>
                      <a:pt x="104576" y="80349"/>
                      <a:pt x="108467" y="78668"/>
                      <a:pt x="112413" y="79127"/>
                    </a:cubicBezTo>
                    <a:cubicBezTo>
                      <a:pt x="116359" y="79585"/>
                      <a:pt x="119760" y="82114"/>
                      <a:pt x="121336" y="85761"/>
                    </a:cubicBezTo>
                    <a:cubicBezTo>
                      <a:pt x="122912" y="89407"/>
                      <a:pt x="122423" y="93618"/>
                      <a:pt x="120052" y="96806"/>
                    </a:cubicBezTo>
                    <a:lnTo>
                      <a:pt x="115641" y="102740"/>
                    </a:lnTo>
                    <a:lnTo>
                      <a:pt x="114530" y="104007"/>
                    </a:lnTo>
                    <a:cubicBezTo>
                      <a:pt x="88254" y="129971"/>
                      <a:pt x="45982" y="129971"/>
                      <a:pt x="19706" y="104007"/>
                    </a:cubicBezTo>
                    <a:cubicBezTo>
                      <a:pt x="7095" y="91540"/>
                      <a:pt x="0" y="74544"/>
                      <a:pt x="4" y="56812"/>
                    </a:cubicBezTo>
                    <a:cubicBezTo>
                      <a:pt x="4" y="39087"/>
                      <a:pt x="7094" y="22096"/>
                      <a:pt x="20162" y="9206"/>
                    </a:cubicBezTo>
                    <a:lnTo>
                      <a:pt x="25985" y="4061"/>
                    </a:lnTo>
                    <a:cubicBezTo>
                      <a:pt x="30583" y="0"/>
                      <a:pt x="37601" y="433"/>
                      <a:pt x="41665" y="5027"/>
                    </a:cubicBezTo>
                  </a:path>
                </a:pathLst>
              </a:custGeom>
              <a:solidFill>
                <a:schemeClr val="accent1"/>
              </a:solidFill>
              <a:ln>
                <a:noFill/>
              </a:ln>
            </p:spPr>
          </p:sp>
        </p:grpSp>
        <p:sp>
          <p:nvSpPr>
            <p:cNvPr id="37" name="TextBox 37"/>
            <p:cNvSpPr txBox="1"/>
            <p:nvPr/>
          </p:nvSpPr>
          <p:spPr>
            <a:xfrm>
              <a:off x="906780" y="6200775"/>
              <a:ext cx="3962972" cy="293370"/>
            </a:xfrm>
            <a:prstGeom prst="rect">
              <a:avLst/>
            </a:prstGeom>
            <a:noFill/>
            <a:ln>
              <a:noFill/>
            </a:ln>
          </p:spPr>
          <p:txBody>
            <a:bodyPr wrap="none" lIns="0" tIns="0" rIns="0" bIns="0" anchor="t" anchorCtr="0">
              <a:spAutoFit/>
            </a:bodyPr>
            <a:lstStyle/>
            <a:p>
              <a:pPr algn="l"/>
              <a:r>
                <a:rPr lang="zh-CN" sz="1500" dirty="0">
                  <a:solidFill>
                    <a:schemeClr val="accent5"/>
                  </a:solidFill>
                  <a:latin typeface="+mn-lt"/>
                  <a:ea typeface="+mn-ea"/>
                  <a:cs typeface="+mn-cs"/>
                </a:rPr>
                <a:t>点击上面任意一行,可以直接打开原始来源。</a:t>
              </a:r>
            </a:p>
          </p:txBody>
        </p:sp>
      </p:grpSp>
      <p:sp>
        <p:nvSpPr>
          <p:cNvPr id="39" name="TextBox 39"/>
          <p:cNvSpPr txBox="1"/>
          <p:nvPr/>
        </p:nvSpPr>
        <p:spPr>
          <a:xfrm>
            <a:off x="9013431" y="6864668"/>
            <a:ext cx="213627" cy="264033"/>
          </a:xfrm>
          <a:prstGeom prst="rect">
            <a:avLst/>
          </a:prstGeom>
          <a:noFill/>
          <a:ln>
            <a:noFill/>
          </a:ln>
        </p:spPr>
        <p:txBody>
          <a:bodyPr wrap="none" lIns="0" tIns="0" rIns="0" bIns="0" anchor="t" anchorCtr="0">
            <a:spAutoFit/>
          </a:bodyPr>
          <a:lstStyle/>
          <a:p>
            <a:pPr algn="r"/>
            <a:r>
              <a:rPr lang="zh-CN" sz="1350" dirty="0">
                <a:solidFill>
                  <a:schemeClr val="accent5"/>
                </a:solidFill>
                <a:latin typeface="+mn-lt"/>
                <a:ea typeface="+mn-ea"/>
                <a:cs typeface="+mn-cs"/>
              </a:rPr>
              <a:t>15</a:t>
            </a:r>
          </a:p>
        </p:txBody>
      </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300"/>
                                        <p:tgtEl>
                                          <p:spTgt spid="11"/>
                                        </p:tgtEl>
                                      </p:cBhvr>
                                    </p:animEffect>
                                  </p:childTnLst>
                                </p:cTn>
                              </p:par>
                            </p:childTnLst>
                          </p:cTn>
                        </p:par>
                        <p:par>
                          <p:cTn id="12" fill="hold">
                            <p:stCondLst>
                              <p:cond delay="1300"/>
                            </p:stCondLst>
                            <p:childTnLst>
                              <p:par>
                                <p:cTn xmlns:p="http://schemas.openxmlformats.org/presentationml/2006/main" id="13" presetID="10" presetClass="entr" presetSubtype="0" fill="hold" grpId="0" nodeType="afterEffect">
                                  <p:stCondLst>
                                    <p:cond delay="50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300"/>
                                        <p:tgtEl>
                                          <p:spTgt spid="14"/>
                                        </p:tgtEl>
                                      </p:cBhvr>
                                    </p:animEffect>
                                  </p:childTnLst>
                                </p:cTn>
                              </p:par>
                            </p:childTnLst>
                          </p:cTn>
                        </p:par>
                        <p:par>
                          <p:cTn id="16" fill="hold">
                            <p:stCondLst>
                              <p:cond delay="2100"/>
                            </p:stCondLst>
                            <p:childTnLst>
                              <p:par>
                                <p:cTn xmlns:p="http://schemas.openxmlformats.org/presentationml/2006/main" id="17" presetID="10" presetClass="entr" presetSubtype="0" fill="hold" grpId="0" nodeType="afterEffect">
                                  <p:stCondLst>
                                    <p:cond delay="50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300"/>
                                        <p:tgtEl>
                                          <p:spTgt spid="17"/>
                                        </p:tgtEl>
                                      </p:cBhvr>
                                    </p:animEffect>
                                  </p:childTnLst>
                                </p:cTn>
                              </p:par>
                            </p:childTnLst>
                          </p:cTn>
                        </p:par>
                        <p:par>
                          <p:cTn id="20" fill="hold">
                            <p:stCondLst>
                              <p:cond delay="2900"/>
                            </p:stCondLst>
                            <p:childTnLst>
                              <p:par>
                                <p:cTn xmlns:p="http://schemas.openxmlformats.org/presentationml/2006/main" id="21" presetID="10" presetClass="entr" presetSubtype="0" fill="hold" grpId="0" nodeType="afterEffect">
                                  <p:stCondLst>
                                    <p:cond delay="50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300"/>
                                        <p:tgtEl>
                                          <p:spTgt spid="20"/>
                                        </p:tgtEl>
                                      </p:cBhvr>
                                    </p:animEffect>
                                  </p:childTnLst>
                                </p:cTn>
                              </p:par>
                            </p:childTnLst>
                          </p:cTn>
                        </p:par>
                        <p:par>
                          <p:cTn id="24" fill="hold">
                            <p:stCondLst>
                              <p:cond delay="3700"/>
                            </p:stCondLst>
                            <p:childTnLst>
                              <p:par>
                                <p:cTn xmlns:p="http://schemas.openxmlformats.org/presentationml/2006/main" id="25" presetID="10" presetClass="entr" presetSubtype="0" fill="hold" grpId="0" nodeType="afterEffect">
                                  <p:stCondLst>
                                    <p:cond delay="50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300"/>
                                        <p:tgtEl>
                                          <p:spTgt spid="23"/>
                                        </p:tgtEl>
                                      </p:cBhvr>
                                    </p:animEffect>
                                  </p:childTnLst>
                                </p:cTn>
                              </p:par>
                            </p:childTnLst>
                          </p:cTn>
                        </p:par>
                        <p:par>
                          <p:cTn id="28" fill="hold">
                            <p:stCondLst>
                              <p:cond delay="4500"/>
                            </p:stCondLst>
                            <p:childTnLst>
                              <p:par>
                                <p:cTn xmlns:p="http://schemas.openxmlformats.org/presentationml/2006/main" id="29" presetID="10" presetClass="entr" presetSubtype="0" fill="hold" grpId="0" nodeType="afterEffect">
                                  <p:stCondLst>
                                    <p:cond delay="50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300"/>
                                        <p:tgtEl>
                                          <p:spTgt spid="26"/>
                                        </p:tgtEl>
                                      </p:cBhvr>
                                    </p:animEffect>
                                  </p:childTnLst>
                                </p:cTn>
                              </p:par>
                            </p:childTnLst>
                          </p:cTn>
                        </p:par>
                        <p:par>
                          <p:cTn id="32" fill="hold">
                            <p:stCondLst>
                              <p:cond delay="5300"/>
                            </p:stCondLst>
                            <p:childTnLst>
                              <p:par>
                                <p:cTn xmlns:p="http://schemas.openxmlformats.org/presentationml/2006/main" id="33" presetID="10" presetClass="entr" presetSubtype="0" fill="hold" grpId="0" nodeType="afterEffect">
                                  <p:stCondLst>
                                    <p:cond delay="50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300"/>
                                        <p:tgtEl>
                                          <p:spTgt spid="29"/>
                                        </p:tgtEl>
                                      </p:cBhvr>
                                    </p:animEffect>
                                  </p:childTnLst>
                                </p:cTn>
                              </p:par>
                            </p:childTnLst>
                          </p:cTn>
                        </p:par>
                        <p:par>
                          <p:cTn id="36" fill="hold">
                            <p:stCondLst>
                              <p:cond delay="6100"/>
                            </p:stCondLst>
                            <p:childTnLst>
                              <p:par>
                                <p:cTn xmlns:p="http://schemas.openxmlformats.org/presentationml/2006/main" id="37" presetID="10" presetClass="entr" presetSubtype="0" fill="hold" grpId="0" nodeType="afterEffect">
                                  <p:stCondLst>
                                    <p:cond delay="50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300"/>
                                        <p:tgtEl>
                                          <p:spTgt spid="32"/>
                                        </p:tgtEl>
                                      </p:cBhvr>
                                    </p:animEffect>
                                  </p:childTnLst>
                                </p:cTn>
                              </p:par>
                            </p:childTnLst>
                          </p:cTn>
                        </p:par>
                        <p:par>
                          <p:cTn id="40" fill="hold">
                            <p:stCondLst>
                              <p:cond delay="6900"/>
                            </p:stCondLst>
                            <p:childTnLst>
                              <p:par>
                                <p:cTn xmlns:p="http://schemas.openxmlformats.org/presentationml/2006/main" id="41" presetID="10" presetClass="entr" presetSubtype="0" fill="hold" grpId="0" nodeType="afterEffect">
                                  <p:stCondLst>
                                    <p:cond delay="300"/>
                                  </p:stCondLst>
                                  <p:childTnLst>
                                    <p:set>
                                      <p:cBhvr>
                                        <p:cTn id="42" dur="1" fill="hold">
                                          <p:stCondLst>
                                            <p:cond delay="0"/>
                                          </p:stCondLst>
                                        </p:cTn>
                                        <p:tgtEl>
                                          <p:spTgt spid="38"/>
                                        </p:tgtEl>
                                        <p:attrNameLst>
                                          <p:attrName>style.visibility</p:attrName>
                                        </p:attrNameLst>
                                      </p:cBhvr>
                                      <p:to>
                                        <p:strVal val="visible"/>
                                      </p:to>
                                    </p:set>
                                    <p:animEffect transition="in" filter="fade">
                                      <p:cBhvr>
                                        <p:cTn id="4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ppt43_sleep_science_explainer">
  <a:themeElements>
    <a:clrScheme name="ppt43_sleep_science_explainer">
      <a:dk1>
        <a:srgbClr val="2A2622"/>
      </a:dk1>
      <a:lt1>
        <a:srgbClr val="FBF5E9"/>
      </a:lt1>
      <a:dk2>
        <a:srgbClr val="1F497D"/>
      </a:dk2>
      <a:lt2>
        <a:srgbClr val="F0E4CE"/>
      </a:lt2>
      <a:accent1>
        <a:srgbClr val="2E4A7D"/>
      </a:accent1>
      <a:accent2>
        <a:srgbClr val="E08A32"/>
      </a:accent2>
      <a:accent3>
        <a:srgbClr val="B4553E"/>
      </a:accent3>
      <a:accent4>
        <a:srgbClr val="2E4A7D"/>
      </a:accent4>
      <a:accent5>
        <a:srgbClr val="5C554C"/>
      </a:accent5>
      <a:accent6>
        <a:srgbClr val="D9C9AC"/>
      </a:accent6>
      <a:hlink>
        <a:srgbClr val="E08A32"/>
      </a:hlink>
      <a:folHlink>
        <a:srgbClr val="B4553E"/>
      </a:folHlink>
    </a:clrScheme>
    <a:fontScheme name="ppt43_sleep_science_explainer">
      <a:majorFont>
        <a:latin typeface="Trebuchet MS"/>
        <a:ea typeface="Microsoft YaHei"/>
        <a:cs typeface="Trebuchet MS"/>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Verdana"/>
        <a:ea typeface="Microsoft YaHei"/>
        <a:cs typeface="Verdana"/>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pt43_sleep_science_explain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ppt43_sleep_science_explainer">
  <a:themeElements>
    <a:clrScheme name="ppt43_sleep_science_explainer">
      <a:dk1>
        <a:srgbClr val="2A2622"/>
      </a:dk1>
      <a:lt1>
        <a:srgbClr val="FBF5E9"/>
      </a:lt1>
      <a:dk2>
        <a:srgbClr val="1F497D"/>
      </a:dk2>
      <a:lt2>
        <a:srgbClr val="F0E4CE"/>
      </a:lt2>
      <a:accent1>
        <a:srgbClr val="2E4A7D"/>
      </a:accent1>
      <a:accent2>
        <a:srgbClr val="E08A32"/>
      </a:accent2>
      <a:accent3>
        <a:srgbClr val="B4553E"/>
      </a:accent3>
      <a:accent4>
        <a:srgbClr val="2E4A7D"/>
      </a:accent4>
      <a:accent5>
        <a:srgbClr val="5C554C"/>
      </a:accent5>
      <a:accent6>
        <a:srgbClr val="D9C9AC"/>
      </a:accent6>
      <a:hlink>
        <a:srgbClr val="E08A32"/>
      </a:hlink>
      <a:folHlink>
        <a:srgbClr val="B4553E"/>
      </a:folHlink>
    </a:clrScheme>
    <a:fontScheme name="ppt43_sleep_science_explainer">
      <a:majorFont>
        <a:latin typeface="Trebuchet MS"/>
        <a:ea typeface="Microsoft YaHei"/>
        <a:cs typeface="Trebuchet MS"/>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Verdana"/>
        <a:ea typeface="Microsoft YaHei"/>
        <a:cs typeface="Verdana"/>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pt43_sleep_science_explain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On-screen Show (4:3)</PresentationFormat>
  <Paragraphs>0</Paragraphs>
  <Slides>15</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dc:language>zh-CN</dc:language>
  <cp:lastModifiedBy/>
  <cp:revision>1</cp:revision>
  <dcterms:created xsi:type="dcterms:W3CDTF">2026-09-10T03:18:39Z</dcterms:created>
  <dcterms:modified xsi:type="dcterms:W3CDTF">2026-09-10T03:18:39Z</dcterms:modified>
  <cp:category/>
  <cp:contentStatus/>
</cp:coreProperties>
</file>