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  <Relationship Id="rId27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,今天这节课我们讲波的干涉与衍射。前面我们已经知道什么是机械波,也会用波长、频率、波速来描述它。今天要回答两个问题:两列波相遇的时候会发生什么,以及波为什么能绕过障碍物。这两个问题我们先在水波上看清楚,最后再把结论搬到光上,看看光是不是也有同样的表现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分四步走。第一步先建立一条最基本的规则,叫波的叠加原理。第二步用它解释干涉,也就是两列波叠加出稳定的加强区和减弱区。第三步看衍射,波绕过障碍物继续传播。最后一步把目光转向光,通过杨氏双缝、泊松亮斑和肥皂泡的彩色,看看光是否也满足这两种波特有的现象。请记住,水波先讲清楚,光波只是换了对象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进入第一部分。请想象一根很长的绳子,两个同学分别从两端各抖出一个凸起的波,两个波迎面走到一起。它们会不会把对方撞坏?相遇的那一小段绳子,质点到底在做什么?带着这个问题,我们来看叠加原理。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我们把整个过程拆成三个阶段。相遇前,蓝色的波 a 向右走,粉色的波 b 向左走,各自保持自己的形状。相遇时,两个波重合在一起,这一段绳子上每个质点的位移,等于两列波分别引起的位移的矢量和,所以两个同向的凸起叠加以后变得更高;如果方向相反,叠加以后就会变矮,甚至暂时抵消为零。相遇后,两列波交换了位置,继续各走各的,波形、频率、速度都没有改变。这就是叠加原理的两层意思,独立传播和位移相加。请务必记住这条规则,后面干涉和衍射所有的图样,本质上都只是位移在相加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,波的干涉。生活里有个熟悉的场景,把两块石子同时扔进平静的水里,两圈涟漪会扩散开来并且相互交叠。交叠的区域会出现什么图样?这里的关键词是"稳定",我们会看到有些地方总是在加强,有些地方总是在减弱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在发波水槽里做这个实验。用一根振动杆带动两个小球,让它们同时上下振动,水面上就产生两列频率相同的圆形波,它们交叠着向外传播。照片里亮暗相间的条带就是我们要看的现象。有些区域水面起伏很大,那里的振动总是加强;有些区域几乎是平静的,那里的振动总是减弱。更重要的是,加强区和减弱区相间分布,而且位置稳定不变。这种稳定的图样叫作干涉图样。请注意,只有稳定才算干涉,两列波偶然碰一下、叠加一下,那还不能叫干涉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我们把水槽里的图样画成示意图来分析。蓝色圆圈是波源 S一发出的波,粉色圆圈是波源 S二发出的波,实线表示波峰,虚线表示波谷。看 A 点,两列波的波峰在这里相遇,位移相加,起伏最大,是加强点。看 B 点,两个波谷相遇,同样是加强,只不过此刻它在谷底。看 C 点,一个波峰遇上一个波谷,位移相消,几乎不动,这是减弱点。随着时间推移,波峰线会不断向外推,但 A、B、C 这些点的身份不会变,该加强的一直加强,该减弱的一直减弱。中间那条黄色虚线是两个波源连线的中垂线,线上每一点到两个波源的距离相等,所以处处加强。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图样看懂了,能不能算出来?可以,用路程差。假设两个波源振动步调一致,对水面上任意一点 P,它到 S一的距离是 r一,到 S二的距离是 r二,两者的差就叫路程差。如果路程差恰好是波长的整数倍,两列波到达 P 点时步调完全一致,峰遇峰、谷遇谷,振动加强。如果路程差是半波长的奇数倍,两列波到达时正好相反,峰遇谷,振动减弱。回到上一页验证一下,A 和 B 在中垂线上,路程差为零,是零倍波长,所以加强;C 点的路程差是半个波长,所以减弱。补充一句,如果两个波源振动步调相反,这两组条件正好互换。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是不是任意两列波相遇都能看到干涉图样?不是。要产生稳定的干涉图样,两列波必须满足三个条件。第一,频率相同,这样它们的波长才一样,否则某一点会时而加强时而减弱,图样不稳定。第二,相位差恒定,也就是两个波源的步调差不随时间改变,最简单的情况就是同相,两个小球同时上下振动。第三,振动方向相同,质点沿同一个方向振动,位移才能直接相加。满足这三条的波源叫相干波源,它们发出的波叫相干波。请把叠加和干涉区分开,任何两列波相遇都会叠加,但只有相干波的叠加才叫干涉。两个人各自拍水面,或者两只频率不同的音叉,都在叠加,却看不到稳定的图样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第三部分,波的衍射。隔着一堵墙,我们看不见另一边的人,却能听见他说话,声音是怎么拐过弯来的?这就是波绕过障碍物继续传播的现象,叫作衍射。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还是在水槽里做实验,让同一列水波穿过三种不同宽度的缝。第一种缝很宽,远大于波长,波穿过去以后基本沿直线传播,只在缝的边缘略微弯曲。第二种缝的宽度和波长差不多,这时候缝后面出现了明显的圆形波,好像缝本身变成了一个新的波源,波向四面八方散开,这就是明显的衍射。第三种缝比波长还窄,衍射更加明显,几乎整个半面都被波填满了。由此得到发生明显衍射的条件,障碍物或者孔的尺寸跟波长相差不大,或者比波长更小。要强调的是,衍射是一切波的共性,任何时候都在发生,区别只在明显不明显。声波的波长大约从两厘米到十七米,和门窗是一个数量级,所以隔墙有耳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什么波能绕过去?惠更斯给出了一个很漂亮的解释。介质中波面上的每一个点,都可以看作发射子波的新波源,之后任何时刻,这些子波的包络面就是新的波面。看上面这张图,黄色小点是波面上的几个点,每个点发出一个半圆形的子波,把它们的最前沿连起来,就得到下一时刻的波面。再看下面的缝,缝很窄的时候,里面只剩下一个子波源,它当然向四面八方传播,这就解释了缝越窄衍射越明显。这里留一个伏笔,怎样才能得到两个相干波源呢?让同一列波先穿过一个小孔,再穿过两个缝,两个缝上的子波来自同一个波面,步调天然一致。这种方法叫分波前,正是后面杨氏双缝实验的做法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第四部分,光也是波。水波会干涉、会衍射,如果光也是波,它也应该有这两种现象。谁第一个看到了?是一八零一年的英国科学家托马斯·杨。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托马斯·杨在一八零一年提出光的干涉理论,一八零三年描述了他著名的实验,并且在历史上第一次测出了光的波长。左上是杨自己绘制的双源干涉示意图,两组圆弧交叠出的暗线就是减弱区,和我们前面画的水波图样完全一致。装置很简单,单色光先通过一个单缝,再通过两个靠得很近的双缝,两个缝上的光来自同一个波面,是相干光,最后在屏上叠加出明暗相间的条纹。相邻两条亮纹的间距等于双缝到屏的距离乘以波长再除以双缝间距,所以只要量出条纹间距、屏的距离和缝的间距,就能算出波长。杨测得红光波长约七百纳米,紫光约四百纳米,比头发丝细上百倍,难怪平时我们看不到光的衍射。右下是用激光做双缝实验拍到的真实条纹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光的衍射也能看到,但缝必须窄到接近光的波长。左边这组照片是单缝衍射图样,缝宽和波长的比值从一千一路降到一。可以看到,被照亮的范围远大于缝宽,而且明暗相间,中央的条纹最宽最亮,缝越窄衍射越明显。请注意它和双缝干涉的区别,衍射条纹不是等间距的,从中央向两侧越来越窄、越来越暗。如果换成很小的圆孔,屏上会出现明暗相间的同心圆环,中央是一个亮斑;孔越小,环越大越明显;孔大到远超波长时,就只剩一个亮圆,光沿直线传播。所以光沿直线传播只是衍射不明显时的一种近似说法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于光的衍射,历史上有一段很有意思的故事。一八一七年,法兰西学术院悬赏征集关于光的本性的最佳论文,一八一八年菲涅尔提交了他的衍射理论,主张光是波。评委中的泊松反对波动说,他按照菲涅尔的理论推算,发现如果把一个不透明的圆盘放在光路上,圆盘影子的正中央竟然应该出现一个亮点。他认为这太荒谬了,想用它来推翻波动说。结果另一位评委阿拉果真的去做了实验,亮斑就在那里。左边这张照片就是这个亮斑。菲涅尔因此获得了优胜奖,这个亮斑后来被叫作泊松亮斑,也叫阿拉果斑。影子中央的亮点只能用衍射解释,光绕过圆盘边缘,在中心处处加强。用来反驳的推论反而成了最漂亮的证据,科学最终是由实验来裁决的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看一个每天都能见到的干涉现象,肥皂泡为什么是彩色的?看右边的截面图,一束光照到薄膜上,一部分在上表面反射,记作反射光一;另一部分进入薄膜,在下表面反射后再从上表面出来,记作反射光二。这两束光来自同一束光,是相干光,而反射光二多走了大约两倍膜厚的路程,两者叠加就会干涉。某种颜色的光在这里加强,膜就显出那种颜色。膜的厚度处处不同,不同波长的光在各处的干涉结果也不同,所以看到的是彩色;膜在流动,颜色也跟着变。水面上的油膜、光盘表面的彩虹色都是同样的道理。薄膜干涉还很有用,可以测量薄膜的厚度和折射率,镜头上的增透膜让某些反射光相消,滤光器则只让特定颜色通过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今天的内容放在一张表里。干涉是两列相干波叠加以后,加强区和减弱区相间分布、位置稳定,条件是频率相同、相位差恒定、振动方向相同,典型图样是双缝形成的明暗相间、等间距的条纹。衍射是波绕过障碍物或孔,偏离直线方向继续传播,明显的条件是障碍物或孔的尺寸与波长相差不大或者更小,典型图样是单缝的中央亮纹最宽最亮、两侧变窄变暗,圆孔则是同心圆环。两者的本质相同,都是波的叠加,都是波特有的现象。所以判断一个东西是不是波,就看它能不能干涉、能不能衍射。水波、声波满足,杨氏实验和泊松亮斑证明,光也满足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来做三道题。第一题,两个同相的相干波源,波长两米,P 点到 S一七米,到 S二四米,路程差是三米,等于一点五倍波长,也就是半波长的三倍,是奇数倍,所以 P 点振动减弱。第二题,Q 点到 S一十米,到 S二六米,路程差四米,正好是两倍波长,整数倍,所以 Q 点振动加强。第三题请大家想一想,同样一扇一米宽的门,为什么隔着门能听见屋里的声音,却看不见屋里的人?声波的波长等于波速除以频率,三百四十除以一千,大约零点三四米,和门宽是同一个数量级,所以明显衍射,声音绕进来了。可见光的波长大约五乘十的负七次方米,比门小上百万倍,衍射不明显,光几乎沿直线传播,所以看不见人。结论是,衍射是否明显,不看波是什么,只看障碍物尺寸和波长的比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请记住三句话。第一,相遇处的位移相加,分开后各走各的。第二,相干波叠加出稳定的图样,路程差决定加强还是减弱。第三,缝小到接近波长,波就明显地绕过去。课后请用今天的两个判据论证一下,收音机接收的电磁波是不是波,你能举出什么证据。下节课我们讲多普勒效应,看看波源动起来会发生什么。下课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43_wave_interference_diffractio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43_wave_interference_diffractio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763ddccbae4a444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50645ed92c3e00c.jpg"/>
  <Relationship Id="rId3" Type="http://schemas.openxmlformats.org/officeDocument/2006/relationships/image" Target="../media/image_8aa6a770518597aa.jpg"/>
  <Relationship Id="rId4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9f81f8f7526fc91.jpg"/>
  <Relationship Id="rId3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d808a481faeb0a9.jpg"/>
  <Relationship Id="rId3" Type="http://schemas.openxmlformats.org/officeDocument/2006/relationships/notesSlide" Target="../notesSlides/notesSlide16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a1c043a33dcc35b.jpg"/>
  <Relationship Id="rId3" Type="http://schemas.openxmlformats.org/officeDocument/2006/relationships/notesSlide" Target="../notesSlides/notesSlide1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8.xml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9.xml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/>
          <p:cNvGrpSpPr/>
          <p:nvPr/>
        </p:nvGrpSpPr>
        <p:grpSpPr>
          <a:xfrm>
            <a:off x="4495800" y="3162300"/>
            <a:ext cx="6248400" cy="4724400"/>
            <a:chOff x="4495800" y="3162300"/>
            <a:chExt cx="6248400" cy="4724400"/>
          </a:xfrm>
        </p:grpSpPr>
        <p:grpSp>
          <p:nvGrpSpPr>
            <p:cNvPr id="7" name="Group 7"/>
            <p:cNvGrpSpPr/>
            <p:nvPr/>
          </p:nvGrpSpPr>
          <p:grpSpPr>
            <a:xfrm>
              <a:off x="4495800" y="3162300"/>
              <a:ext cx="4343400" cy="4343400"/>
              <a:chOff x="4495800" y="3162300"/>
              <a:chExt cx="4343400" cy="4343400"/>
            </a:xfrm>
          </p:grpSpPr>
          <p:sp>
            <p:nvSpPr>
              <p:cNvPr id="2" name="Ellipse 2"/>
              <p:cNvSpPr/>
              <p:nvPr/>
            </p:nvSpPr>
            <p:spPr>
              <a:xfrm>
                <a:off x="6324600" y="4991100"/>
                <a:ext cx="685800" cy="6858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55000"/>
                  </a:srgbClr>
                </a:solidFill>
              </a:ln>
            </p:spPr>
          </p:sp>
          <p:sp>
            <p:nvSpPr>
              <p:cNvPr id="3" name="Ellipse 3"/>
              <p:cNvSpPr/>
              <p:nvPr/>
            </p:nvSpPr>
            <p:spPr>
              <a:xfrm>
                <a:off x="5867400" y="4533900"/>
                <a:ext cx="1600200" cy="16002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55000"/>
                  </a:srgbClr>
                </a:solidFill>
              </a:ln>
            </p:spPr>
          </p:sp>
          <p:sp>
            <p:nvSpPr>
              <p:cNvPr id="4" name="Ellipse 4"/>
              <p:cNvSpPr/>
              <p:nvPr/>
            </p:nvSpPr>
            <p:spPr>
              <a:xfrm>
                <a:off x="5410200" y="4076700"/>
                <a:ext cx="2514600" cy="25146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55000"/>
                  </a:srgbClr>
                </a:solidFill>
              </a:ln>
            </p:spPr>
          </p:sp>
          <p:sp>
            <p:nvSpPr>
              <p:cNvPr id="5" name="Ellipse 5"/>
              <p:cNvSpPr/>
              <p:nvPr/>
            </p:nvSpPr>
            <p:spPr>
              <a:xfrm>
                <a:off x="4953000" y="3619500"/>
                <a:ext cx="3429000" cy="34290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55000"/>
                  </a:srgbClr>
                </a:solidFill>
              </a:ln>
            </p:spPr>
          </p:sp>
          <p:sp>
            <p:nvSpPr>
              <p:cNvPr id="6" name="Ellipse 6"/>
              <p:cNvSpPr/>
              <p:nvPr/>
            </p:nvSpPr>
            <p:spPr>
              <a:xfrm>
                <a:off x="4495800" y="3162300"/>
                <a:ext cx="4343400" cy="43434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30000"/>
                  </a:srgbClr>
                </a:solidFill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6400800" y="3543300"/>
              <a:ext cx="4343400" cy="4343400"/>
              <a:chOff x="6400800" y="3543300"/>
              <a:chExt cx="4343400" cy="4343400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8229600" y="5372100"/>
                <a:ext cx="685800" cy="6858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55000"/>
                  </a:srgbClr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7772400" y="4914900"/>
                <a:ext cx="1600200" cy="16002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55000"/>
                  </a:srgbClr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7315200" y="4457700"/>
                <a:ext cx="2514600" cy="25146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55000"/>
                  </a:srgbClr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6858000" y="4000500"/>
                <a:ext cx="3429000" cy="34290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55000"/>
                  </a:srgbClr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6400800" y="3543300"/>
                <a:ext cx="4343400" cy="43434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30000"/>
                  </a:srgbClr>
                </a:solidFill>
              </a:ln>
            </p:spPr>
          </p:sp>
        </p:grpSp>
        <p:sp>
          <p:nvSpPr>
            <p:cNvPr id="14" name="Ellipse 14"/>
            <p:cNvSpPr/>
            <p:nvPr/>
          </p:nvSpPr>
          <p:spPr>
            <a:xfrm>
              <a:off x="6610350" y="5276850"/>
              <a:ext cx="114300" cy="114300"/>
            </a:xfrm>
            <a:prstGeom prst="ellipse">
              <a:avLst/>
            </a:prstGeom>
            <a:solidFill>
              <a:srgbClr val="9DDCE6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8515350" y="5657850"/>
              <a:ext cx="114300" cy="114300"/>
            </a:xfrm>
            <a:prstGeom prst="ellipse">
              <a:avLst/>
            </a:prstGeom>
            <a:solidFill>
              <a:srgbClr val="F4A9A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87668" y="4965382"/>
              <a:ext cx="3302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S₁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78418" y="5384482"/>
              <a:ext cx="3302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S₂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4933950" y="3409950"/>
              <a:ext cx="4514850" cy="3655695"/>
              <a:chOff x="4933950" y="3409950"/>
              <a:chExt cx="4514850" cy="3655695"/>
            </a:xfrm>
          </p:grpSpPr>
          <p:sp>
            <p:nvSpPr>
              <p:cNvPr id="18" name="Ellipse 18"/>
              <p:cNvSpPr/>
              <p:nvPr/>
            </p:nvSpPr>
            <p:spPr>
              <a:xfrm>
                <a:off x="5310188" y="3595688"/>
                <a:ext cx="47625" cy="47625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9410700" y="3409950"/>
                <a:ext cx="38100" cy="3810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4933950" y="6648450"/>
                <a:ext cx="38100" cy="3810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6078855" y="7031355"/>
                <a:ext cx="34290" cy="3429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</p:grpSp>
      </p:grpSp>
      <p:grpSp>
        <p:nvGrpSpPr>
          <p:cNvPr id="25" name="Group 25"/>
          <p:cNvGrpSpPr/>
          <p:nvPr/>
        </p:nvGrpSpPr>
        <p:grpSpPr>
          <a:xfrm>
            <a:off x="752856" y="1024890"/>
            <a:ext cx="3749954" cy="352044"/>
            <a:chOff x="752856" y="1024890"/>
            <a:chExt cx="3749954" cy="352044"/>
          </a:xfrm>
        </p:grpSpPr>
        <p:sp>
          <p:nvSpPr>
            <p:cNvPr id="24" name="TextBox 24"/>
            <p:cNvSpPr txBox="1"/>
            <p:nvPr/>
          </p:nvSpPr>
          <p:spPr>
            <a:xfrm>
              <a:off x="752856" y="1024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spc="1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高中物理 · 机械波与光的波动性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42950" y="1823085"/>
            <a:ext cx="5713476" cy="1104900"/>
            <a:chOff x="742950" y="1823085"/>
            <a:chExt cx="5713476" cy="1104900"/>
          </a:xfrm>
        </p:grpSpPr>
        <p:sp>
          <p:nvSpPr>
            <p:cNvPr id="26" name="TextBox 26"/>
            <p:cNvSpPr txBox="1"/>
            <p:nvPr/>
          </p:nvSpPr>
          <p:spPr>
            <a:xfrm>
              <a:off x="742950" y="1823085"/>
              <a:ext cx="5713476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波的干涉与衍射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800100" y="2698750"/>
              <a:ext cx="5295900" cy="127000"/>
            </a:xfrm>
            <a:custGeom>
              <a:avLst/>
              <a:gdLst/>
              <a:ahLst/>
              <a:cxnLst/>
              <a:rect l="l" t="t" r="r" b="b"/>
              <a:pathLst>
                <a:path w="5295900" h="127000">
                  <a:moveTo>
                    <a:pt x="0" y="82550"/>
                  </a:moveTo>
                  <a:cubicBezTo>
                    <a:pt x="1117600" y="6350"/>
                    <a:pt x="2184400" y="0"/>
                    <a:pt x="3200400" y="63500"/>
                  </a:cubicBezTo>
                  <a:cubicBezTo>
                    <a:pt x="4216400" y="127000"/>
                    <a:pt x="4914900" y="114300"/>
                    <a:pt x="5295900" y="25400"/>
                  </a:cubicBezTo>
                </a:path>
              </a:pathLst>
            </a:custGeom>
            <a:noFill/>
            <a:ln w="47625" cap="rnd">
              <a:solidFill>
                <a:srgbClr val="F6D77A">
                  <a:alpha val="90000"/>
                </a:srgbClr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857250" y="2851150"/>
              <a:ext cx="4476750" cy="63500"/>
            </a:xfrm>
            <a:custGeom>
              <a:avLst/>
              <a:gdLst/>
              <a:ahLst/>
              <a:cxnLst/>
              <a:rect l="l" t="t" r="r" b="b"/>
              <a:pathLst>
                <a:path w="4476750" h="63500">
                  <a:moveTo>
                    <a:pt x="0" y="63500"/>
                  </a:moveTo>
                  <a:cubicBezTo>
                    <a:pt x="1333500" y="12700"/>
                    <a:pt x="2825750" y="0"/>
                    <a:pt x="4476750" y="25400"/>
                  </a:cubicBezTo>
                </a:path>
              </a:pathLst>
            </a:custGeom>
            <a:noFill/>
            <a:ln w="23812" cap="rnd">
              <a:solidFill>
                <a:srgbClr val="F6D77A">
                  <a:alpha val="50000"/>
                </a:srgbClr>
              </a:solidFill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752856" y="3387090"/>
            <a:ext cx="2817038" cy="752094"/>
            <a:chOff x="752856" y="3387090"/>
            <a:chExt cx="2817038" cy="752094"/>
          </a:xfrm>
        </p:grpSpPr>
        <p:sp>
          <p:nvSpPr>
            <p:cNvPr id="30" name="TextBox 30"/>
            <p:cNvSpPr txBox="1"/>
            <p:nvPr/>
          </p:nvSpPr>
          <p:spPr>
            <a:xfrm>
              <a:off x="752856" y="3387090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两列波相遇时会发生什么?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2856" y="3787140"/>
              <a:ext cx="25747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波为什么能绕过障碍物?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81050" y="5743575"/>
            <a:ext cx="3562350" cy="514350"/>
            <a:chOff x="781050" y="5743575"/>
            <a:chExt cx="3562350" cy="514350"/>
          </a:xfrm>
        </p:grpSpPr>
        <p:sp>
          <p:nvSpPr>
            <p:cNvPr id="33" name="Freeform 33"/>
            <p:cNvSpPr/>
            <p:nvPr/>
          </p:nvSpPr>
          <p:spPr>
            <a:xfrm>
              <a:off x="781050" y="5743575"/>
              <a:ext cx="3562350" cy="514350"/>
            </a:xfrm>
            <a:custGeom>
              <a:avLst/>
              <a:gdLst/>
              <a:ahLst/>
              <a:cxnLst/>
              <a:rect l="l" t="t" r="r" b="b"/>
              <a:pathLst>
                <a:path w="3562350" h="514350">
                  <a:moveTo>
                    <a:pt x="19050" y="28575"/>
                  </a:moveTo>
                  <a:lnTo>
                    <a:pt x="3524250" y="0"/>
                  </a:lnTo>
                  <a:lnTo>
                    <a:pt x="3562350" y="485775"/>
                  </a:lnTo>
                  <a:lnTo>
                    <a:pt x="0" y="514350"/>
                  </a:lnTo>
                  <a:close/>
                </a:path>
              </a:pathLst>
            </a:custGeom>
            <a:noFill/>
            <a:ln w="19050" cap="rnd">
              <a:solidFill>
                <a:srgbClr val="F3EFE4">
                  <a:alpha val="70000"/>
                </a:srgbClr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976312" y="5907881"/>
              <a:ext cx="238125" cy="166687"/>
              <a:chOff x="976312" y="5907881"/>
              <a:chExt cx="238125" cy="16668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976312" y="5907881"/>
                <a:ext cx="23812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119062">
                    <a:moveTo>
                      <a:pt x="238125" y="47625"/>
                    </a:moveTo>
                    <a:lnTo>
                      <a:pt x="119062" y="0"/>
                    </a:lnTo>
                    <a:lnTo>
                      <a:pt x="0" y="47625"/>
                    </a:lnTo>
                    <a:lnTo>
                      <a:pt x="119062" y="95250"/>
                    </a:lnTo>
                    <a:lnTo>
                      <a:pt x="238125" y="47625"/>
                    </a:lnTo>
                    <a:lnTo>
                      <a:pt x="238125" y="119062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023938" y="5974556"/>
                <a:ext cx="142875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00012">
                    <a:moveTo>
                      <a:pt x="0" y="0"/>
                    </a:moveTo>
                    <a:lnTo>
                      <a:pt x="0" y="64294"/>
                    </a:lnTo>
                    <a:cubicBezTo>
                      <a:pt x="0" y="84021"/>
                      <a:pt x="31984" y="100012"/>
                      <a:pt x="71438" y="100012"/>
                    </a:cubicBezTo>
                    <a:cubicBezTo>
                      <a:pt x="110891" y="100012"/>
                      <a:pt x="142875" y="84021"/>
                      <a:pt x="142875" y="64294"/>
                    </a:cubicBezTo>
                    <a:lnTo>
                      <a:pt x="142875" y="0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1363980" y="5915025"/>
              <a:ext cx="28725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课堂讲解课件 · 从水波讲到光波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55498" y="650558"/>
            <a:ext cx="2720340" cy="616077"/>
            <a:chOff x="555498" y="650558"/>
            <a:chExt cx="2720340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650558"/>
              <a:ext cx="272034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这节课的路线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120775"/>
              <a:ext cx="2419350" cy="41275"/>
            </a:xfrm>
            <a:custGeom>
              <a:avLst/>
              <a:gdLst/>
              <a:ahLst/>
              <a:cxnLst/>
              <a:rect l="l" t="t" r="r" b="b"/>
              <a:pathLst>
                <a:path w="2419350" h="41275">
                  <a:moveTo>
                    <a:pt x="0" y="41275"/>
                  </a:moveTo>
                  <a:cubicBezTo>
                    <a:pt x="876300" y="3175"/>
                    <a:pt x="1682750" y="0"/>
                    <a:pt x="241935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</p:grpSp>
      <p:sp>
        <p:nvSpPr>
          <p:cNvPr id="5" name="TextBox 5"/>
          <p:cNvSpPr txBox="1"/>
          <p:nvPr/>
        </p:nvSpPr>
        <p:spPr>
          <a:xfrm>
            <a:off x="563118" y="1422082"/>
            <a:ext cx="539214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先弄清"叠加",再看两种特有现象,最后把结论搬到光上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104900" y="1581150"/>
            <a:ext cx="7791450" cy="4852607"/>
            <a:chOff x="1104900" y="1581150"/>
            <a:chExt cx="7791450" cy="4852607"/>
          </a:xfrm>
        </p:grpSpPr>
        <p:sp>
          <p:nvSpPr>
            <p:cNvPr id="6" name="Freeform 6"/>
            <p:cNvSpPr/>
            <p:nvPr/>
          </p:nvSpPr>
          <p:spPr>
            <a:xfrm>
              <a:off x="1428750" y="1905000"/>
              <a:ext cx="7143750" cy="4191000"/>
            </a:xfrm>
            <a:custGeom>
              <a:avLst/>
              <a:gdLst/>
              <a:ahLst/>
              <a:cxnLst/>
              <a:rect l="l" t="t" r="r" b="b"/>
              <a:pathLst>
                <a:path w="7143750" h="4191000">
                  <a:moveTo>
                    <a:pt x="0" y="4191000"/>
                  </a:moveTo>
                  <a:cubicBezTo>
                    <a:pt x="1047750" y="4191000"/>
                    <a:pt x="1428750" y="2571750"/>
                    <a:pt x="2571750" y="2571750"/>
                  </a:cubicBezTo>
                  <a:cubicBezTo>
                    <a:pt x="3714750" y="2571750"/>
                    <a:pt x="3905250" y="1238250"/>
                    <a:pt x="5143500" y="1238250"/>
                  </a:cubicBezTo>
                  <a:cubicBezTo>
                    <a:pt x="6381750" y="1238250"/>
                    <a:pt x="6572250" y="0"/>
                    <a:pt x="7143750" y="0"/>
                  </a:cubicBezTo>
                </a:path>
              </a:pathLst>
            </a:custGeom>
            <a:noFill/>
            <a:ln w="28575" cap="rnd">
              <a:solidFill>
                <a:srgbClr val="F3EFE4">
                  <a:alpha val="70000"/>
                </a:srgbClr>
              </a:solidFill>
              <a:custDash>
                <a:ds d="333333" sp="266667"/>
              </a:custDash>
            </a:ln>
          </p:spPr>
        </p:sp>
        <p:sp>
          <p:nvSpPr>
            <p:cNvPr id="7" name="Polygon 7"/>
            <p:cNvSpPr/>
            <p:nvPr/>
          </p:nvSpPr>
          <p:spPr>
            <a:xfrm>
              <a:off x="8477250" y="1819275"/>
              <a:ext cx="152400" cy="171450"/>
            </a:xfrm>
            <a:custGeom>
              <a:avLst/>
              <a:gdLst/>
              <a:ahLst/>
              <a:cxnLst/>
              <a:rect l="l" t="t" r="r" b="b"/>
              <a:pathLst>
                <a:path w="152400" h="171450">
                  <a:moveTo>
                    <a:pt x="152400" y="85725"/>
                  </a:moveTo>
                  <a:lnTo>
                    <a:pt x="0" y="0"/>
                  </a:lnTo>
                  <a:lnTo>
                    <a:pt x="19050" y="171450"/>
                  </a:lnTo>
                  <a:close/>
                </a:path>
              </a:pathLst>
            </a:custGeom>
            <a:solidFill>
              <a:srgbClr val="F3EFE4">
                <a:alpha val="70000"/>
              </a:srgbClr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104900" y="5571172"/>
              <a:ext cx="3745802" cy="862585"/>
              <a:chOff x="1104900" y="5571172"/>
              <a:chExt cx="3745802" cy="862585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1104900" y="5772150"/>
                <a:ext cx="647700" cy="64770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9DDCE6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234440" y="5935028"/>
                <a:ext cx="388620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550" dirty="0">
                    <a:solidFill>
                      <a:srgbClr val="9DDCE6"/>
                    </a:solidFill>
                    <a:latin typeface="KaiTi"/>
                    <a:ea typeface="KaiTi"/>
                    <a:cs typeface="KaiTi"/>
                  </a:rPr>
                  <a:t>一</a:t>
                </a: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947548" y="5581650"/>
                <a:ext cx="257489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257489" h="228600">
                    <a:moveTo>
                      <a:pt x="257489" y="114300"/>
                    </a:moveTo>
                    <a:lnTo>
                      <a:pt x="228914" y="114300"/>
                    </a:lnTo>
                    <a:cubicBezTo>
                      <a:pt x="216141" y="114300"/>
                      <a:pt x="205168" y="102056"/>
                      <a:pt x="203754" y="85725"/>
                    </a:cubicBezTo>
                    <a:cubicBezTo>
                      <a:pt x="199525" y="36433"/>
                      <a:pt x="193053" y="0"/>
                      <a:pt x="164478" y="0"/>
                    </a:cubicBezTo>
                    <a:cubicBezTo>
                      <a:pt x="135903" y="0"/>
                      <a:pt x="128759" y="51178"/>
                      <a:pt x="128759" y="114300"/>
                    </a:cubicBezTo>
                    <a:cubicBezTo>
                      <a:pt x="128759" y="177422"/>
                      <a:pt x="121615" y="228600"/>
                      <a:pt x="93040" y="228600"/>
                    </a:cubicBezTo>
                    <a:cubicBezTo>
                      <a:pt x="64465" y="228600"/>
                      <a:pt x="58007" y="192210"/>
                      <a:pt x="53764" y="142875"/>
                    </a:cubicBezTo>
                    <a:cubicBezTo>
                      <a:pt x="52335" y="126487"/>
                      <a:pt x="41377" y="114300"/>
                      <a:pt x="28575" y="114300"/>
                    </a:cubicBezTo>
                    <a:lnTo>
                      <a:pt x="0" y="114300"/>
                    </a:lnTo>
                  </a:path>
                </a:pathLst>
              </a:custGeom>
              <a:noFill/>
              <a:ln w="28575">
                <a:solidFill>
                  <a:srgbClr val="F3EFE4"/>
                </a:solidFill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2333244" y="5571172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波的叠加原理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897380" y="6010275"/>
                <a:ext cx="295332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B9C2B4"/>
                    </a:solidFill>
                    <a:latin typeface="Microsoft YaHei"/>
                    <a:ea typeface="Microsoft YaHei"/>
                    <a:cs typeface="Microsoft YaHei"/>
                  </a:rPr>
                  <a:t>两列波相遇:独立传播、位移相加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76650" y="3951922"/>
              <a:ext cx="2827020" cy="862585"/>
              <a:chOff x="3676650" y="3951922"/>
              <a:chExt cx="2827020" cy="862585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3676650" y="4152900"/>
                <a:ext cx="647700" cy="64770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4A9A3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806190" y="4315778"/>
                <a:ext cx="388620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550" dirty="0">
                    <a:solidFill>
                      <a:srgbClr val="F4A9A3"/>
                    </a:solidFill>
                    <a:latin typeface="KaiTi"/>
                    <a:ea typeface="KaiTi"/>
                    <a:cs typeface="KaiTi"/>
                  </a:rPr>
                  <a:t>二</a:t>
                </a:r>
              </a:p>
            </p:txBody>
          </p:sp>
          <p:grpSp>
            <p:nvGrpSpPr>
              <p:cNvPr id="19" name="Group 19"/>
              <p:cNvGrpSpPr/>
              <p:nvPr/>
            </p:nvGrpSpPr>
            <p:grpSpPr>
              <a:xfrm>
                <a:off x="4519612" y="3976688"/>
                <a:ext cx="257175" cy="200024"/>
                <a:chOff x="4519612" y="3976688"/>
                <a:chExt cx="257175" cy="200024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4519612" y="3976688"/>
                  <a:ext cx="25717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175" h="57150">
                      <a:moveTo>
                        <a:pt x="0" y="28575"/>
                      </a:moveTo>
                      <a:cubicBezTo>
                        <a:pt x="42862" y="0"/>
                        <a:pt x="85725" y="0"/>
                        <a:pt x="128588" y="28575"/>
                      </a:cubicBezTo>
                      <a:cubicBezTo>
                        <a:pt x="171450" y="57150"/>
                        <a:pt x="214312" y="57150"/>
                        <a:pt x="257175" y="28575"/>
                      </a:cubicBez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4519612" y="4119562"/>
                  <a:ext cx="25717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175" h="57150">
                      <a:moveTo>
                        <a:pt x="0" y="28575"/>
                      </a:moveTo>
                      <a:cubicBezTo>
                        <a:pt x="42862" y="0"/>
                        <a:pt x="85725" y="0"/>
                        <a:pt x="128588" y="28575"/>
                      </a:cubicBezTo>
                      <a:cubicBezTo>
                        <a:pt x="171450" y="57150"/>
                        <a:pt x="214312" y="57150"/>
                        <a:pt x="257175" y="28575"/>
                      </a:cubicBez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4519612" y="4048125"/>
                  <a:ext cx="25717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175" h="57150">
                      <a:moveTo>
                        <a:pt x="0" y="28575"/>
                      </a:moveTo>
                      <a:cubicBezTo>
                        <a:pt x="42862" y="0"/>
                        <a:pt x="85725" y="0"/>
                        <a:pt x="128588" y="28575"/>
                      </a:cubicBezTo>
                      <a:cubicBezTo>
                        <a:pt x="171450" y="57150"/>
                        <a:pt x="214312" y="57150"/>
                        <a:pt x="257175" y="28575"/>
                      </a:cubicBez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904994" y="3951922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波的干涉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469130" y="4391025"/>
                <a:ext cx="203454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B9C2B4"/>
                    </a:solidFill>
                    <a:latin typeface="Microsoft YaHei"/>
                    <a:ea typeface="Microsoft YaHei"/>
                    <a:cs typeface="Microsoft YaHei"/>
                  </a:rPr>
                  <a:t>稳定的加强区与减弱区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248400" y="2618422"/>
              <a:ext cx="2625090" cy="862585"/>
              <a:chOff x="6248400" y="2618422"/>
              <a:chExt cx="2625090" cy="862585"/>
            </a:xfrm>
          </p:grpSpPr>
          <p:sp>
            <p:nvSpPr>
              <p:cNvPr id="23" name="Ellipse 23"/>
              <p:cNvSpPr/>
              <p:nvPr/>
            </p:nvSpPr>
            <p:spPr>
              <a:xfrm>
                <a:off x="6248400" y="2819400"/>
                <a:ext cx="647700" cy="64770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6D77A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6377940" y="2982278"/>
                <a:ext cx="388620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55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三</a:t>
                </a:r>
              </a:p>
            </p:txBody>
          </p:sp>
          <p:grpSp>
            <p:nvGrpSpPr>
              <p:cNvPr id="34" name="Group 34"/>
              <p:cNvGrpSpPr/>
              <p:nvPr/>
            </p:nvGrpSpPr>
            <p:grpSpPr>
              <a:xfrm>
                <a:off x="7105650" y="2628900"/>
                <a:ext cx="228600" cy="228600"/>
                <a:chOff x="7105650" y="2628900"/>
                <a:chExt cx="228600" cy="228600"/>
              </a:xfrm>
            </p:grpSpPr>
            <p:sp>
              <p:nvSpPr>
                <p:cNvPr id="25" name="Freeform 25"/>
                <p:cNvSpPr/>
                <p:nvPr/>
              </p:nvSpPr>
              <p:spPr>
                <a:xfrm>
                  <a:off x="7105650" y="2628900"/>
                  <a:ext cx="228600" cy="22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228600">
                      <a:moveTo>
                        <a:pt x="0" y="28575"/>
                      </a:moveTo>
                      <a:cubicBezTo>
                        <a:pt x="0" y="12793"/>
                        <a:pt x="12793" y="0"/>
                        <a:pt x="28575" y="0"/>
                      </a:cubicBezTo>
                      <a:lnTo>
                        <a:pt x="200025" y="0"/>
                      </a:lnTo>
                      <a:cubicBezTo>
                        <a:pt x="215807" y="0"/>
                        <a:pt x="228600" y="12793"/>
                        <a:pt x="228600" y="28575"/>
                      </a:cubicBezTo>
                      <a:lnTo>
                        <a:pt x="228600" y="200025"/>
                      </a:lnTo>
                      <a:cubicBezTo>
                        <a:pt x="228600" y="215807"/>
                        <a:pt x="215807" y="228600"/>
                        <a:pt x="200025" y="228600"/>
                      </a:cubicBezTo>
                      <a:lnTo>
                        <a:pt x="28575" y="228600"/>
                      </a:lnTo>
                      <a:cubicBezTo>
                        <a:pt x="12793" y="228600"/>
                        <a:pt x="0" y="215807"/>
                        <a:pt x="0" y="200025"/>
                      </a:cubicBezTo>
                      <a:lnTo>
                        <a:pt x="0" y="28575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7105650" y="2686050"/>
                  <a:ext cx="228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9525">
                      <a:moveTo>
                        <a:pt x="0" y="0"/>
                      </a:moveTo>
                      <a:lnTo>
                        <a:pt x="228600" y="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7105650" y="2743200"/>
                  <a:ext cx="228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9525">
                      <a:moveTo>
                        <a:pt x="22860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7105650" y="2800350"/>
                  <a:ext cx="228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9525">
                      <a:moveTo>
                        <a:pt x="0" y="0"/>
                      </a:moveTo>
                      <a:lnTo>
                        <a:pt x="228600" y="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7177088" y="2628900"/>
                  <a:ext cx="95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7248525" y="2686050"/>
                  <a:ext cx="95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7162800" y="2743200"/>
                  <a:ext cx="95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7277100" y="2743200"/>
                  <a:ext cx="95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7205662" y="2800350"/>
                  <a:ext cx="95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</p:grpSp>
          <p:sp>
            <p:nvSpPr>
              <p:cNvPr id="35" name="TextBox 35"/>
              <p:cNvSpPr txBox="1"/>
              <p:nvPr/>
            </p:nvSpPr>
            <p:spPr>
              <a:xfrm>
                <a:off x="7476744" y="2618422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波的衍射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040880" y="3057525"/>
                <a:ext cx="183261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B9C2B4"/>
                    </a:solidFill>
                    <a:latin typeface="Microsoft YaHei"/>
                    <a:ea typeface="Microsoft YaHei"/>
                    <a:cs typeface="Microsoft YaHei"/>
                  </a:rPr>
                  <a:t>绕过障碍物继续传播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469130" y="1581150"/>
              <a:ext cx="4427220" cy="950595"/>
              <a:chOff x="4469130" y="1581150"/>
              <a:chExt cx="4427220" cy="950595"/>
            </a:xfrm>
          </p:grpSpPr>
          <p:sp>
            <p:nvSpPr>
              <p:cNvPr id="38" name="Ellipse 38"/>
              <p:cNvSpPr/>
              <p:nvPr/>
            </p:nvSpPr>
            <p:spPr>
              <a:xfrm>
                <a:off x="8248650" y="1581150"/>
                <a:ext cx="647700" cy="64770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3EFE4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378190" y="1744028"/>
                <a:ext cx="388620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550" dirty="0">
                    <a:solidFill>
                      <a:srgbClr val="F3EFE4"/>
                    </a:solidFill>
                    <a:latin typeface="KaiTi"/>
                    <a:ea typeface="KaiTi"/>
                    <a:cs typeface="KaiTi"/>
                  </a:rPr>
                  <a:t>四</a:t>
                </a:r>
              </a:p>
            </p:txBody>
          </p:sp>
          <p:grpSp>
            <p:nvGrpSpPr>
              <p:cNvPr id="45" name="Group 45"/>
              <p:cNvGrpSpPr/>
              <p:nvPr/>
            </p:nvGrpSpPr>
            <p:grpSpPr>
              <a:xfrm>
                <a:off x="6848475" y="1824038"/>
                <a:ext cx="285750" cy="200024"/>
                <a:chOff x="6848475" y="1824038"/>
                <a:chExt cx="285750" cy="200024"/>
              </a:xfrm>
            </p:grpSpPr>
            <p:sp>
              <p:nvSpPr>
                <p:cNvPr id="40" name="Freeform 40"/>
                <p:cNvSpPr/>
                <p:nvPr/>
              </p:nvSpPr>
              <p:spPr>
                <a:xfrm>
                  <a:off x="6872583" y="1852613"/>
                  <a:ext cx="194700" cy="1714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700" h="171449">
                      <a:moveTo>
                        <a:pt x="14911" y="171449"/>
                      </a:moveTo>
                      <a:lnTo>
                        <a:pt x="179774" y="171449"/>
                      </a:lnTo>
                      <a:cubicBezTo>
                        <a:pt x="184879" y="171449"/>
                        <a:pt x="189595" y="168726"/>
                        <a:pt x="192148" y="164305"/>
                      </a:cubicBezTo>
                      <a:cubicBezTo>
                        <a:pt x="194700" y="159885"/>
                        <a:pt x="194700" y="154439"/>
                        <a:pt x="192147" y="150018"/>
                      </a:cubicBezTo>
                      <a:lnTo>
                        <a:pt x="109723" y="7143"/>
                      </a:lnTo>
                      <a:cubicBezTo>
                        <a:pt x="107171" y="2723"/>
                        <a:pt x="102454" y="0"/>
                        <a:pt x="97350" y="0"/>
                      </a:cubicBezTo>
                      <a:cubicBezTo>
                        <a:pt x="92246" y="0"/>
                        <a:pt x="87529" y="2723"/>
                        <a:pt x="84977" y="7143"/>
                      </a:cubicBezTo>
                      <a:lnTo>
                        <a:pt x="2552" y="150018"/>
                      </a:lnTo>
                      <a:cubicBezTo>
                        <a:pt x="1" y="154436"/>
                        <a:pt x="0" y="159880"/>
                        <a:pt x="2549" y="164299"/>
                      </a:cubicBezTo>
                      <a:cubicBezTo>
                        <a:pt x="5097" y="168719"/>
                        <a:pt x="9809" y="171444"/>
                        <a:pt x="14911" y="171449"/>
                      </a:cubicBez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41" name="Freeform 41"/>
                <p:cNvSpPr/>
                <p:nvPr/>
              </p:nvSpPr>
              <p:spPr>
                <a:xfrm>
                  <a:off x="6848475" y="1938338"/>
                  <a:ext cx="63579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79" h="9525">
                      <a:moveTo>
                        <a:pt x="0" y="0"/>
                      </a:moveTo>
                      <a:lnTo>
                        <a:pt x="63579" y="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7012781" y="1824038"/>
                  <a:ext cx="64294" cy="8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94" h="85725">
                      <a:moveTo>
                        <a:pt x="64294" y="0"/>
                      </a:moveTo>
                      <a:lnTo>
                        <a:pt x="0" y="85725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43" name="Freeform 43"/>
                <p:cNvSpPr/>
                <p:nvPr/>
              </p:nvSpPr>
              <p:spPr>
                <a:xfrm>
                  <a:off x="7023497" y="1881188"/>
                  <a:ext cx="110728" cy="464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28" h="46434">
                      <a:moveTo>
                        <a:pt x="110728" y="0"/>
                      </a:moveTo>
                      <a:lnTo>
                        <a:pt x="0" y="46434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7034212" y="1945481"/>
                  <a:ext cx="100012" cy="214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12" h="21431">
                      <a:moveTo>
                        <a:pt x="100012" y="21431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F3EFE4"/>
                  </a:solidFill>
                </a:ln>
              </p:spPr>
            </p:sp>
          </p:grpSp>
          <p:sp>
            <p:nvSpPr>
              <p:cNvPr id="46" name="TextBox 46"/>
              <p:cNvSpPr txBox="1"/>
              <p:nvPr/>
            </p:nvSpPr>
            <p:spPr>
              <a:xfrm>
                <a:off x="5514594" y="18087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光也是波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4469130" y="2238375"/>
                <a:ext cx="28422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B9C2B4"/>
                    </a:solidFill>
                    <a:latin typeface="Microsoft YaHei"/>
                    <a:ea typeface="Microsoft YaHei"/>
                    <a:cs typeface="Microsoft YaHei"/>
                  </a:rPr>
                  <a:t>杨氏双缝、泊松亮斑、薄膜彩色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326380" y="5553075"/>
              <a:ext cx="3246120" cy="293370"/>
              <a:chOff x="5326380" y="5553075"/>
              <a:chExt cx="3246120" cy="293370"/>
            </a:xfrm>
          </p:grpSpPr>
          <p:sp>
            <p:nvSpPr>
              <p:cNvPr id="49" name="TextBox 49"/>
              <p:cNvSpPr txBox="1"/>
              <p:nvPr/>
            </p:nvSpPr>
            <p:spPr>
              <a:xfrm>
                <a:off x="5326380" y="5553075"/>
                <a:ext cx="295332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i="1" dirty="0">
                    <a:solidFill>
                      <a:srgbClr val="B9C2B4"/>
                    </a:solidFill>
                    <a:latin typeface="Microsoft YaHei"/>
                    <a:ea typeface="Microsoft YaHei"/>
                    <a:cs typeface="Microsoft YaHei"/>
                  </a:rPr>
                  <a:t>水波先讲清楚,光波只是换了对象</a:t>
                </a:r>
              </a:p>
            </p:txBody>
          </p:sp>
          <p:sp>
            <p:nvSpPr>
              <p:cNvPr id="50" name="Freeform 50"/>
              <p:cNvSpPr/>
              <p:nvPr/>
            </p:nvSpPr>
            <p:spPr>
              <a:xfrm>
                <a:off x="5334000" y="5784850"/>
                <a:ext cx="323850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3238500" h="44450">
                    <a:moveTo>
                      <a:pt x="0" y="44450"/>
                    </a:moveTo>
                    <a:cubicBezTo>
                      <a:pt x="889000" y="6350"/>
                      <a:pt x="1968500" y="0"/>
                      <a:pt x="3238500" y="25400"/>
                    </a:cubicBezTo>
                  </a:path>
                </a:pathLst>
              </a:custGeom>
              <a:noFill/>
              <a:ln w="14288">
                <a:solidFill>
                  <a:srgbClr val="B9C2B4">
                    <a:alpha val="60000"/>
                  </a:srgbClr>
                </a:solidFill>
                <a:prstDash val="dash"/>
              </a:ln>
            </p:spPr>
          </p:sp>
        </p:grpSp>
      </p:grpSp>
      <p:sp>
        <p:nvSpPr>
          <p:cNvPr id="53" name="TextBox 53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6762750" y="0"/>
            <a:ext cx="2990850" cy="2286000"/>
            <a:chOff x="6762750" y="0"/>
            <a:chExt cx="2990850" cy="2286000"/>
          </a:xfrm>
        </p:grpSpPr>
        <p:sp>
          <p:nvSpPr>
            <p:cNvPr id="2" name="Freeform 2"/>
            <p:cNvSpPr/>
            <p:nvPr/>
          </p:nvSpPr>
          <p:spPr>
            <a:xfrm>
              <a:off x="8515350" y="0"/>
              <a:ext cx="1238250" cy="571500"/>
            </a:xfrm>
            <a:custGeom>
              <a:avLst/>
              <a:gdLst/>
              <a:ahLst/>
              <a:cxnLst/>
              <a:rect l="l" t="t" r="r" b="b"/>
              <a:pathLst>
                <a:path w="1238250" h="571500">
                  <a:moveTo>
                    <a:pt x="1238250" y="571500"/>
                  </a:moveTo>
                  <a:cubicBezTo>
                    <a:pt x="915815" y="226820"/>
                    <a:pt x="471482" y="21744"/>
                    <a:pt x="0" y="0"/>
                  </a:cubicBezTo>
                </a:path>
              </a:pathLst>
            </a:custGeom>
            <a:noFill/>
            <a:ln w="23812" cap="rnd">
              <a:solidFill>
                <a:srgbClr val="9DDCE6">
                  <a:alpha val="45000"/>
                </a:srgbClr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7791450" y="0"/>
              <a:ext cx="1962150" cy="1143000"/>
            </a:xfrm>
            <a:custGeom>
              <a:avLst/>
              <a:gdLst/>
              <a:ahLst/>
              <a:cxnLst/>
              <a:rect l="l" t="t" r="r" b="b"/>
              <a:pathLst>
                <a:path w="1962150" h="1143000">
                  <a:moveTo>
                    <a:pt x="1962150" y="1143000"/>
                  </a:moveTo>
                  <a:cubicBezTo>
                    <a:pt x="1543576" y="454597"/>
                    <a:pt x="805296" y="24531"/>
                    <a:pt x="0" y="0"/>
                  </a:cubicBezTo>
                </a:path>
              </a:pathLst>
            </a:custGeom>
            <a:noFill/>
            <a:ln w="23812" cap="rnd">
              <a:solidFill>
                <a:srgbClr val="9DDCE6">
                  <a:alpha val="45000"/>
                </a:srgbClr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7181850" y="0"/>
              <a:ext cx="2571750" cy="1714500"/>
            </a:xfrm>
            <a:custGeom>
              <a:avLst/>
              <a:gdLst/>
              <a:ahLst/>
              <a:cxnLst/>
              <a:rect l="l" t="t" r="r" b="b"/>
              <a:pathLst>
                <a:path w="2571750" h="1714500">
                  <a:moveTo>
                    <a:pt x="2571750" y="1714500"/>
                  </a:moveTo>
                  <a:cubicBezTo>
                    <a:pt x="2105960" y="704136"/>
                    <a:pt x="1111794" y="41358"/>
                    <a:pt x="0" y="0"/>
                  </a:cubicBezTo>
                </a:path>
              </a:pathLst>
            </a:custGeom>
            <a:noFill/>
            <a:ln w="23812" cap="rnd">
              <a:solidFill>
                <a:srgbClr val="9DDCE6">
                  <a:alpha val="45000"/>
                </a:srgbClr>
              </a:solidFill>
            </a:ln>
          </p:spPr>
        </p:sp>
        <p:sp>
          <p:nvSpPr>
            <p:cNvPr id="5" name="Freeform 5"/>
            <p:cNvSpPr/>
            <p:nvPr/>
          </p:nvSpPr>
          <p:spPr>
            <a:xfrm>
              <a:off x="6762750" y="0"/>
              <a:ext cx="2990850" cy="2286000"/>
            </a:xfrm>
            <a:custGeom>
              <a:avLst/>
              <a:gdLst/>
              <a:ahLst/>
              <a:cxnLst/>
              <a:rect l="l" t="t" r="r" b="b"/>
              <a:pathLst>
                <a:path w="2990850" h="2286000">
                  <a:moveTo>
                    <a:pt x="2990850" y="2286000"/>
                  </a:moveTo>
                  <a:cubicBezTo>
                    <a:pt x="2518450" y="1010779"/>
                    <a:pt x="1354502" y="121137"/>
                    <a:pt x="0" y="0"/>
                  </a:cubicBezTo>
                </a:path>
              </a:pathLst>
            </a:custGeom>
            <a:noFill/>
            <a:ln w="23812" cap="rnd">
              <a:solidFill>
                <a:srgbClr val="9DDCE6">
                  <a:alpha val="45000"/>
                </a:srgbClr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38200" y="1738312"/>
            <a:ext cx="1638300" cy="2162175"/>
            <a:chOff x="838200" y="1738312"/>
            <a:chExt cx="1638300" cy="2162175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1738312"/>
              <a:ext cx="1638300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0" dirty="0">
                  <a:solidFill>
                    <a:srgbClr val="9DDCE6">
                      <a:alphaMod val="35000"/>
                    </a:srgbClr>
                  </a:solidFill>
                  <a:latin typeface="KaiTi"/>
                  <a:ea typeface="KaiTi"/>
                  <a:cs typeface="KaiTi"/>
                </a:rPr>
                <a:t>一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14650" y="1866900"/>
            <a:ext cx="4895850" cy="1390650"/>
            <a:chOff x="2914650" y="1866900"/>
            <a:chExt cx="4895850" cy="1390650"/>
          </a:xfrm>
        </p:grpSpPr>
        <p:sp>
          <p:nvSpPr>
            <p:cNvPr id="9" name="TextBox 9"/>
            <p:cNvSpPr txBox="1"/>
            <p:nvPr/>
          </p:nvSpPr>
          <p:spPr>
            <a:xfrm>
              <a:off x="3028950" y="2371725"/>
              <a:ext cx="387858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波的叠加原理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2914650" y="1866900"/>
              <a:ext cx="4895850" cy="1390650"/>
            </a:xfrm>
            <a:custGeom>
              <a:avLst/>
              <a:gdLst/>
              <a:ahLst/>
              <a:cxnLst/>
              <a:rect l="l" t="t" r="r" b="b"/>
              <a:pathLst>
                <a:path w="4895850" h="1390650">
                  <a:moveTo>
                    <a:pt x="0" y="514350"/>
                  </a:moveTo>
                  <a:cubicBezTo>
                    <a:pt x="228600" y="114300"/>
                    <a:pt x="2990850" y="0"/>
                    <a:pt x="4133850" y="285750"/>
                  </a:cubicBezTo>
                  <a:cubicBezTo>
                    <a:pt x="4895850" y="476250"/>
                    <a:pt x="4705350" y="1181100"/>
                    <a:pt x="3371850" y="1276350"/>
                  </a:cubicBezTo>
                  <a:cubicBezTo>
                    <a:pt x="1847850" y="1390650"/>
                    <a:pt x="228600" y="1333500"/>
                    <a:pt x="0" y="952500"/>
                  </a:cubicBezTo>
                  <a:close/>
                </a:path>
              </a:pathLst>
            </a:custGeom>
            <a:noFill/>
            <a:ln w="33338" cap="rnd">
              <a:solidFill>
                <a:srgbClr val="F6D77A">
                  <a:alpha val="90000"/>
                </a:srgbClr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809625" y="4124325"/>
            <a:ext cx="5883783" cy="860298"/>
            <a:chOff x="809625" y="4124325"/>
            <a:chExt cx="5883783" cy="860298"/>
          </a:xfrm>
        </p:grpSpPr>
        <p:grpSp>
          <p:nvGrpSpPr>
            <p:cNvPr id="15" name="Group 15"/>
            <p:cNvGrpSpPr/>
            <p:nvPr/>
          </p:nvGrpSpPr>
          <p:grpSpPr>
            <a:xfrm>
              <a:off x="809625" y="4124325"/>
              <a:ext cx="285751" cy="285751"/>
              <a:chOff x="809625" y="4124325"/>
              <a:chExt cx="285751" cy="28575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9625" y="41243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952500" y="43307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59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28688" y="4216375"/>
                <a:ext cx="58222" cy="66745"/>
              </a:xfrm>
              <a:custGeom>
                <a:avLst/>
                <a:gdLst/>
                <a:ahLst/>
                <a:cxnLst/>
                <a:rect l="l" t="t" r="r" b="b"/>
                <a:pathLst>
                  <a:path w="58222" h="66745">
                    <a:moveTo>
                      <a:pt x="23813" y="66701"/>
                    </a:moveTo>
                    <a:cubicBezTo>
                      <a:pt x="38510" y="66745"/>
                      <a:pt x="51317" y="56696"/>
                      <a:pt x="54770" y="42409"/>
                    </a:cubicBezTo>
                    <a:cubicBezTo>
                      <a:pt x="58222" y="28123"/>
                      <a:pt x="51418" y="13334"/>
                      <a:pt x="38322" y="6661"/>
                    </a:cubicBezTo>
                    <a:cubicBezTo>
                      <a:pt x="25319" y="0"/>
                      <a:pt x="9440" y="3177"/>
                      <a:pt x="0" y="14329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284732" y="4135755"/>
              <a:ext cx="5408676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两列波在同一根绳子上迎面相遇,</a:t>
              </a:r>
              <a:br/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会不会把对方"撞坏"?相遇处的质点在做什么?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00100" y="5772150"/>
            <a:ext cx="5434774" cy="360045"/>
            <a:chOff x="800100" y="5772150"/>
            <a:chExt cx="5434774" cy="360045"/>
          </a:xfrm>
        </p:grpSpPr>
        <p:sp>
          <p:nvSpPr>
            <p:cNvPr id="18" name="Freeform 18"/>
            <p:cNvSpPr/>
            <p:nvPr/>
          </p:nvSpPr>
          <p:spPr>
            <a:xfrm>
              <a:off x="800100" y="5772150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19050">
              <a:solidFill>
                <a:srgbClr val="B9C2B4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40130" y="5838825"/>
              <a:ext cx="519474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先建立"位移相加"这一条规则,后面所有现象都从它推出来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  <p:transition xmlns:p14="http://schemas.microsoft.com/office/powerpoint/2010/main" p14:dur="500">
    <p:push dir="l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6680187" cy="616077"/>
            <a:chOff x="555498" y="593408"/>
            <a:chExt cx="6680187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272034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波的叠加原理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2419350" cy="41275"/>
            </a:xfrm>
            <a:custGeom>
              <a:avLst/>
              <a:gdLst/>
              <a:ahLst/>
              <a:cxnLst/>
              <a:rect l="l" t="t" r="r" b="b"/>
              <a:pathLst>
                <a:path w="2419350" h="41275">
                  <a:moveTo>
                    <a:pt x="0" y="41275"/>
                  </a:moveTo>
                  <a:cubicBezTo>
                    <a:pt x="749300" y="3175"/>
                    <a:pt x="1555750" y="0"/>
                    <a:pt x="2419350" y="31750"/>
                  </a:cubicBezTo>
                </a:path>
              </a:pathLst>
            </a:custGeom>
            <a:noFill/>
            <a:ln w="38100" cap="rnd">
              <a:solidFill>
                <a:srgbClr val="9DDCE6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420618" y="736282"/>
              <a:ext cx="38150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两列波相遇:各走各的,相遇处位移相加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7606" y="1710690"/>
            <a:ext cx="5247894" cy="1061085"/>
            <a:chOff x="657606" y="1710690"/>
            <a:chExt cx="5247894" cy="1061085"/>
          </a:xfrm>
        </p:grpSpPr>
        <p:sp>
          <p:nvSpPr>
            <p:cNvPr id="6" name="TextBox 6"/>
            <p:cNvSpPr txBox="1"/>
            <p:nvPr/>
          </p:nvSpPr>
          <p:spPr>
            <a:xfrm>
              <a:off x="657606" y="1710690"/>
              <a:ext cx="10040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2B4"/>
                  </a:solidFill>
                  <a:latin typeface="KaiTi"/>
                  <a:ea typeface="KaiTi"/>
                  <a:cs typeface="KaiTi"/>
                </a:rPr>
                <a:t>① 相遇前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762000" y="2762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524000" y="2279650"/>
              <a:ext cx="1333500" cy="482600"/>
            </a:xfrm>
            <a:custGeom>
              <a:avLst/>
              <a:gdLst/>
              <a:ahLst/>
              <a:cxnLst/>
              <a:rect l="l" t="t" r="r" b="b"/>
              <a:pathLst>
                <a:path w="1333500" h="482600">
                  <a:moveTo>
                    <a:pt x="0" y="482600"/>
                  </a:moveTo>
                  <a:lnTo>
                    <a:pt x="381000" y="482600"/>
                  </a:lnTo>
                  <a:cubicBezTo>
                    <a:pt x="571500" y="0"/>
                    <a:pt x="762000" y="0"/>
                    <a:pt x="952500" y="482600"/>
                  </a:cubicBezTo>
                  <a:lnTo>
                    <a:pt x="1333500" y="482600"/>
                  </a:lnTo>
                </a:path>
              </a:pathLst>
            </a:custGeom>
            <a:noFill/>
            <a:ln w="38100" cap="rnd">
              <a:solidFill>
                <a:srgbClr val="9DDCE6"/>
              </a:solidFill>
              <a:round/>
            </a:ln>
          </p:spPr>
        </p:sp>
        <p:sp>
          <p:nvSpPr>
            <p:cNvPr id="9" name="Freeform 9"/>
            <p:cNvSpPr/>
            <p:nvPr/>
          </p:nvSpPr>
          <p:spPr>
            <a:xfrm>
              <a:off x="3810000" y="2279650"/>
              <a:ext cx="1333500" cy="482600"/>
            </a:xfrm>
            <a:custGeom>
              <a:avLst/>
              <a:gdLst/>
              <a:ahLst/>
              <a:cxnLst/>
              <a:rect l="l" t="t" r="r" b="b"/>
              <a:pathLst>
                <a:path w="1333500" h="482600">
                  <a:moveTo>
                    <a:pt x="0" y="482600"/>
                  </a:moveTo>
                  <a:lnTo>
                    <a:pt x="381000" y="482600"/>
                  </a:lnTo>
                  <a:cubicBezTo>
                    <a:pt x="571500" y="0"/>
                    <a:pt x="762000" y="0"/>
                    <a:pt x="952500" y="482600"/>
                  </a:cubicBezTo>
                  <a:lnTo>
                    <a:pt x="1333500" y="482600"/>
                  </a:lnTo>
                </a:path>
              </a:pathLst>
            </a:custGeom>
            <a:noFill/>
            <a:ln w="38100" cap="rnd">
              <a:solidFill>
                <a:srgbClr val="F4A9A3"/>
              </a:solidFill>
              <a:round/>
            </a:ln>
          </p:spPr>
        </p:sp>
        <p:sp>
          <p:nvSpPr>
            <p:cNvPr id="10" name="Line 10"/>
            <p:cNvSpPr/>
            <p:nvPr/>
          </p:nvSpPr>
          <p:spPr>
            <a:xfrm>
              <a:off x="2857500" y="226695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23812" cap="rnd">
              <a:solidFill>
                <a:srgbClr val="9DDCE6"/>
              </a:solidFill>
            </a:ln>
          </p:spPr>
        </p:sp>
        <p:sp>
          <p:nvSpPr>
            <p:cNvPr id="11" name="Polygon 11"/>
            <p:cNvSpPr/>
            <p:nvPr/>
          </p:nvSpPr>
          <p:spPr>
            <a:xfrm>
              <a:off x="3181350" y="2209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57150"/>
                  </a:move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9DDCE6"/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3429000" y="226695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381000" y="0"/>
                  </a:moveTo>
                  <a:lnTo>
                    <a:pt x="0" y="0"/>
                  </a:lnTo>
                </a:path>
              </a:pathLst>
            </a:custGeom>
            <a:noFill/>
            <a:ln w="23812" cap="rnd">
              <a:solidFill>
                <a:srgbClr val="F4A9A3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3371850" y="2209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57150"/>
                  </a:moveTo>
                  <a:lnTo>
                    <a:pt x="114300" y="0"/>
                  </a:lnTo>
                  <a:lnTo>
                    <a:pt x="114300" y="114300"/>
                  </a:lnTo>
                  <a:close/>
                </a:path>
              </a:pathLst>
            </a:custGeom>
            <a:solidFill>
              <a:srgbClr val="F4A9A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421892" y="1968818"/>
              <a:ext cx="3499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DDCE6"/>
                  </a:solidFill>
                  <a:latin typeface="Microsoft YaHei"/>
                  <a:ea typeface="Microsoft YaHei"/>
                  <a:cs typeface="Microsoft YaHei"/>
                </a:rPr>
                <a:t>波 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69942" y="1968818"/>
              <a:ext cx="3499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4A9A3"/>
                  </a:solidFill>
                  <a:latin typeface="Microsoft YaHei"/>
                  <a:ea typeface="Microsoft YaHei"/>
                  <a:cs typeface="Microsoft YaHei"/>
                </a:rPr>
                <a:t>波 b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57606" y="3234690"/>
            <a:ext cx="5247894" cy="1061085"/>
            <a:chOff x="657606" y="3234690"/>
            <a:chExt cx="5247894" cy="1061085"/>
          </a:xfrm>
        </p:grpSpPr>
        <p:sp>
          <p:nvSpPr>
            <p:cNvPr id="17" name="TextBox 17"/>
            <p:cNvSpPr txBox="1"/>
            <p:nvPr/>
          </p:nvSpPr>
          <p:spPr>
            <a:xfrm>
              <a:off x="657606" y="3234690"/>
              <a:ext cx="10040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2B4"/>
                  </a:solidFill>
                  <a:latin typeface="KaiTi"/>
                  <a:ea typeface="KaiTi"/>
                  <a:cs typeface="KaiTi"/>
                </a:rPr>
                <a:t>② 相遇时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62000" y="4286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857500" y="3803650"/>
              <a:ext cx="571500" cy="482600"/>
            </a:xfrm>
            <a:custGeom>
              <a:avLst/>
              <a:gdLst/>
              <a:ahLst/>
              <a:cxnLst/>
              <a:rect l="l" t="t" r="r" b="b"/>
              <a:pathLst>
                <a:path w="571500" h="482600">
                  <a:moveTo>
                    <a:pt x="0" y="482600"/>
                  </a:moveTo>
                  <a:cubicBezTo>
                    <a:pt x="190500" y="0"/>
                    <a:pt x="381000" y="0"/>
                    <a:pt x="571500" y="482600"/>
                  </a:cubicBezTo>
                </a:path>
              </a:pathLst>
            </a:custGeom>
            <a:noFill/>
            <a:ln w="23812" cap="rnd">
              <a:solidFill>
                <a:srgbClr val="9DDCE6"/>
              </a:solidFill>
              <a:custDash>
                <a:ds d="240000" sp="200000"/>
              </a:custDash>
            </a:ln>
          </p:spPr>
        </p:sp>
        <p:sp>
          <p:nvSpPr>
            <p:cNvPr id="20" name="Freeform 20"/>
            <p:cNvSpPr/>
            <p:nvPr/>
          </p:nvSpPr>
          <p:spPr>
            <a:xfrm>
              <a:off x="2857500" y="3803650"/>
              <a:ext cx="571500" cy="482600"/>
            </a:xfrm>
            <a:custGeom>
              <a:avLst/>
              <a:gdLst/>
              <a:ahLst/>
              <a:cxnLst/>
              <a:rect l="l" t="t" r="r" b="b"/>
              <a:pathLst>
                <a:path w="571500" h="482600">
                  <a:moveTo>
                    <a:pt x="0" y="482600"/>
                  </a:moveTo>
                  <a:cubicBezTo>
                    <a:pt x="190500" y="0"/>
                    <a:pt x="381000" y="0"/>
                    <a:pt x="571500" y="482600"/>
                  </a:cubicBezTo>
                </a:path>
              </a:pathLst>
            </a:custGeom>
            <a:noFill/>
            <a:ln w="23812" cap="rnd">
              <a:solidFill>
                <a:srgbClr val="F4A9A3"/>
              </a:solidFill>
              <a:custDash>
                <a:ds d="240000" sp="200000"/>
              </a:custDash>
            </a:ln>
          </p:spPr>
        </p:sp>
        <p:sp>
          <p:nvSpPr>
            <p:cNvPr id="21" name="Freeform 21"/>
            <p:cNvSpPr/>
            <p:nvPr/>
          </p:nvSpPr>
          <p:spPr>
            <a:xfrm>
              <a:off x="2476500" y="3346450"/>
              <a:ext cx="1333500" cy="939800"/>
            </a:xfrm>
            <a:custGeom>
              <a:avLst/>
              <a:gdLst/>
              <a:ahLst/>
              <a:cxnLst/>
              <a:rect l="l" t="t" r="r" b="b"/>
              <a:pathLst>
                <a:path w="1333500" h="939800">
                  <a:moveTo>
                    <a:pt x="0" y="939800"/>
                  </a:moveTo>
                  <a:lnTo>
                    <a:pt x="381000" y="939800"/>
                  </a:lnTo>
                  <a:cubicBezTo>
                    <a:pt x="571500" y="0"/>
                    <a:pt x="762000" y="0"/>
                    <a:pt x="952500" y="939800"/>
                  </a:cubicBezTo>
                  <a:lnTo>
                    <a:pt x="1333500" y="939800"/>
                  </a:lnTo>
                </a:path>
              </a:pathLst>
            </a:custGeom>
            <a:noFill/>
            <a:ln w="42862" cap="rnd">
              <a:solidFill>
                <a:srgbClr val="F6D77A"/>
              </a:solidFill>
              <a:round/>
            </a:ln>
          </p:spPr>
        </p:sp>
        <p:sp>
          <p:nvSpPr>
            <p:cNvPr id="22" name="Line 22"/>
            <p:cNvSpPr/>
            <p:nvPr/>
          </p:nvSpPr>
          <p:spPr>
            <a:xfrm>
              <a:off x="3143250" y="3600450"/>
              <a:ext cx="9525" cy="685800"/>
            </a:xfrm>
            <a:custGeom>
              <a:avLst/>
              <a:gdLst/>
              <a:ahLst/>
              <a:cxnLst/>
              <a:rect l="l" t="t" r="r" b="b"/>
              <a:pathLst>
                <a:path w="9525" h="685800">
                  <a:moveTo>
                    <a:pt x="0" y="685800"/>
                  </a:move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F3EFE4">
                  <a:alpha val="70000"/>
                </a:srgbClr>
              </a:solidFill>
              <a:custDash>
                <a:ds d="200000" sp="200000"/>
              </a:custDash>
            </a:ln>
          </p:spPr>
        </p:sp>
        <p:sp>
          <p:nvSpPr>
            <p:cNvPr id="23" name="Line 23"/>
            <p:cNvSpPr/>
            <p:nvPr/>
          </p:nvSpPr>
          <p:spPr>
            <a:xfrm>
              <a:off x="3143250" y="360045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F3EFE4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573780" y="3571875"/>
              <a:ext cx="12611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位移 = y</a:t>
              </a:r>
              <a:r>
                <a:rPr lang="en-US" sz="1050" baseline="-250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lang="en-US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 xml:space="preserve"> + y</a:t>
              </a:r>
              <a:r>
                <a:rPr lang="en-US" sz="1050" baseline="-250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b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574923" y="3881914"/>
              <a:ext cx="202040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(矢量和,方向相反时相减)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57606" y="4758690"/>
            <a:ext cx="5247894" cy="1061085"/>
            <a:chOff x="657606" y="4758690"/>
            <a:chExt cx="5247894" cy="1061085"/>
          </a:xfrm>
        </p:grpSpPr>
        <p:sp>
          <p:nvSpPr>
            <p:cNvPr id="27" name="TextBox 27"/>
            <p:cNvSpPr txBox="1"/>
            <p:nvPr/>
          </p:nvSpPr>
          <p:spPr>
            <a:xfrm>
              <a:off x="657606" y="4758690"/>
              <a:ext cx="10040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2B4"/>
                  </a:solidFill>
                  <a:latin typeface="KaiTi"/>
                  <a:ea typeface="KaiTi"/>
                  <a:cs typeface="KaiTi"/>
                </a:rPr>
                <a:t>③ 相遇后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62000" y="5810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1524000" y="5327650"/>
              <a:ext cx="1333500" cy="482600"/>
            </a:xfrm>
            <a:custGeom>
              <a:avLst/>
              <a:gdLst/>
              <a:ahLst/>
              <a:cxnLst/>
              <a:rect l="l" t="t" r="r" b="b"/>
              <a:pathLst>
                <a:path w="1333500" h="482600">
                  <a:moveTo>
                    <a:pt x="0" y="482600"/>
                  </a:moveTo>
                  <a:lnTo>
                    <a:pt x="381000" y="482600"/>
                  </a:lnTo>
                  <a:cubicBezTo>
                    <a:pt x="571500" y="0"/>
                    <a:pt x="762000" y="0"/>
                    <a:pt x="952500" y="482600"/>
                  </a:cubicBezTo>
                  <a:lnTo>
                    <a:pt x="1333500" y="482600"/>
                  </a:lnTo>
                </a:path>
              </a:pathLst>
            </a:custGeom>
            <a:noFill/>
            <a:ln w="38100" cap="rnd">
              <a:solidFill>
                <a:srgbClr val="F4A9A3"/>
              </a:solidFill>
              <a:round/>
            </a:ln>
          </p:spPr>
        </p:sp>
        <p:sp>
          <p:nvSpPr>
            <p:cNvPr id="30" name="Freeform 30"/>
            <p:cNvSpPr/>
            <p:nvPr/>
          </p:nvSpPr>
          <p:spPr>
            <a:xfrm>
              <a:off x="3810000" y="5327650"/>
              <a:ext cx="1333500" cy="482600"/>
            </a:xfrm>
            <a:custGeom>
              <a:avLst/>
              <a:gdLst/>
              <a:ahLst/>
              <a:cxnLst/>
              <a:rect l="l" t="t" r="r" b="b"/>
              <a:pathLst>
                <a:path w="1333500" h="482600">
                  <a:moveTo>
                    <a:pt x="0" y="482600"/>
                  </a:moveTo>
                  <a:lnTo>
                    <a:pt x="381000" y="482600"/>
                  </a:lnTo>
                  <a:cubicBezTo>
                    <a:pt x="571500" y="0"/>
                    <a:pt x="762000" y="0"/>
                    <a:pt x="952500" y="482600"/>
                  </a:cubicBezTo>
                  <a:lnTo>
                    <a:pt x="1333500" y="482600"/>
                  </a:lnTo>
                </a:path>
              </a:pathLst>
            </a:custGeom>
            <a:noFill/>
            <a:ln w="38100" cap="rnd">
              <a:solidFill>
                <a:srgbClr val="9DDCE6"/>
              </a:solidFill>
              <a:round/>
            </a:ln>
          </p:spPr>
        </p:sp>
        <p:sp>
          <p:nvSpPr>
            <p:cNvPr id="31" name="Line 31"/>
            <p:cNvSpPr/>
            <p:nvPr/>
          </p:nvSpPr>
          <p:spPr>
            <a:xfrm>
              <a:off x="1143000" y="531495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381000" y="0"/>
                  </a:moveTo>
                  <a:lnTo>
                    <a:pt x="0" y="0"/>
                  </a:lnTo>
                </a:path>
              </a:pathLst>
            </a:custGeom>
            <a:noFill/>
            <a:ln w="23812" cap="rnd">
              <a:solidFill>
                <a:srgbClr val="F4A9A3"/>
              </a:solidFill>
            </a:ln>
          </p:spPr>
        </p:sp>
        <p:sp>
          <p:nvSpPr>
            <p:cNvPr id="32" name="Polygon 32"/>
            <p:cNvSpPr/>
            <p:nvPr/>
          </p:nvSpPr>
          <p:spPr>
            <a:xfrm>
              <a:off x="1085850" y="5257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57150"/>
                  </a:moveTo>
                  <a:lnTo>
                    <a:pt x="114300" y="0"/>
                  </a:lnTo>
                  <a:lnTo>
                    <a:pt x="114300" y="114300"/>
                  </a:lnTo>
                  <a:close/>
                </a:path>
              </a:pathLst>
            </a:custGeom>
            <a:solidFill>
              <a:srgbClr val="F4A9A3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143500" y="531495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23812" cap="rnd">
              <a:solidFill>
                <a:srgbClr val="9DDCE6"/>
              </a:solidFill>
            </a:ln>
          </p:spPr>
        </p:sp>
        <p:sp>
          <p:nvSpPr>
            <p:cNvPr id="34" name="Polygon 34"/>
            <p:cNvSpPr/>
            <p:nvPr/>
          </p:nvSpPr>
          <p:spPr>
            <a:xfrm>
              <a:off x="5467350" y="5257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57150"/>
                  </a:move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9DDCE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850642" y="507396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波形、频率、速度都没变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400800" y="1638300"/>
            <a:ext cx="2819400" cy="4438650"/>
            <a:chOff x="6400800" y="1638300"/>
            <a:chExt cx="2819400" cy="4438650"/>
          </a:xfrm>
        </p:grpSpPr>
        <p:sp>
          <p:nvSpPr>
            <p:cNvPr id="37" name="Freeform 37"/>
            <p:cNvSpPr/>
            <p:nvPr/>
          </p:nvSpPr>
          <p:spPr>
            <a:xfrm>
              <a:off x="6400800" y="1638300"/>
              <a:ext cx="2819400" cy="4438650"/>
            </a:xfrm>
            <a:custGeom>
              <a:avLst/>
              <a:gdLst/>
              <a:ahLst/>
              <a:cxnLst/>
              <a:rect l="l" t="t" r="r" b="b"/>
              <a:pathLst>
                <a:path w="2819400" h="4438650">
                  <a:moveTo>
                    <a:pt x="19050" y="38100"/>
                  </a:moveTo>
                  <a:lnTo>
                    <a:pt x="2781300" y="0"/>
                  </a:lnTo>
                  <a:lnTo>
                    <a:pt x="2819400" y="4400550"/>
                  </a:lnTo>
                  <a:lnTo>
                    <a:pt x="0" y="4438650"/>
                  </a:lnTo>
                  <a:close/>
                </a:path>
              </a:pathLst>
            </a:custGeom>
            <a:noFill/>
            <a:ln w="23812" cap="rnd">
              <a:solidFill>
                <a:srgbClr val="F3EFE4">
                  <a:alpha val="75000"/>
                </a:srgbClr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656832" y="1887855"/>
              <a:ext cx="12161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叠加原理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6667500" y="2203450"/>
              <a:ext cx="1066800" cy="25400"/>
            </a:xfrm>
            <a:custGeom>
              <a:avLst/>
              <a:gdLst/>
              <a:ahLst/>
              <a:cxnLst/>
              <a:rect l="l" t="t" r="r" b="b"/>
              <a:pathLst>
                <a:path w="1066800" h="25400">
                  <a:moveTo>
                    <a:pt x="0" y="25400"/>
                  </a:moveTo>
                  <a:cubicBezTo>
                    <a:pt x="381000" y="0"/>
                    <a:pt x="736600" y="0"/>
                    <a:pt x="1066800" y="25400"/>
                  </a:cubicBezTo>
                </a:path>
              </a:pathLst>
            </a:custGeom>
            <a:noFill/>
            <a:ln w="23812" cap="rnd">
              <a:solidFill>
                <a:srgbClr val="F6D77A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6659118" y="252698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独立性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660261" y="2856071"/>
              <a:ext cx="1998218" cy="564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几列波相遇后仍保持各自</a:t>
              </a:r>
              <a:br/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的运动状态,互不干扰。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659118" y="3631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可叠加性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660261" y="3960971"/>
              <a:ext cx="2178558" cy="850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相遇区域介质质点的位移,</a:t>
              </a:r>
              <a:br/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等于各列波单独传播时引起</a:t>
              </a:r>
              <a:br/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位移的矢量和。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6703219" y="5179219"/>
              <a:ext cx="214312" cy="214313"/>
              <a:chOff x="6703219" y="5179219"/>
              <a:chExt cx="214312" cy="214313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6703219" y="5179219"/>
                <a:ext cx="214312" cy="107156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07156">
                    <a:moveTo>
                      <a:pt x="0" y="107156"/>
                    </a:moveTo>
                    <a:lnTo>
                      <a:pt x="11906" y="107156"/>
                    </a:lnTo>
                    <a:moveTo>
                      <a:pt x="107156" y="0"/>
                    </a:moveTo>
                    <a:lnTo>
                      <a:pt x="107156" y="11906"/>
                    </a:lnTo>
                    <a:moveTo>
                      <a:pt x="202406" y="107156"/>
                    </a:moveTo>
                    <a:lnTo>
                      <a:pt x="214312" y="107156"/>
                    </a:lnTo>
                    <a:moveTo>
                      <a:pt x="30956" y="30956"/>
                    </a:moveTo>
                    <a:lnTo>
                      <a:pt x="39291" y="39291"/>
                    </a:lnTo>
                    <a:moveTo>
                      <a:pt x="183356" y="30956"/>
                    </a:moveTo>
                    <a:lnTo>
                      <a:pt x="175022" y="39291"/>
                    </a:lnTo>
                  </a:path>
                </a:pathLst>
              </a:custGeom>
              <a:noFill/>
              <a:ln w="23812">
                <a:solidFill>
                  <a:srgbClr val="F6D77A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6745796" y="5226844"/>
                <a:ext cx="129159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29159" h="166688">
                    <a:moveTo>
                      <a:pt x="28861" y="107156"/>
                    </a:moveTo>
                    <a:cubicBezTo>
                      <a:pt x="8361" y="91782"/>
                      <a:pt x="0" y="65015"/>
                      <a:pt x="8103" y="40706"/>
                    </a:cubicBezTo>
                    <a:cubicBezTo>
                      <a:pt x="16206" y="16397"/>
                      <a:pt x="38955" y="0"/>
                      <a:pt x="64579" y="0"/>
                    </a:cubicBezTo>
                    <a:cubicBezTo>
                      <a:pt x="90203" y="0"/>
                      <a:pt x="112953" y="16397"/>
                      <a:pt x="121056" y="40706"/>
                    </a:cubicBezTo>
                    <a:cubicBezTo>
                      <a:pt x="129159" y="65015"/>
                      <a:pt x="120797" y="91782"/>
                      <a:pt x="100298" y="107156"/>
                    </a:cubicBezTo>
                    <a:cubicBezTo>
                      <a:pt x="90870" y="116489"/>
                      <a:pt x="86449" y="129752"/>
                      <a:pt x="88392" y="142875"/>
                    </a:cubicBezTo>
                    <a:cubicBezTo>
                      <a:pt x="88392" y="156026"/>
                      <a:pt x="77731" y="166688"/>
                      <a:pt x="64579" y="166688"/>
                    </a:cubicBezTo>
                    <a:cubicBezTo>
                      <a:pt x="51428" y="166688"/>
                      <a:pt x="40767" y="156026"/>
                      <a:pt x="40767" y="142875"/>
                    </a:cubicBezTo>
                    <a:cubicBezTo>
                      <a:pt x="42710" y="129752"/>
                      <a:pt x="38288" y="116489"/>
                      <a:pt x="28861" y="107156"/>
                    </a:cubicBezTo>
                  </a:path>
                </a:pathLst>
              </a:custGeom>
              <a:noFill/>
              <a:ln w="23812">
                <a:solidFill>
                  <a:srgbClr val="F6D77A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6782991" y="5345906"/>
                <a:ext cx="5476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4769" h="9525">
                    <a:moveTo>
                      <a:pt x="0" y="0"/>
                    </a:moveTo>
                    <a:lnTo>
                      <a:pt x="54769" y="0"/>
                    </a:lnTo>
                  </a:path>
                </a:pathLst>
              </a:custGeom>
              <a:noFill/>
              <a:ln w="23812">
                <a:solidFill>
                  <a:srgbClr val="F6D77A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7041642" y="5207318"/>
              <a:ext cx="17282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同向叠加变高,</a:t>
              </a:r>
              <a:br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反向叠加变矮甚至为零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9600" y="6478429"/>
            <a:ext cx="7589347" cy="308039"/>
            <a:chOff x="609600" y="6478429"/>
            <a:chExt cx="7589347" cy="308039"/>
          </a:xfrm>
        </p:grpSpPr>
        <p:sp>
          <p:nvSpPr>
            <p:cNvPr id="50" name="Freeform 50"/>
            <p:cNvSpPr/>
            <p:nvPr/>
          </p:nvSpPr>
          <p:spPr>
            <a:xfrm>
              <a:off x="609600" y="6572250"/>
              <a:ext cx="152400" cy="9525"/>
            </a:xfrm>
            <a:custGeom>
              <a:avLst/>
              <a:gdLst/>
              <a:ahLst/>
              <a:cxnLst/>
              <a:rect l="l" t="t" r="r" b="b"/>
              <a:pathLst>
                <a:path w="152400" h="9525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F6D77A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887349" y="6478429"/>
              <a:ext cx="731159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这条规则是后面"干涉"与"衍射"的全部根据:图样再复杂,也只是位移在相加。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5715000" y="0"/>
            <a:ext cx="4038600" cy="1842162"/>
            <a:chOff x="5715000" y="0"/>
            <a:chExt cx="4038600" cy="1842162"/>
          </a:xfrm>
        </p:grpSpPr>
        <p:grpSp>
          <p:nvGrpSpPr>
            <p:cNvPr id="5" name="Group 5"/>
            <p:cNvGrpSpPr/>
            <p:nvPr/>
          </p:nvGrpSpPr>
          <p:grpSpPr>
            <a:xfrm>
              <a:off x="7181850" y="0"/>
              <a:ext cx="2571750" cy="1714500"/>
              <a:chOff x="7181850" y="0"/>
              <a:chExt cx="2571750" cy="1714500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8515350" y="0"/>
                <a:ext cx="123825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238250" h="571500">
                    <a:moveTo>
                      <a:pt x="1238250" y="571500"/>
                    </a:moveTo>
                    <a:cubicBezTo>
                      <a:pt x="915815" y="226820"/>
                      <a:pt x="471482" y="21744"/>
                      <a:pt x="0" y="0"/>
                    </a:cubicBezTo>
                  </a:path>
                </a:pathLst>
              </a:custGeom>
              <a:noFill/>
              <a:ln w="23812" cap="rnd">
                <a:solidFill>
                  <a:srgbClr val="F4A9A3">
                    <a:alpha val="40000"/>
                  </a:srgbClr>
                </a:solidFill>
              </a:ln>
            </p:spPr>
          </p:sp>
          <p:sp>
            <p:nvSpPr>
              <p:cNvPr id="3" name="Freeform 3"/>
              <p:cNvSpPr/>
              <p:nvPr/>
            </p:nvSpPr>
            <p:spPr>
              <a:xfrm>
                <a:off x="7791450" y="0"/>
                <a:ext cx="1962150" cy="114300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1143000">
                    <a:moveTo>
                      <a:pt x="1962150" y="1143000"/>
                    </a:moveTo>
                    <a:cubicBezTo>
                      <a:pt x="1543576" y="454597"/>
                      <a:pt x="805296" y="24531"/>
                      <a:pt x="0" y="0"/>
                    </a:cubicBezTo>
                  </a:path>
                </a:pathLst>
              </a:custGeom>
              <a:noFill/>
              <a:ln w="23812" cap="rnd">
                <a:solidFill>
                  <a:srgbClr val="F4A9A3">
                    <a:alpha val="40000"/>
                  </a:srgbClr>
                </a:solidFill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7181850" y="0"/>
                <a:ext cx="2571750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1714500">
                    <a:moveTo>
                      <a:pt x="2571750" y="1714500"/>
                    </a:moveTo>
                    <a:cubicBezTo>
                      <a:pt x="2105960" y="704136"/>
                      <a:pt x="1111794" y="41358"/>
                      <a:pt x="0" y="0"/>
                    </a:cubicBezTo>
                  </a:path>
                </a:pathLst>
              </a:custGeom>
              <a:noFill/>
              <a:ln w="23812" cap="rnd">
                <a:solidFill>
                  <a:srgbClr val="F4A9A3">
                    <a:alpha val="40000"/>
                  </a:srgbClr>
                </a:solidFill>
              </a:ln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5715000" y="0"/>
              <a:ext cx="4038600" cy="1842162"/>
              <a:chOff x="5715000" y="0"/>
              <a:chExt cx="4038600" cy="184216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6667500" y="0"/>
                <a:ext cx="2286000" cy="1143000"/>
              </a:xfrm>
              <a:custGeom>
                <a:avLst/>
                <a:gdLst/>
                <a:ahLst/>
                <a:cxnLst/>
                <a:rect l="l" t="t" r="r" b="b"/>
                <a:pathLst>
                  <a:path w="2286000" h="1143000">
                    <a:moveTo>
                      <a:pt x="0" y="0"/>
                    </a:moveTo>
                    <a:cubicBezTo>
                      <a:pt x="0" y="631261"/>
                      <a:pt x="511739" y="1143000"/>
                      <a:pt x="1143000" y="1143000"/>
                    </a:cubicBezTo>
                    <a:cubicBezTo>
                      <a:pt x="1774261" y="1143000"/>
                      <a:pt x="2286000" y="631261"/>
                      <a:pt x="2286000" y="0"/>
                    </a:cubicBezTo>
                  </a:path>
                </a:pathLst>
              </a:custGeom>
              <a:noFill/>
              <a:ln w="23812" cap="rnd">
                <a:solidFill>
                  <a:srgbClr val="9DDCE6">
                    <a:alpha val="40000"/>
                  </a:srgbClr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6096000" y="0"/>
                <a:ext cx="3429000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3429000" h="1714500">
                    <a:moveTo>
                      <a:pt x="0" y="0"/>
                    </a:moveTo>
                    <a:cubicBezTo>
                      <a:pt x="0" y="946892"/>
                      <a:pt x="767608" y="1714500"/>
                      <a:pt x="1714500" y="1714500"/>
                    </a:cubicBezTo>
                    <a:cubicBezTo>
                      <a:pt x="2661392" y="1714500"/>
                      <a:pt x="3429000" y="946892"/>
                      <a:pt x="3429000" y="0"/>
                    </a:cubicBezTo>
                  </a:path>
                </a:pathLst>
              </a:custGeom>
              <a:noFill/>
              <a:ln w="23812" cap="rnd">
                <a:solidFill>
                  <a:srgbClr val="9DDCE6">
                    <a:alpha val="40000"/>
                  </a:srgbClr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715000" y="0"/>
                <a:ext cx="4038600" cy="1842162"/>
              </a:xfrm>
              <a:custGeom>
                <a:avLst/>
                <a:gdLst/>
                <a:ahLst/>
                <a:cxnLst/>
                <a:rect l="l" t="t" r="r" b="b"/>
                <a:pathLst>
                  <a:path w="4038600" h="1842162">
                    <a:moveTo>
                      <a:pt x="0" y="0"/>
                    </a:moveTo>
                    <a:cubicBezTo>
                      <a:pt x="152014" y="942332"/>
                      <a:pt x="921645" y="1662861"/>
                      <a:pt x="1871940" y="1752512"/>
                    </a:cubicBezTo>
                    <a:cubicBezTo>
                      <a:pt x="2822236" y="1842162"/>
                      <a:pt x="3713038" y="1278278"/>
                      <a:pt x="4038600" y="381000"/>
                    </a:cubicBezTo>
                  </a:path>
                </a:pathLst>
              </a:custGeom>
              <a:noFill/>
              <a:ln w="23812" cap="rnd">
                <a:solidFill>
                  <a:srgbClr val="9DDCE6">
                    <a:alpha val="40000"/>
                  </a:srgbClr>
                </a:solidFill>
              </a:ln>
            </p:spPr>
          </p:sp>
        </p:grpSp>
      </p:grpSp>
      <p:grpSp>
        <p:nvGrpSpPr>
          <p:cNvPr id="12" name="Group 12"/>
          <p:cNvGrpSpPr/>
          <p:nvPr/>
        </p:nvGrpSpPr>
        <p:grpSpPr>
          <a:xfrm>
            <a:off x="838200" y="1738312"/>
            <a:ext cx="1638300" cy="2162175"/>
            <a:chOff x="838200" y="1738312"/>
            <a:chExt cx="1638300" cy="2162175"/>
          </a:xfrm>
        </p:grpSpPr>
        <p:sp>
          <p:nvSpPr>
            <p:cNvPr id="11" name="TextBox 11"/>
            <p:cNvSpPr txBox="1"/>
            <p:nvPr/>
          </p:nvSpPr>
          <p:spPr>
            <a:xfrm>
              <a:off x="838200" y="1738312"/>
              <a:ext cx="1638300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0" dirty="0">
                  <a:solidFill>
                    <a:srgbClr val="F4A9A3">
                      <a:alphaMod val="35000"/>
                    </a:srgbClr>
                  </a:solidFill>
                  <a:latin typeface="KaiTi"/>
                  <a:ea typeface="KaiTi"/>
                  <a:cs typeface="KaiTi"/>
                </a:rPr>
                <a:t>二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14650" y="1866900"/>
            <a:ext cx="3371850" cy="1390650"/>
            <a:chOff x="2914650" y="1866900"/>
            <a:chExt cx="3371850" cy="1390650"/>
          </a:xfrm>
        </p:grpSpPr>
        <p:sp>
          <p:nvSpPr>
            <p:cNvPr id="13" name="TextBox 13"/>
            <p:cNvSpPr txBox="1"/>
            <p:nvPr/>
          </p:nvSpPr>
          <p:spPr>
            <a:xfrm>
              <a:off x="3028950" y="2371725"/>
              <a:ext cx="259842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波的干涉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914650" y="1866900"/>
              <a:ext cx="3371850" cy="1390650"/>
            </a:xfrm>
            <a:custGeom>
              <a:avLst/>
              <a:gdLst/>
              <a:ahLst/>
              <a:cxnLst/>
              <a:rect l="l" t="t" r="r" b="b"/>
              <a:pathLst>
                <a:path w="3371850" h="1390650">
                  <a:moveTo>
                    <a:pt x="0" y="514350"/>
                  </a:moveTo>
                  <a:cubicBezTo>
                    <a:pt x="228600" y="114300"/>
                    <a:pt x="2038350" y="0"/>
                    <a:pt x="2800350" y="285750"/>
                  </a:cubicBezTo>
                  <a:cubicBezTo>
                    <a:pt x="3371850" y="476250"/>
                    <a:pt x="3181350" y="1181100"/>
                    <a:pt x="2228850" y="1276350"/>
                  </a:cubicBezTo>
                  <a:cubicBezTo>
                    <a:pt x="1085850" y="1390650"/>
                    <a:pt x="228600" y="1333500"/>
                    <a:pt x="0" y="952500"/>
                  </a:cubicBezTo>
                  <a:close/>
                </a:path>
              </a:pathLst>
            </a:custGeom>
            <a:noFill/>
            <a:ln w="33338" cap="rnd">
              <a:solidFill>
                <a:srgbClr val="F6D77A">
                  <a:alpha val="90000"/>
                </a:srgbClr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809625" y="4124325"/>
            <a:ext cx="5057013" cy="860298"/>
            <a:chOff x="809625" y="4124325"/>
            <a:chExt cx="5057013" cy="860298"/>
          </a:xfrm>
        </p:grpSpPr>
        <p:grpSp>
          <p:nvGrpSpPr>
            <p:cNvPr id="19" name="Group 19"/>
            <p:cNvGrpSpPr/>
            <p:nvPr/>
          </p:nvGrpSpPr>
          <p:grpSpPr>
            <a:xfrm>
              <a:off x="809625" y="4124325"/>
              <a:ext cx="285751" cy="285751"/>
              <a:chOff x="809625" y="4124325"/>
              <a:chExt cx="285751" cy="2857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09625" y="41243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952500" y="43307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59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28688" y="4216375"/>
                <a:ext cx="58222" cy="66745"/>
              </a:xfrm>
              <a:custGeom>
                <a:avLst/>
                <a:gdLst/>
                <a:ahLst/>
                <a:cxnLst/>
                <a:rect l="l" t="t" r="r" b="b"/>
                <a:pathLst>
                  <a:path w="58222" h="66745">
                    <a:moveTo>
                      <a:pt x="23813" y="66701"/>
                    </a:moveTo>
                    <a:cubicBezTo>
                      <a:pt x="38510" y="66745"/>
                      <a:pt x="51317" y="56696"/>
                      <a:pt x="54770" y="42409"/>
                    </a:cubicBezTo>
                    <a:cubicBezTo>
                      <a:pt x="58222" y="28123"/>
                      <a:pt x="51418" y="13334"/>
                      <a:pt x="38322" y="6661"/>
                    </a:cubicBezTo>
                    <a:cubicBezTo>
                      <a:pt x="25319" y="0"/>
                      <a:pt x="9440" y="3177"/>
                      <a:pt x="0" y="14329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284732" y="4135755"/>
              <a:ext cx="4581906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把两块石子同时扔进平静的水里,</a:t>
              </a:r>
              <a:br/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两圈涟漪交叠的地方,会出现什么图样?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00100" y="5772150"/>
            <a:ext cx="5141976" cy="360045"/>
            <a:chOff x="800100" y="5772150"/>
            <a:chExt cx="5141976" cy="360045"/>
          </a:xfrm>
        </p:grpSpPr>
        <p:sp>
          <p:nvSpPr>
            <p:cNvPr id="22" name="Freeform 22"/>
            <p:cNvSpPr/>
            <p:nvPr/>
          </p:nvSpPr>
          <p:spPr>
            <a:xfrm>
              <a:off x="800100" y="5772150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19050">
              <a:solidFill>
                <a:srgbClr val="B9C2B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40130" y="5838825"/>
              <a:ext cx="49019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关键词是"稳定":有些地方总在加强,有些地方总在减弱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  <p:transition xmlns:p14="http://schemas.microsoft.com/office/powerpoint/2010/main" p14:dur="500">
    <p:push dir="l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6850170" cy="616077"/>
            <a:chOff x="555498" y="593408"/>
            <a:chExt cx="6850170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316839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水波的干涉实验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2819400" cy="41275"/>
            </a:xfrm>
            <a:custGeom>
              <a:avLst/>
              <a:gdLst/>
              <a:ahLst/>
              <a:cxnLst/>
              <a:rect l="l" t="t" r="r" b="b"/>
              <a:pathLst>
                <a:path w="2819400" h="41275">
                  <a:moveTo>
                    <a:pt x="0" y="41275"/>
                  </a:moveTo>
                  <a:cubicBezTo>
                    <a:pt x="876300" y="3175"/>
                    <a:pt x="1816100" y="0"/>
                    <a:pt x="2819400" y="31750"/>
                  </a:cubicBezTo>
                </a:path>
              </a:pathLst>
            </a:custGeom>
            <a:noFill/>
            <a:ln w="38100" cap="rnd">
              <a:solidFill>
                <a:srgbClr val="F4A9A3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01618" y="736282"/>
              <a:ext cx="36040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发波水槽 · 两个振动完全相同的波源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0871" y="1653357"/>
            <a:ext cx="4712335" cy="3665594"/>
            <a:chOff x="710871" y="1653357"/>
            <a:chExt cx="4712335" cy="3665594"/>
          </a:xfrm>
        </p:grpSpPr>
        <p:grpSp>
          <p:nvGrpSpPr>
            <p:cNvPr id="9" name="Group 9"/>
            <p:cNvGrpSpPr/>
            <p:nvPr/>
          </p:nvGrpSpPr>
          <p:grpSpPr>
            <a:xfrm>
              <a:off x="710871" y="1653357"/>
              <a:ext cx="4712335" cy="3168956"/>
              <a:chOff x="710871" y="1653357"/>
              <a:chExt cx="4712335" cy="3168956"/>
            </a:xfrm>
          </p:grpSpPr>
          <p:sp>
            <p:nvSpPr>
              <p:cNvPr id="6" name="Rectangle 6"/>
              <p:cNvSpPr/>
              <p:nvPr/>
            </p:nvSpPr>
            <p:spPr>
              <a:xfrm rot="-120000">
                <a:off x="761988" y="1732885"/>
                <a:ext cx="4610100" cy="3009900"/>
              </a:xfrm>
              <a:prstGeom prst="rect">
                <a:avLst/>
              </a:prstGeom>
              <a:noFill/>
              <a:ln w="28575" cap="rnd">
                <a:solidFill>
                  <a:srgbClr val="F3EFE4">
                    <a:alpha val="85000"/>
                  </a:srgbClr>
                </a:solidFill>
              </a:ln>
            </p:spPr>
          </p:sp>
          <p:pic>
            <p:nvPicPr>
              <p:cNvPr id="7" name="Image 7"/>
              <p:cNvPicPr>
                <a:picLocks noChangeAspect="1"/>
              </p:cNvPicPr>
              <p:nvPr/>
            </p:nvPicPr>
            <p:blipFill>
              <a:blip r:embed="rId2"/>
              <a:srcRect l="160" t="0" r="159" b="0"/>
              <a:stretch>
                <a:fillRect/>
              </a:stretch>
            </p:blipFill>
            <p:spPr>
              <a:xfrm rot="-120000">
                <a:off x="838188" y="1809085"/>
                <a:ext cx="4457700" cy="2857500"/>
              </a:xfrm>
              <a:prstGeom prst="rect">
                <a:avLst/>
              </a:prstGeom>
            </p:spPr>
          </p:pic>
          <p:sp>
            <p:nvSpPr>
              <p:cNvPr id="8" name="Ellipse 8"/>
              <p:cNvSpPr/>
              <p:nvPr/>
            </p:nvSpPr>
            <p:spPr>
              <a:xfrm rot="-120000">
                <a:off x="2948506" y="1686165"/>
                <a:ext cx="133350" cy="1333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774192" y="5054918"/>
              <a:ext cx="39574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双源干涉实拍:亮暗相间的条带 = 加强区与减弱区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86094" y="1675448"/>
            <a:ext cx="2410396" cy="1700403"/>
            <a:chOff x="6086094" y="1675448"/>
            <a:chExt cx="2410396" cy="1700403"/>
          </a:xfrm>
        </p:grpSpPr>
        <p:sp>
          <p:nvSpPr>
            <p:cNvPr id="12" name="TextBox 12"/>
            <p:cNvSpPr txBox="1"/>
            <p:nvPr/>
          </p:nvSpPr>
          <p:spPr>
            <a:xfrm>
              <a:off x="6086094" y="1675448"/>
              <a:ext cx="8519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怎么做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096000" y="1962150"/>
              <a:ext cx="571500" cy="19050"/>
            </a:xfrm>
            <a:custGeom>
              <a:avLst/>
              <a:gdLst/>
              <a:ahLst/>
              <a:cxnLst/>
              <a:rect l="l" t="t" r="r" b="b"/>
              <a:pathLst>
                <a:path w="571500" h="19050">
                  <a:moveTo>
                    <a:pt x="0" y="19050"/>
                  </a:moveTo>
                  <a:cubicBezTo>
                    <a:pt x="203200" y="0"/>
                    <a:pt x="393700" y="0"/>
                    <a:pt x="571500" y="19050"/>
                  </a:cubicBezTo>
                </a:path>
              </a:pathLst>
            </a:custGeom>
            <a:noFill/>
            <a:ln w="23812" cap="rnd">
              <a:solidFill>
                <a:srgbClr val="9DDCE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088380" y="2181225"/>
              <a:ext cx="24081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1 一根振动杆带动两个小球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55842" y="2464118"/>
              <a:ext cx="18379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S₁、S₂ 同时上下振动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88380" y="2828925"/>
              <a:ext cx="22061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2 两列频率相同的圆形波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55842" y="31118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在水面上交叠、传播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86094" y="3675698"/>
            <a:ext cx="2198751" cy="1700403"/>
            <a:chOff x="6086094" y="3675698"/>
            <a:chExt cx="2198751" cy="1700403"/>
          </a:xfrm>
        </p:grpSpPr>
        <p:sp>
          <p:nvSpPr>
            <p:cNvPr id="19" name="TextBox 19"/>
            <p:cNvSpPr txBox="1"/>
            <p:nvPr/>
          </p:nvSpPr>
          <p:spPr>
            <a:xfrm>
              <a:off x="6086094" y="3675698"/>
              <a:ext cx="1129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看到什么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096000" y="3962400"/>
              <a:ext cx="1028700" cy="19050"/>
            </a:xfrm>
            <a:custGeom>
              <a:avLst/>
              <a:gdLst/>
              <a:ahLst/>
              <a:cxnLst/>
              <a:rect l="l" t="t" r="r" b="b"/>
              <a:pathLst>
                <a:path w="1028700" h="19050">
                  <a:moveTo>
                    <a:pt x="0" y="19050"/>
                  </a:moveTo>
                  <a:cubicBezTo>
                    <a:pt x="381000" y="0"/>
                    <a:pt x="723900" y="0"/>
                    <a:pt x="1028700" y="19050"/>
                  </a:cubicBezTo>
                </a:path>
              </a:pathLst>
            </a:custGeom>
            <a:noFill/>
            <a:ln w="23812" cap="rnd">
              <a:solidFill>
                <a:srgbClr val="F4A9A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088380" y="4181475"/>
              <a:ext cx="219646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61925" indent="-161925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有些区域水面起伏很大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55842" y="44643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振动总是加强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88380" y="4829175"/>
              <a:ext cx="17926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61925" indent="-161925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有些区域几乎平静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55842" y="51120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振动总是减弱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90550" y="5753100"/>
            <a:ext cx="8534400" cy="971550"/>
            <a:chOff x="590550" y="5753100"/>
            <a:chExt cx="8534400" cy="971550"/>
          </a:xfrm>
        </p:grpSpPr>
        <p:sp>
          <p:nvSpPr>
            <p:cNvPr id="26" name="Freeform 26"/>
            <p:cNvSpPr/>
            <p:nvPr/>
          </p:nvSpPr>
          <p:spPr>
            <a:xfrm>
              <a:off x="590550" y="5753100"/>
              <a:ext cx="8534400" cy="971550"/>
            </a:xfrm>
            <a:custGeom>
              <a:avLst/>
              <a:gdLst/>
              <a:ahLst/>
              <a:cxnLst/>
              <a:rect l="l" t="t" r="r" b="b"/>
              <a:pathLst>
                <a:path w="8534400" h="971550">
                  <a:moveTo>
                    <a:pt x="38100" y="38100"/>
                  </a:moveTo>
                  <a:lnTo>
                    <a:pt x="8496300" y="0"/>
                  </a:lnTo>
                  <a:lnTo>
                    <a:pt x="8534400" y="933450"/>
                  </a:lnTo>
                  <a:lnTo>
                    <a:pt x="0" y="971550"/>
                  </a:lnTo>
                  <a:close/>
                </a:path>
              </a:pathLst>
            </a:custGeom>
            <a:noFill/>
            <a:ln w="28575" cap="rnd">
              <a:solidFill>
                <a:srgbClr val="F6D77A">
                  <a:alpha val="90000"/>
                </a:srgbClr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885825" y="6153150"/>
              <a:ext cx="285751" cy="190500"/>
              <a:chOff x="885825" y="6153150"/>
              <a:chExt cx="285751" cy="1905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996950" y="621665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0" y="31750"/>
                    </a:move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85825" y="6153150"/>
                <a:ext cx="285751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190500">
                    <a:moveTo>
                      <a:pt x="285751" y="95250"/>
                    </a:moveTo>
                    <a:cubicBezTo>
                      <a:pt x="247650" y="158750"/>
                      <a:pt x="200025" y="190500"/>
                      <a:pt x="142875" y="190500"/>
                    </a:cubicBezTo>
                    <a:cubicBezTo>
                      <a:pt x="85725" y="190500"/>
                      <a:pt x="38100" y="158750"/>
                      <a:pt x="0" y="95250"/>
                    </a:cubicBezTo>
                    <a:cubicBezTo>
                      <a:pt x="38100" y="31750"/>
                      <a:pt x="85725" y="0"/>
                      <a:pt x="142875" y="0"/>
                    </a:cubicBezTo>
                    <a:cubicBezTo>
                      <a:pt x="200025" y="0"/>
                      <a:pt x="247650" y="31750"/>
                      <a:pt x="285751" y="95250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1419606" y="5958840"/>
              <a:ext cx="49978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加强区与减弱区</a:t>
              </a:r>
              <a:r>
                <a:rPr lang="zh-CN" sz="180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相间分布</a:t>
              </a:r>
              <a:r>
                <a:rPr lang="zh-CN" sz="18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,而且位置</a:t>
              </a:r>
              <a:r>
                <a:rPr lang="zh-CN" sz="180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稳定不变</a:t>
              </a:r>
              <a:r>
                <a:rPr lang="zh-CN" sz="18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421511" y="6361271"/>
              <a:ext cx="616984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这种稳定的图样叫作干涉图样;只有"稳定"才算干涉,只是短暂叠加不算。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8148657" cy="616077"/>
            <a:chOff x="555498" y="593408"/>
            <a:chExt cx="8148657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451256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干涉图样是怎么形成的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4019550" cy="41275"/>
            </a:xfrm>
            <a:custGeom>
              <a:avLst/>
              <a:gdLst/>
              <a:ahLst/>
              <a:cxnLst/>
              <a:rect l="l" t="t" r="r" b="b"/>
              <a:pathLst>
                <a:path w="4019550" h="41275">
                  <a:moveTo>
                    <a:pt x="0" y="41275"/>
                  </a:moveTo>
                  <a:cubicBezTo>
                    <a:pt x="1257300" y="3175"/>
                    <a:pt x="2597150" y="0"/>
                    <a:pt x="4019550" y="31750"/>
                  </a:cubicBezTo>
                </a:path>
              </a:pathLst>
            </a:custGeom>
            <a:noFill/>
            <a:ln w="38100" cap="rnd">
              <a:solidFill>
                <a:srgbClr val="F4A9A3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4944618" y="736282"/>
              <a:ext cx="37595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峰遇峰、谷遇谷 → 加强;峰遇谷 → 减弱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-95250" y="1866900"/>
            <a:ext cx="6858000" cy="4912328"/>
            <a:chOff x="-95250" y="1866900"/>
            <a:chExt cx="6858000" cy="4912328"/>
          </a:xfrm>
        </p:grpSpPr>
        <p:grpSp>
          <p:nvGrpSpPr>
            <p:cNvPr id="10" name="Group 10"/>
            <p:cNvGrpSpPr/>
            <p:nvPr/>
          </p:nvGrpSpPr>
          <p:grpSpPr>
            <a:xfrm>
              <a:off x="-95250" y="1905000"/>
              <a:ext cx="4572000" cy="4572000"/>
              <a:chOff x="-95250" y="1905000"/>
              <a:chExt cx="4572000" cy="4572000"/>
            </a:xfrm>
          </p:grpSpPr>
          <p:sp>
            <p:nvSpPr>
              <p:cNvPr id="6" name="Ellipse 6"/>
              <p:cNvSpPr/>
              <p:nvPr/>
            </p:nvSpPr>
            <p:spPr>
              <a:xfrm>
                <a:off x="1619250" y="3619500"/>
                <a:ext cx="1143000" cy="1143000"/>
              </a:xfrm>
              <a:prstGeom prst="ellipse">
                <a:avLst/>
              </a:pr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7" name="Ellipse 7"/>
              <p:cNvSpPr/>
              <p:nvPr/>
            </p:nvSpPr>
            <p:spPr>
              <a:xfrm>
                <a:off x="1047750" y="3048000"/>
                <a:ext cx="2286000" cy="2286000"/>
              </a:xfrm>
              <a:prstGeom prst="ellipse">
                <a:avLst/>
              </a:pr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8" name="Ellipse 8"/>
              <p:cNvSpPr/>
              <p:nvPr/>
            </p:nvSpPr>
            <p:spPr>
              <a:xfrm>
                <a:off x="476250" y="2476500"/>
                <a:ext cx="3429000" cy="3429000"/>
              </a:xfrm>
              <a:prstGeom prst="ellipse">
                <a:avLst/>
              </a:pr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-95250" y="1905000"/>
                <a:ext cx="4572000" cy="4572000"/>
              </a:xfrm>
              <a:prstGeom prst="ellipse">
                <a:avLst/>
              </a:prstGeom>
              <a:noFill/>
              <a:ln w="23812" cap="rnd">
                <a:solidFill>
                  <a:srgbClr val="9DDCE6"/>
                </a:solidFill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190500" y="2190750"/>
              <a:ext cx="4000500" cy="4000500"/>
              <a:chOff x="190500" y="2190750"/>
              <a:chExt cx="4000500" cy="400050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333500" y="3333750"/>
                <a:ext cx="1714500" cy="1714500"/>
              </a:xfrm>
              <a:prstGeom prst="ellipse">
                <a:avLst/>
              </a:prstGeom>
              <a:noFill/>
              <a:ln w="19050">
                <a:solidFill>
                  <a:srgbClr val="9DDCE6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762000" y="2762250"/>
                <a:ext cx="2857500" cy="2857500"/>
              </a:xfrm>
              <a:prstGeom prst="ellipse">
                <a:avLst/>
              </a:prstGeom>
              <a:noFill/>
              <a:ln w="19050">
                <a:solidFill>
                  <a:srgbClr val="9DDCE6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190500" y="2190750"/>
                <a:ext cx="4000500" cy="4000500"/>
              </a:xfrm>
              <a:prstGeom prst="ellipse">
                <a:avLst/>
              </a:prstGeom>
              <a:noFill/>
              <a:ln w="19050">
                <a:solidFill>
                  <a:srgbClr val="9DDCE6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2190750" y="1905000"/>
              <a:ext cx="4572000" cy="4572000"/>
              <a:chOff x="2190750" y="1905000"/>
              <a:chExt cx="4572000" cy="45720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3905250" y="3619500"/>
                <a:ext cx="1143000" cy="1143000"/>
              </a:xfrm>
              <a:prstGeom prst="ellipse">
                <a:avLst/>
              </a:prstGeom>
              <a:noFill/>
              <a:ln w="23812" cap="rnd">
                <a:solidFill>
                  <a:srgbClr val="F4A9A3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333750" y="3048000"/>
                <a:ext cx="2286000" cy="2286000"/>
              </a:xfrm>
              <a:prstGeom prst="ellipse">
                <a:avLst/>
              </a:prstGeom>
              <a:noFill/>
              <a:ln w="23812" cap="rnd">
                <a:solidFill>
                  <a:srgbClr val="F4A9A3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2762250" y="2476500"/>
                <a:ext cx="3429000" cy="3429000"/>
              </a:xfrm>
              <a:prstGeom prst="ellipse">
                <a:avLst/>
              </a:prstGeom>
              <a:noFill/>
              <a:ln w="23812" cap="rnd">
                <a:solidFill>
                  <a:srgbClr val="F4A9A3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2190750" y="1905000"/>
                <a:ext cx="4572000" cy="4572000"/>
              </a:xfrm>
              <a:prstGeom prst="ellipse">
                <a:avLst/>
              </a:prstGeom>
              <a:noFill/>
              <a:ln w="23812" cap="rnd">
                <a:solidFill>
                  <a:srgbClr val="F4A9A3"/>
                </a:solidFill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2476500" y="2190750"/>
              <a:ext cx="4000500" cy="4000500"/>
              <a:chOff x="2476500" y="2190750"/>
              <a:chExt cx="4000500" cy="4000500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3619500" y="3333750"/>
                <a:ext cx="1714500" cy="1714500"/>
              </a:xfrm>
              <a:prstGeom prst="ellipse">
                <a:avLst/>
              </a:prstGeom>
              <a:noFill/>
              <a:ln w="19050">
                <a:solidFill>
                  <a:srgbClr val="F4A9A3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3048000" y="2762250"/>
                <a:ext cx="2857500" cy="2857500"/>
              </a:xfrm>
              <a:prstGeom prst="ellipse">
                <a:avLst/>
              </a:prstGeom>
              <a:noFill/>
              <a:ln w="19050">
                <a:solidFill>
                  <a:srgbClr val="F4A9A3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2476500" y="2190750"/>
                <a:ext cx="4000500" cy="4000500"/>
              </a:xfrm>
              <a:prstGeom prst="ellipse">
                <a:avLst/>
              </a:prstGeom>
              <a:noFill/>
              <a:ln w="19050">
                <a:solidFill>
                  <a:srgbClr val="F4A9A3">
                    <a:alpha val="70000"/>
                  </a:srgbClr>
                </a:solidFill>
                <a:custDash>
                  <a:ds d="400000" sp="300000"/>
                </a:custDash>
              </a:ln>
            </p:spPr>
          </p:sp>
        </p:grpSp>
        <p:sp>
          <p:nvSpPr>
            <p:cNvPr id="24" name="Line 24"/>
            <p:cNvSpPr/>
            <p:nvPr/>
          </p:nvSpPr>
          <p:spPr>
            <a:xfrm>
              <a:off x="3333750" y="1866900"/>
              <a:ext cx="9525" cy="4800600"/>
            </a:xfrm>
            <a:custGeom>
              <a:avLst/>
              <a:gdLst/>
              <a:ahLst/>
              <a:cxnLst/>
              <a:rect l="l" t="t" r="r" b="b"/>
              <a:pathLst>
                <a:path w="9525" h="4800600">
                  <a:moveTo>
                    <a:pt x="0" y="0"/>
                  </a:moveTo>
                  <a:lnTo>
                    <a:pt x="0" y="4800600"/>
                  </a:lnTo>
                </a:path>
              </a:pathLst>
            </a:custGeom>
            <a:noFill/>
            <a:ln w="19050">
              <a:solidFill>
                <a:srgbClr val="F6D77A">
                  <a:alpha val="60000"/>
                </a:srgbClr>
              </a:solidFill>
              <a:custDash>
                <a:ds d="500000" sp="300000"/>
              </a:custDash>
            </a:ln>
          </p:spPr>
        </p:sp>
        <p:sp>
          <p:nvSpPr>
            <p:cNvPr id="25" name="Ellipse 25"/>
            <p:cNvSpPr/>
            <p:nvPr/>
          </p:nvSpPr>
          <p:spPr>
            <a:xfrm>
              <a:off x="2124075" y="4124325"/>
              <a:ext cx="133350" cy="133350"/>
            </a:xfrm>
            <a:prstGeom prst="ellipse">
              <a:avLst/>
            </a:prstGeom>
            <a:solidFill>
              <a:srgbClr val="9DDCE6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4410075" y="4124325"/>
              <a:ext cx="133350" cy="133350"/>
            </a:xfrm>
            <a:prstGeom prst="ellipse">
              <a:avLst/>
            </a:prstGeom>
            <a:solidFill>
              <a:srgbClr val="F4A9A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857756" y="4320540"/>
              <a:ext cx="3602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S₁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600956" y="4320540"/>
              <a:ext cx="3602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S₂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3248025" y="3920490"/>
              <a:ext cx="418262" cy="356235"/>
              <a:chOff x="3248025" y="3920490"/>
              <a:chExt cx="418262" cy="356235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3248025" y="4105275"/>
                <a:ext cx="171450" cy="1714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477006" y="3920490"/>
                <a:ext cx="18928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A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248025" y="2872740"/>
              <a:ext cx="418262" cy="356235"/>
              <a:chOff x="3248025" y="2872740"/>
              <a:chExt cx="418262" cy="356235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3248025" y="3057525"/>
                <a:ext cx="171450" cy="1714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3477006" y="2872740"/>
                <a:ext cx="18928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B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772156" y="3158490"/>
              <a:ext cx="485394" cy="352044"/>
              <a:chOff x="2772156" y="3158490"/>
              <a:chExt cx="485394" cy="352044"/>
            </a:xfrm>
          </p:grpSpPr>
          <p:sp>
            <p:nvSpPr>
              <p:cNvPr id="35" name="Ellipse 35"/>
              <p:cNvSpPr/>
              <p:nvPr/>
            </p:nvSpPr>
            <p:spPr>
              <a:xfrm>
                <a:off x="3086100" y="3333750"/>
                <a:ext cx="171450" cy="17145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3EFE4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2772156" y="3158490"/>
                <a:ext cx="18928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F3EFE4"/>
                    </a:solidFill>
                    <a:latin typeface="KaiTi"/>
                    <a:ea typeface="KaiTi"/>
                    <a:cs typeface="KaiTi"/>
                  </a:rPr>
                  <a:t>C</a:t>
                </a:r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3422523" y="6529864"/>
              <a:ext cx="1842729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S₁S₂ 中垂线:处处加强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657594" y="1599248"/>
            <a:ext cx="1725521" cy="1849850"/>
            <a:chOff x="6657594" y="1599248"/>
            <a:chExt cx="1725521" cy="1849850"/>
          </a:xfrm>
        </p:grpSpPr>
        <p:sp>
          <p:nvSpPr>
            <p:cNvPr id="40" name="TextBox 40"/>
            <p:cNvSpPr txBox="1"/>
            <p:nvPr/>
          </p:nvSpPr>
          <p:spPr>
            <a:xfrm>
              <a:off x="6657594" y="1599248"/>
              <a:ext cx="574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图例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6667500" y="21526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23812" cap="rnd">
              <a:solidFill>
                <a:srgbClr val="F3EFE4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384161" y="2065496"/>
              <a:ext cx="9989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实线 = 波峰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6667500" y="251460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19050">
              <a:solidFill>
                <a:srgbClr val="F3EFE4"/>
              </a:solidFill>
              <a:custDash>
                <a:ds d="400000" sp="300000"/>
              </a:custDash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384161" y="2427446"/>
              <a:ext cx="9989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虚线 = 波谷</a:t>
              </a:r>
            </a:p>
          </p:txBody>
        </p:sp>
        <p:sp>
          <p:nvSpPr>
            <p:cNvPr id="45" name="Ellipse 45"/>
            <p:cNvSpPr/>
            <p:nvPr/>
          </p:nvSpPr>
          <p:spPr>
            <a:xfrm>
              <a:off x="6705600" y="2819400"/>
              <a:ext cx="152400" cy="1524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7003161" y="2808446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加强点</a:t>
              </a:r>
            </a:p>
          </p:txBody>
        </p:sp>
        <p:sp>
          <p:nvSpPr>
            <p:cNvPr id="47" name="Ellipse 47"/>
            <p:cNvSpPr/>
            <p:nvPr/>
          </p:nvSpPr>
          <p:spPr>
            <a:xfrm>
              <a:off x="6705600" y="3181350"/>
              <a:ext cx="152400" cy="152400"/>
            </a:xfrm>
            <a:prstGeom prst="ellipse">
              <a:avLst/>
            </a:prstGeom>
            <a:solidFill>
              <a:srgbClr val="1F3D33"/>
            </a:solidFill>
            <a:ln w="28575">
              <a:solidFill>
                <a:srgbClr val="F3EFE4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7003161" y="3170396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减弱点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657594" y="3694748"/>
            <a:ext cx="2305622" cy="2995803"/>
            <a:chOff x="6657594" y="3694748"/>
            <a:chExt cx="2305622" cy="2995803"/>
          </a:xfrm>
        </p:grpSpPr>
        <p:sp>
          <p:nvSpPr>
            <p:cNvPr id="50" name="TextBox 50"/>
            <p:cNvSpPr txBox="1"/>
            <p:nvPr/>
          </p:nvSpPr>
          <p:spPr>
            <a:xfrm>
              <a:off x="6657594" y="3694748"/>
              <a:ext cx="574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读图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659880" y="4124325"/>
              <a:ext cx="8900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A:峰遇峰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660642" y="4407218"/>
              <a:ext cx="156756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位移相加,起伏最大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659880" y="4772025"/>
              <a:ext cx="8900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B:谷遇谷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660642" y="5054918"/>
              <a:ext cx="22945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同样是加强,只是此刻在谷底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659880" y="5419725"/>
              <a:ext cx="8900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C:峰遇谷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660642" y="5702618"/>
              <a:ext cx="156756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位移相消,几乎不动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660642" y="6159818"/>
              <a:ext cx="2302574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波峰线随时间向外推,</a:t>
              </a:r>
              <a:br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但 A、B、C 的"身份"不会变。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6109449" cy="616077"/>
            <a:chOff x="555498" y="593408"/>
            <a:chExt cx="6109449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361645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加强与减弱的条件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3219450" cy="41275"/>
            </a:xfrm>
            <a:custGeom>
              <a:avLst/>
              <a:gdLst/>
              <a:ahLst/>
              <a:cxnLst/>
              <a:rect l="l" t="t" r="r" b="b"/>
              <a:pathLst>
                <a:path w="3219450" h="41275">
                  <a:moveTo>
                    <a:pt x="0" y="41275"/>
                  </a:moveTo>
                  <a:cubicBezTo>
                    <a:pt x="1003300" y="3175"/>
                    <a:pt x="2076450" y="0"/>
                    <a:pt x="3219450" y="31750"/>
                  </a:cubicBezTo>
                </a:path>
              </a:pathLst>
            </a:custGeom>
            <a:noFill/>
            <a:ln w="38100" cap="rnd">
              <a:solidFill>
                <a:srgbClr val="F4A9A3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4182618" y="736282"/>
              <a:ext cx="24823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用"路程差"把图样算出来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60273" y="1905000"/>
            <a:ext cx="3798037" cy="3855053"/>
            <a:chOff x="660273" y="1905000"/>
            <a:chExt cx="3798037" cy="3855053"/>
          </a:xfrm>
        </p:grpSpPr>
        <p:grpSp>
          <p:nvGrpSpPr>
            <p:cNvPr id="8" name="Group 8"/>
            <p:cNvGrpSpPr/>
            <p:nvPr/>
          </p:nvGrpSpPr>
          <p:grpSpPr>
            <a:xfrm>
              <a:off x="1047750" y="1905000"/>
              <a:ext cx="952500" cy="952500"/>
              <a:chOff x="1047750" y="1905000"/>
              <a:chExt cx="952500" cy="9525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047750" y="2381250"/>
                <a:ext cx="476250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476250">
                    <a:moveTo>
                      <a:pt x="0" y="0"/>
                    </a:moveTo>
                    <a:cubicBezTo>
                      <a:pt x="263026" y="0"/>
                      <a:pt x="476250" y="213224"/>
                      <a:pt x="476250" y="476250"/>
                    </a:cubicBezTo>
                  </a:path>
                </a:pathLst>
              </a:custGeom>
              <a:noFill/>
              <a:ln w="19050" cap="rnd">
                <a:solidFill>
                  <a:srgbClr val="9DDCE6">
                    <a:alpha val="45000"/>
                  </a:srgbClr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1047750" y="1905000"/>
                <a:ext cx="952500" cy="952500"/>
              </a:xfrm>
              <a:custGeom>
                <a:avLst/>
                <a:gdLst/>
                <a:ahLst/>
                <a:cxnLst/>
                <a:rect l="l" t="t" r="r" b="b"/>
                <a:pathLst>
                  <a:path w="952500" h="952500">
                    <a:moveTo>
                      <a:pt x="0" y="0"/>
                    </a:moveTo>
                    <a:cubicBezTo>
                      <a:pt x="526051" y="0"/>
                      <a:pt x="952500" y="426449"/>
                      <a:pt x="952500" y="952500"/>
                    </a:cubicBezTo>
                  </a:path>
                </a:pathLst>
              </a:custGeom>
              <a:noFill/>
              <a:ln w="19050" cap="rnd">
                <a:solidFill>
                  <a:srgbClr val="9DDCE6">
                    <a:alpha val="45000"/>
                  </a:srgbClr>
                </a:solidFill>
              </a:ln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1047750" y="4191000"/>
              <a:ext cx="952500" cy="952500"/>
              <a:chOff x="1047750" y="4191000"/>
              <a:chExt cx="952500" cy="9525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47750" y="4667250"/>
                <a:ext cx="476250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476250">
                    <a:moveTo>
                      <a:pt x="476250" y="476250"/>
                    </a:moveTo>
                    <a:cubicBezTo>
                      <a:pt x="476250" y="213224"/>
                      <a:pt x="263026" y="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F4A9A3">
                    <a:alpha val="45000"/>
                  </a:srgbClr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047750" y="4191000"/>
                <a:ext cx="952500" cy="952500"/>
              </a:xfrm>
              <a:custGeom>
                <a:avLst/>
                <a:gdLst/>
                <a:ahLst/>
                <a:cxnLst/>
                <a:rect l="l" t="t" r="r" b="b"/>
                <a:pathLst>
                  <a:path w="952500" h="952500">
                    <a:moveTo>
                      <a:pt x="952500" y="952500"/>
                    </a:moveTo>
                    <a:cubicBezTo>
                      <a:pt x="952500" y="426449"/>
                      <a:pt x="526051" y="0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rgbClr val="F4A9A3">
                    <a:alpha val="45000"/>
                  </a:srgbClr>
                </a:solidFill>
              </a:ln>
            </p:spPr>
          </p:sp>
        </p:grpSp>
        <p:sp>
          <p:nvSpPr>
            <p:cNvPr id="12" name="Line 12"/>
            <p:cNvSpPr/>
            <p:nvPr/>
          </p:nvSpPr>
          <p:spPr>
            <a:xfrm>
              <a:off x="1047750" y="2857500"/>
              <a:ext cx="3048000" cy="952500"/>
            </a:xfrm>
            <a:custGeom>
              <a:avLst/>
              <a:gdLst/>
              <a:ahLst/>
              <a:cxnLst/>
              <a:rect l="l" t="t" r="r" b="b"/>
              <a:pathLst>
                <a:path w="3048000" h="952500">
                  <a:moveTo>
                    <a:pt x="0" y="0"/>
                  </a:moveTo>
                  <a:lnTo>
                    <a:pt x="3048000" y="952500"/>
                  </a:lnTo>
                </a:path>
              </a:pathLst>
            </a:custGeom>
            <a:noFill/>
            <a:ln w="28575" cap="rnd">
              <a:solidFill>
                <a:srgbClr val="9DDCE6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047750" y="3810000"/>
              <a:ext cx="3048000" cy="1333500"/>
            </a:xfrm>
            <a:custGeom>
              <a:avLst/>
              <a:gdLst/>
              <a:ahLst/>
              <a:cxnLst/>
              <a:rect l="l" t="t" r="r" b="b"/>
              <a:pathLst>
                <a:path w="3048000" h="1333500">
                  <a:moveTo>
                    <a:pt x="0" y="1333500"/>
                  </a:moveTo>
                  <a:lnTo>
                    <a:pt x="3048000" y="0"/>
                  </a:lnTo>
                </a:path>
              </a:pathLst>
            </a:custGeom>
            <a:noFill/>
            <a:ln w="28575" cap="rnd">
              <a:solidFill>
                <a:srgbClr val="F4A9A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971550" y="2781300"/>
              <a:ext cx="152400" cy="152400"/>
            </a:xfrm>
            <a:prstGeom prst="ellipse">
              <a:avLst/>
            </a:prstGeom>
            <a:solidFill>
              <a:srgbClr val="9DDCE6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71550" y="5067300"/>
              <a:ext cx="152400" cy="152400"/>
            </a:xfrm>
            <a:prstGeom prst="ellipse">
              <a:avLst/>
            </a:prstGeom>
            <a:solidFill>
              <a:srgbClr val="F4A9A3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010025" y="3724275"/>
              <a:ext cx="171450" cy="17145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75894" y="2723198"/>
              <a:ext cx="3902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S₁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5894" y="5009198"/>
              <a:ext cx="3902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S₂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237482" y="3507105"/>
              <a:ext cx="2208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P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72106" y="2948940"/>
              <a:ext cx="2999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r₁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372106" y="4568190"/>
              <a:ext cx="2999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r₂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0273" y="5510689"/>
              <a:ext cx="318092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P 离两波源远近不同,两列波到达有先后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041392" y="1644968"/>
            <a:ext cx="3866540" cy="264033"/>
            <a:chOff x="5041392" y="1644968"/>
            <a:chExt cx="3866540" cy="264033"/>
          </a:xfrm>
        </p:grpSpPr>
        <p:sp>
          <p:nvSpPr>
            <p:cNvPr id="24" name="TextBox 24"/>
            <p:cNvSpPr txBox="1"/>
            <p:nvPr/>
          </p:nvSpPr>
          <p:spPr>
            <a:xfrm>
              <a:off x="5041392" y="1644968"/>
              <a:ext cx="38665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前提:两波源振动步调一致(同相)。定义路程差: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formula-def"/>
              <p:cNvSpPr txBox="1">
                <a:spLocks noGrp="1"/>
              </p:cNvSpPr>
              <p:nvPr/>
            </p:nvSpPr>
            <p:spPr>
              <a:xfrm>
                <a:off x="4953000" y="2152650"/>
                <a:ext cx="41910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 xmlns:a="http://schemas.openxmlformats.org/drawingml/2006/main"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en-US" sz="255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en-US" sz="255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en-US" sz="2550" dirty="0">
                                  <a:solidFill>
                                    <a:srgbClr val="F3EFE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sz="2550" dirty="0">
                                  <a:solidFill>
                                    <a:srgbClr val="F3EFE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55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en-US" sz="2550" dirty="0">
                                  <a:solidFill>
                                    <a:srgbClr val="F3EFE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sz="2550" dirty="0">
                                  <a:solidFill>
                                    <a:srgbClr val="F3EFE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27" name="Freeform 27"/>
          <p:cNvSpPr/>
          <p:nvPr/>
        </p:nvSpPr>
        <p:spPr>
          <a:xfrm>
            <a:off x="4972050" y="2971800"/>
            <a:ext cx="4171950" cy="1314450"/>
          </a:xfrm>
          <a:custGeom>
            <a:avLst/>
            <a:gdLst/>
            <a:ahLst/>
            <a:cxnLst/>
            <a:rect l="l" t="t" r="r" b="b"/>
            <a:pathLst>
              <a:path w="4171950" h="1314450">
                <a:moveTo>
                  <a:pt x="19050" y="38100"/>
                </a:moveTo>
                <a:lnTo>
                  <a:pt x="4133850" y="0"/>
                </a:lnTo>
                <a:lnTo>
                  <a:pt x="4171950" y="1276350"/>
                </a:lnTo>
                <a:lnTo>
                  <a:pt x="0" y="1314450"/>
                </a:lnTo>
                <a:close/>
              </a:path>
            </a:pathLst>
          </a:custGeom>
          <a:noFill/>
          <a:ln w="28575" cap="rnd">
            <a:solidFill>
              <a:srgbClr val="F6D77A">
                <a:alpha val="90000"/>
              </a:srgbClr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5172456" y="3158490"/>
            <a:ext cx="3743554" cy="352044"/>
            <a:chOff x="5172456" y="3158490"/>
            <a:chExt cx="3743554" cy="352044"/>
          </a:xfrm>
        </p:grpSpPr>
        <p:sp>
          <p:nvSpPr>
            <p:cNvPr id="28" name="TextBox 28"/>
            <p:cNvSpPr txBox="1"/>
            <p:nvPr/>
          </p:nvSpPr>
          <p:spPr>
            <a:xfrm>
              <a:off x="5172456" y="3158490"/>
              <a:ext cx="37435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振动加强:路程差是波长的整数倍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formula-strong"/>
              <p:cNvSpPr txBox="1">
                <a:spLocks noGrp="1"/>
              </p:cNvSpPr>
              <p:nvPr/>
            </p:nvSpPr>
            <p:spPr>
              <a:xfrm>
                <a:off x="5143500" y="3486150"/>
                <a:ext cx="39052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 xmlns:a="http://schemas.openxmlformats.org/drawingml/2006/main"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en-US" sz="27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7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kλ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32" name="Group 32"/>
          <p:cNvGrpSpPr/>
          <p:nvPr/>
        </p:nvGrpSpPr>
        <p:grpSpPr>
          <a:xfrm>
            <a:off x="5290185" y="4060031"/>
            <a:ext cx="1330706" cy="220028"/>
            <a:chOff x="5290185" y="4060031"/>
            <a:chExt cx="1330706" cy="220028"/>
          </a:xfrm>
        </p:grpSpPr>
        <p:sp>
          <p:nvSpPr>
            <p:cNvPr id="31" name="TextBox 31"/>
            <p:cNvSpPr txBox="1"/>
            <p:nvPr/>
          </p:nvSpPr>
          <p:spPr>
            <a:xfrm>
              <a:off x="5290185" y="4060031"/>
              <a:ext cx="133070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其中 k = 0, 1, 2, …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4972050" y="4495800"/>
            <a:ext cx="4171950" cy="1314450"/>
          </a:xfrm>
          <a:custGeom>
            <a:avLst/>
            <a:gdLst/>
            <a:ahLst/>
            <a:cxnLst/>
            <a:rect l="l" t="t" r="r" b="b"/>
            <a:pathLst>
              <a:path w="4171950" h="1314450">
                <a:moveTo>
                  <a:pt x="19050" y="38100"/>
                </a:moveTo>
                <a:lnTo>
                  <a:pt x="4133850" y="0"/>
                </a:lnTo>
                <a:lnTo>
                  <a:pt x="4171950" y="1276350"/>
                </a:lnTo>
                <a:lnTo>
                  <a:pt x="0" y="1314450"/>
                </a:lnTo>
                <a:close/>
              </a:path>
            </a:pathLst>
          </a:custGeom>
          <a:noFill/>
          <a:ln w="28575" cap="rnd">
            <a:solidFill>
              <a:srgbClr val="F3EFE4">
                <a:alpha val="80000"/>
              </a:srgbClr>
            </a:solidFill>
          </a:ln>
        </p:spPr>
      </p:sp>
      <p:grpSp>
        <p:nvGrpSpPr>
          <p:cNvPr id="35" name="Group 35"/>
          <p:cNvGrpSpPr/>
          <p:nvPr/>
        </p:nvGrpSpPr>
        <p:grpSpPr>
          <a:xfrm>
            <a:off x="5172837" y="4690586"/>
            <a:ext cx="3821877" cy="337376"/>
            <a:chOff x="5172837" y="4690586"/>
            <a:chExt cx="3821877" cy="337376"/>
          </a:xfrm>
        </p:grpSpPr>
        <p:sp>
          <p:nvSpPr>
            <p:cNvPr id="34" name="TextBox 34"/>
            <p:cNvSpPr txBox="1"/>
            <p:nvPr/>
          </p:nvSpPr>
          <p:spPr>
            <a:xfrm>
              <a:off x="5172837" y="4690586"/>
              <a:ext cx="3821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振动减弱:路程差是半波长的奇数倍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formula-weak"/>
              <p:cNvSpPr txBox="1">
                <a:spLocks noGrp="1"/>
              </p:cNvSpPr>
              <p:nvPr/>
            </p:nvSpPr>
            <p:spPr>
              <a:xfrm>
                <a:off x="5143500" y="5010150"/>
                <a:ext cx="39052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 xmlns:a="http://schemas.openxmlformats.org/drawingml/2006/main"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en-US" sz="270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F3EFE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2k</m:t>
                          </m:r>
                          <m:r>
                            <m:rPr>
                              <m:sty m:val="p"/>
                            </m:rP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f>
                        <m:fPr>
                          <m:type m:val="bar"/>
                          <m:ctrlP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λ</m:t>
                          </m:r>
                        </m:num>
                        <m:den>
                          <m:r>
                            <a:rPr lang="en-US" sz="2700" dirty="0">
                              <a:solidFill>
                                <a:srgbClr val="F3EFE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38" name="Group 38"/>
          <p:cNvGrpSpPr/>
          <p:nvPr/>
        </p:nvGrpSpPr>
        <p:grpSpPr>
          <a:xfrm>
            <a:off x="5290185" y="5584031"/>
            <a:ext cx="1330706" cy="220028"/>
            <a:chOff x="5290185" y="5584031"/>
            <a:chExt cx="1330706" cy="220028"/>
          </a:xfrm>
        </p:grpSpPr>
        <p:sp>
          <p:nvSpPr>
            <p:cNvPr id="37" name="TextBox 37"/>
            <p:cNvSpPr txBox="1"/>
            <p:nvPr/>
          </p:nvSpPr>
          <p:spPr>
            <a:xfrm>
              <a:off x="5290185" y="5584031"/>
              <a:ext cx="133070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其中 k = 0, 1, 2, …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9600" y="6192679"/>
            <a:ext cx="7561155" cy="574072"/>
            <a:chOff x="609600" y="6192679"/>
            <a:chExt cx="7561155" cy="574072"/>
          </a:xfrm>
        </p:grpSpPr>
        <p:sp>
          <p:nvSpPr>
            <p:cNvPr id="39" name="Freeform 39"/>
            <p:cNvSpPr/>
            <p:nvPr/>
          </p:nvSpPr>
          <p:spPr>
            <a:xfrm>
              <a:off x="609600" y="6400800"/>
              <a:ext cx="152400" cy="9525"/>
            </a:xfrm>
            <a:custGeom>
              <a:avLst/>
              <a:gdLst/>
              <a:ahLst/>
              <a:cxnLst/>
              <a:rect l="l" t="t" r="r" b="b"/>
              <a:pathLst>
                <a:path w="152400" h="9525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F6D77A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87349" y="6192679"/>
              <a:ext cx="728340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回到上一页:A、B 在中垂线上,Δr = 0,所以加强;C 的 Δr = λ/2,所以减弱。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88492" y="6502718"/>
              <a:ext cx="41300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若两波源振动步调相反(反相),两组条件正好互换。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6368282" cy="616077"/>
            <a:chOff x="555498" y="593408"/>
            <a:chExt cx="6368282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406450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什么样的波才能干涉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3619500" cy="41275"/>
            </a:xfrm>
            <a:custGeom>
              <a:avLst/>
              <a:gdLst/>
              <a:ahLst/>
              <a:cxnLst/>
              <a:rect l="l" t="t" r="r" b="b"/>
              <a:pathLst>
                <a:path w="3619500" h="41275">
                  <a:moveTo>
                    <a:pt x="0" y="41275"/>
                  </a:moveTo>
                  <a:cubicBezTo>
                    <a:pt x="1130300" y="3175"/>
                    <a:pt x="2336800" y="0"/>
                    <a:pt x="3619500" y="31750"/>
                  </a:cubicBezTo>
                </a:path>
              </a:pathLst>
            </a:custGeom>
            <a:noFill/>
            <a:ln w="38100" cap="rnd">
              <a:solidFill>
                <a:srgbClr val="F4A9A3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4563618" y="736282"/>
              <a:ext cx="23601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相干条件:三条缺一不可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1657350"/>
            <a:ext cx="2647950" cy="2495550"/>
            <a:chOff x="609600" y="1657350"/>
            <a:chExt cx="2647950" cy="2495550"/>
          </a:xfrm>
        </p:grpSpPr>
        <p:sp>
          <p:nvSpPr>
            <p:cNvPr id="6" name="Freeform 6"/>
            <p:cNvSpPr/>
            <p:nvPr/>
          </p:nvSpPr>
          <p:spPr>
            <a:xfrm>
              <a:off x="609600" y="1657350"/>
              <a:ext cx="2647950" cy="2495550"/>
            </a:xfrm>
            <a:custGeom>
              <a:avLst/>
              <a:gdLst/>
              <a:ahLst/>
              <a:cxnLst/>
              <a:rect l="l" t="t" r="r" b="b"/>
              <a:pathLst>
                <a:path w="2647950" h="2495550">
                  <a:moveTo>
                    <a:pt x="19050" y="38100"/>
                  </a:moveTo>
                  <a:lnTo>
                    <a:pt x="2609850" y="0"/>
                  </a:lnTo>
                  <a:lnTo>
                    <a:pt x="2647950" y="2457450"/>
                  </a:lnTo>
                  <a:lnTo>
                    <a:pt x="0" y="2495550"/>
                  </a:lnTo>
                  <a:close/>
                </a:path>
              </a:pathLst>
            </a:custGeom>
            <a:noFill/>
            <a:ln w="28575" cap="rnd">
              <a:solidFill>
                <a:srgbClr val="9DDCE6">
                  <a:alpha val="90000"/>
                </a:srgbClr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928303" y="2012950"/>
              <a:ext cx="314709" cy="279399"/>
            </a:xfrm>
            <a:custGeom>
              <a:avLst/>
              <a:gdLst/>
              <a:ahLst/>
              <a:cxnLst/>
              <a:rect l="l" t="t" r="r" b="b"/>
              <a:pathLst>
                <a:path w="314709" h="279399">
                  <a:moveTo>
                    <a:pt x="314709" y="139700"/>
                  </a:moveTo>
                  <a:lnTo>
                    <a:pt x="279784" y="139700"/>
                  </a:lnTo>
                  <a:cubicBezTo>
                    <a:pt x="264172" y="139700"/>
                    <a:pt x="250761" y="124734"/>
                    <a:pt x="249032" y="104775"/>
                  </a:cubicBezTo>
                  <a:cubicBezTo>
                    <a:pt x="243863" y="44529"/>
                    <a:pt x="235953" y="0"/>
                    <a:pt x="201028" y="0"/>
                  </a:cubicBezTo>
                  <a:cubicBezTo>
                    <a:pt x="166103" y="0"/>
                    <a:pt x="157372" y="62551"/>
                    <a:pt x="157372" y="139700"/>
                  </a:cubicBezTo>
                  <a:cubicBezTo>
                    <a:pt x="157372" y="216849"/>
                    <a:pt x="148641" y="279399"/>
                    <a:pt x="113716" y="279399"/>
                  </a:cubicBezTo>
                  <a:cubicBezTo>
                    <a:pt x="78791" y="279399"/>
                    <a:pt x="70898" y="234923"/>
                    <a:pt x="65711" y="174625"/>
                  </a:cubicBezTo>
                  <a:cubicBezTo>
                    <a:pt x="63965" y="154595"/>
                    <a:pt x="50571" y="139700"/>
                    <a:pt x="34925" y="139700"/>
                  </a:cubicBezTo>
                  <a:lnTo>
                    <a:pt x="0" y="139700"/>
                  </a:lnTo>
                </a:path>
              </a:pathLst>
            </a:custGeom>
            <a:noFill/>
            <a:ln w="34925">
              <a:solidFill>
                <a:srgbClr val="9DDCE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417320" y="2005012"/>
              <a:ext cx="1303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频率相同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69061" y="2627471"/>
              <a:ext cx="1917065" cy="564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两列波的振动快慢一样,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波长也就一样。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69823" y="3405664"/>
              <a:ext cx="1825498" cy="497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频率不同 → 某点时而加强</a:t>
              </a:r>
              <a:br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时而减弱,图样不稳定。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562350" y="1657350"/>
            <a:ext cx="2647950" cy="2495550"/>
            <a:chOff x="3562350" y="1657350"/>
            <a:chExt cx="2647950" cy="2495550"/>
          </a:xfrm>
        </p:grpSpPr>
        <p:sp>
          <p:nvSpPr>
            <p:cNvPr id="12" name="Freeform 12"/>
            <p:cNvSpPr/>
            <p:nvPr/>
          </p:nvSpPr>
          <p:spPr>
            <a:xfrm>
              <a:off x="3562350" y="1657350"/>
              <a:ext cx="2647950" cy="2495550"/>
            </a:xfrm>
            <a:custGeom>
              <a:avLst/>
              <a:gdLst/>
              <a:ahLst/>
              <a:cxnLst/>
              <a:rect l="l" t="t" r="r" b="b"/>
              <a:pathLst>
                <a:path w="2647950" h="2495550">
                  <a:moveTo>
                    <a:pt x="19050" y="38100"/>
                  </a:moveTo>
                  <a:lnTo>
                    <a:pt x="2609850" y="0"/>
                  </a:lnTo>
                  <a:lnTo>
                    <a:pt x="2647950" y="2457450"/>
                  </a:lnTo>
                  <a:lnTo>
                    <a:pt x="0" y="2495550"/>
                  </a:lnTo>
                  <a:close/>
                </a:path>
              </a:pathLst>
            </a:custGeom>
            <a:noFill/>
            <a:ln w="28575" cap="rnd">
              <a:solidFill>
                <a:srgbClr val="F4A9A3">
                  <a:alpha val="90000"/>
                </a:srgbClr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882311" y="1993049"/>
              <a:ext cx="322218" cy="329616"/>
              <a:chOff x="3882311" y="1993049"/>
              <a:chExt cx="322218" cy="32961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4038600" y="2082800"/>
                <a:ext cx="3492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104775">
                    <a:moveTo>
                      <a:pt x="0" y="0"/>
                    </a:moveTo>
                    <a:lnTo>
                      <a:pt x="0" y="69850"/>
                    </a:lnTo>
                    <a:lnTo>
                      <a:pt x="34925" y="104775"/>
                    </a:lnTo>
                  </a:path>
                </a:pathLst>
              </a:custGeom>
              <a:noFill/>
              <a:ln w="34925">
                <a:solidFill>
                  <a:srgbClr val="F4A9A3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882311" y="1993049"/>
                <a:ext cx="322218" cy="329616"/>
              </a:xfrm>
              <a:custGeom>
                <a:avLst/>
                <a:gdLst/>
                <a:ahLst/>
                <a:cxnLst/>
                <a:rect l="l" t="t" r="r" b="b"/>
                <a:pathLst>
                  <a:path w="322218" h="329616">
                    <a:moveTo>
                      <a:pt x="0" y="142139"/>
                    </a:moveTo>
                    <a:cubicBezTo>
                      <a:pt x="8101" y="62605"/>
                      <a:pt x="74618" y="1826"/>
                      <a:pt x="154558" y="913"/>
                    </a:cubicBezTo>
                    <a:cubicBezTo>
                      <a:pt x="234498" y="0"/>
                      <a:pt x="302386" y="59244"/>
                      <a:pt x="312302" y="138571"/>
                    </a:cubicBezTo>
                    <a:cubicBezTo>
                      <a:pt x="322218" y="217899"/>
                      <a:pt x="271002" y="292031"/>
                      <a:pt x="193297" y="310823"/>
                    </a:cubicBezTo>
                    <a:cubicBezTo>
                      <a:pt x="115592" y="329616"/>
                      <a:pt x="36161" y="287081"/>
                      <a:pt x="8731" y="211988"/>
                    </a:cubicBezTo>
                    <a:moveTo>
                      <a:pt x="0" y="299301"/>
                    </a:moveTo>
                    <a:lnTo>
                      <a:pt x="0" y="211988"/>
                    </a:lnTo>
                    <a:lnTo>
                      <a:pt x="87312" y="211988"/>
                    </a:lnTo>
                  </a:path>
                </a:pathLst>
              </a:custGeom>
              <a:noFill/>
              <a:ln w="34925">
                <a:solidFill>
                  <a:srgbClr val="F4A9A3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4370070" y="2005012"/>
              <a:ext cx="16230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相位差恒定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21811" y="2627471"/>
              <a:ext cx="1835912" cy="564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两波源的"步调差"不随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时间改变。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22573" y="3405664"/>
              <a:ext cx="1963674" cy="497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最简单的情形:同相,</a:t>
              </a:r>
              <a:br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即两个小球同时上下振动。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515100" y="1657350"/>
            <a:ext cx="2674620" cy="2495550"/>
            <a:chOff x="6515100" y="1657350"/>
            <a:chExt cx="2674620" cy="2495550"/>
          </a:xfrm>
        </p:grpSpPr>
        <p:sp>
          <p:nvSpPr>
            <p:cNvPr id="20" name="Freeform 20"/>
            <p:cNvSpPr/>
            <p:nvPr/>
          </p:nvSpPr>
          <p:spPr>
            <a:xfrm>
              <a:off x="6515100" y="1657350"/>
              <a:ext cx="2647950" cy="2495550"/>
            </a:xfrm>
            <a:custGeom>
              <a:avLst/>
              <a:gdLst/>
              <a:ahLst/>
              <a:cxnLst/>
              <a:rect l="l" t="t" r="r" b="b"/>
              <a:pathLst>
                <a:path w="2647950" h="2495550">
                  <a:moveTo>
                    <a:pt x="19050" y="38100"/>
                  </a:moveTo>
                  <a:lnTo>
                    <a:pt x="2609850" y="0"/>
                  </a:lnTo>
                  <a:lnTo>
                    <a:pt x="2647950" y="2457450"/>
                  </a:lnTo>
                  <a:lnTo>
                    <a:pt x="0" y="2495550"/>
                  </a:lnTo>
                  <a:close/>
                </a:path>
              </a:pathLst>
            </a:custGeom>
            <a:noFill/>
            <a:ln w="28575" cap="rnd">
              <a:solidFill>
                <a:srgbClr val="F6D77A">
                  <a:alpha val="90000"/>
                </a:srgbClr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6869112" y="2047875"/>
              <a:ext cx="244475" cy="209550"/>
              <a:chOff x="6869112" y="2047875"/>
              <a:chExt cx="244475" cy="2095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869112" y="2152650"/>
                <a:ext cx="2444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9525">
                    <a:moveTo>
                      <a:pt x="0" y="0"/>
                    </a:moveTo>
                    <a:lnTo>
                      <a:pt x="244475" y="0"/>
                    </a:lnTo>
                  </a:path>
                </a:pathLst>
              </a:custGeom>
              <a:noFill/>
              <a:ln w="34925">
                <a:solidFill>
                  <a:srgbClr val="F6D77A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008812" y="2152650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0" y="104775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F6D77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08812" y="2047875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0" y="0"/>
                    </a:moveTo>
                    <a:lnTo>
                      <a:pt x="104775" y="104775"/>
                    </a:lnTo>
                  </a:path>
                </a:pathLst>
              </a:custGeom>
              <a:noFill/>
              <a:ln w="34925">
                <a:solidFill>
                  <a:srgbClr val="F6D77A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7246620" y="2005012"/>
              <a:ext cx="19431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振动方向相同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774561" y="2627471"/>
              <a:ext cx="1736725" cy="564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质点沿同一方向振动,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位移才能直接相加。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775323" y="3405664"/>
              <a:ext cx="2053082" cy="497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方向垂直的两个振动,</a:t>
              </a:r>
              <a:br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叠加后是合振动,不是干涉。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63118" y="4584382"/>
            <a:ext cx="7638860" cy="690563"/>
            <a:chOff x="563118" y="4584382"/>
            <a:chExt cx="7638860" cy="690563"/>
          </a:xfrm>
        </p:grpSpPr>
        <p:sp>
          <p:nvSpPr>
            <p:cNvPr id="29" name="TextBox 29"/>
            <p:cNvSpPr txBox="1"/>
            <p:nvPr/>
          </p:nvSpPr>
          <p:spPr>
            <a:xfrm>
              <a:off x="563118" y="4584382"/>
              <a:ext cx="54698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满足这三条的波源叫</a:t>
              </a:r>
              <a:r>
                <a:rPr lang="zh-CN" sz="16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相干波源</a:t>
              </a:r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,它们发出的波叫</a:t>
              </a:r>
              <a:r>
                <a:rPr lang="zh-CN" sz="16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相干波</a:t>
              </a:r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63880" y="4981575"/>
              <a:ext cx="763809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干涉图样的特点:加强区与减弱区相间分布,位置稳定;每一处的"身份"由路程差决定。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90550" y="5638800"/>
            <a:ext cx="8572500" cy="1085850"/>
            <a:chOff x="590550" y="5638800"/>
            <a:chExt cx="8572500" cy="1085850"/>
          </a:xfrm>
        </p:grpSpPr>
        <p:sp>
          <p:nvSpPr>
            <p:cNvPr id="32" name="Freeform 32"/>
            <p:cNvSpPr/>
            <p:nvPr/>
          </p:nvSpPr>
          <p:spPr>
            <a:xfrm>
              <a:off x="590550" y="5638800"/>
              <a:ext cx="8572500" cy="1085850"/>
            </a:xfrm>
            <a:custGeom>
              <a:avLst/>
              <a:gdLst/>
              <a:ahLst/>
              <a:cxnLst/>
              <a:rect l="l" t="t" r="r" b="b"/>
              <a:pathLst>
                <a:path w="8572500" h="1085850">
                  <a:moveTo>
                    <a:pt x="19050" y="38100"/>
                  </a:moveTo>
                  <a:lnTo>
                    <a:pt x="8534400" y="0"/>
                  </a:lnTo>
                  <a:lnTo>
                    <a:pt x="8572500" y="1047750"/>
                  </a:lnTo>
                  <a:lnTo>
                    <a:pt x="0" y="1085850"/>
                  </a:lnTo>
                  <a:close/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  <a:prstDash val="dash"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840581" y="5945981"/>
              <a:ext cx="242888" cy="242888"/>
              <a:chOff x="840581" y="5945981"/>
              <a:chExt cx="242888" cy="24288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40581" y="5945981"/>
                <a:ext cx="242888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242888">
                    <a:moveTo>
                      <a:pt x="0" y="121444"/>
                    </a:moveTo>
                    <a:cubicBezTo>
                      <a:pt x="0" y="188516"/>
                      <a:pt x="54372" y="242888"/>
                      <a:pt x="121444" y="242888"/>
                    </a:cubicBezTo>
                    <a:cubicBezTo>
                      <a:pt x="188516" y="242888"/>
                      <a:pt x="242888" y="188516"/>
                      <a:pt x="242888" y="121444"/>
                    </a:cubicBezTo>
                    <a:cubicBezTo>
                      <a:pt x="242888" y="54372"/>
                      <a:pt x="188516" y="0"/>
                      <a:pt x="121444" y="0"/>
                    </a:cubicBezTo>
                    <a:cubicBezTo>
                      <a:pt x="54372" y="0"/>
                      <a:pt x="0" y="54372"/>
                      <a:pt x="0" y="121444"/>
                    </a:cubicBezTo>
                  </a:path>
                </a:pathLst>
              </a:custGeom>
              <a:noFill/>
              <a:ln w="26988">
                <a:solidFill>
                  <a:srgbClr val="F4A9A3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35038" y="6040438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0" y="0"/>
                    </a:moveTo>
                    <a:lnTo>
                      <a:pt x="53975" y="53975"/>
                    </a:lnTo>
                    <a:moveTo>
                      <a:pt x="53975" y="0"/>
                    </a:moveTo>
                    <a:lnTo>
                      <a:pt x="0" y="53975"/>
                    </a:lnTo>
                  </a:path>
                </a:pathLst>
              </a:custGeom>
              <a:noFill/>
              <a:ln w="26988">
                <a:solidFill>
                  <a:srgbClr val="F4A9A3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1268730" y="5838825"/>
              <a:ext cx="51745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任何两列波相遇都会叠加,但只有相干波的叠加才叫干涉。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269492" y="6178868"/>
              <a:ext cx="59474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两个人各自拍水面、两只不同频率的音叉——都在叠加,却看不到稳定图样。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>
            <a:off x="4476750" y="0"/>
            <a:ext cx="3143250" cy="5429250"/>
            <a:chOff x="4476750" y="0"/>
            <a:chExt cx="3143250" cy="5429250"/>
          </a:xfrm>
        </p:grpSpPr>
        <p:sp>
          <p:nvSpPr>
            <p:cNvPr id="2" name="Line 2"/>
            <p:cNvSpPr/>
            <p:nvPr/>
          </p:nvSpPr>
          <p:spPr>
            <a:xfrm>
              <a:off x="5334000" y="0"/>
              <a:ext cx="9525" cy="2857500"/>
            </a:xfrm>
            <a:custGeom>
              <a:avLst/>
              <a:gdLst/>
              <a:ahLst/>
              <a:cxnLst/>
              <a:rect l="l" t="t" r="r" b="b"/>
              <a:pathLst>
                <a:path w="9525" h="2857500">
                  <a:moveTo>
                    <a:pt x="0" y="0"/>
                  </a:moveTo>
                  <a:lnTo>
                    <a:pt x="0" y="2857500"/>
                  </a:lnTo>
                </a:path>
              </a:pathLst>
            </a:custGeom>
            <a:noFill/>
            <a:ln w="38100" cap="rnd">
              <a:solidFill>
                <a:srgbClr val="F3EFE4">
                  <a:alpha val="50000"/>
                </a:srgbClr>
              </a:solidFill>
            </a:ln>
          </p:spPr>
        </p:sp>
        <p:sp>
          <p:nvSpPr>
            <p:cNvPr id="3" name="Line 3"/>
            <p:cNvSpPr/>
            <p:nvPr/>
          </p:nvSpPr>
          <p:spPr>
            <a:xfrm>
              <a:off x="5334000" y="34290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38100" cap="rnd">
              <a:solidFill>
                <a:srgbClr val="F3EFE4">
                  <a:alpha val="50000"/>
                </a:srgbClr>
              </a:solidFill>
            </a:ln>
          </p:spPr>
        </p:sp>
        <p:grpSp>
          <p:nvGrpSpPr>
            <p:cNvPr id="8" name="Group 8"/>
            <p:cNvGrpSpPr/>
            <p:nvPr/>
          </p:nvGrpSpPr>
          <p:grpSpPr>
            <a:xfrm>
              <a:off x="5334000" y="857250"/>
              <a:ext cx="2286000" cy="4572000"/>
              <a:chOff x="5334000" y="857250"/>
              <a:chExt cx="2286000" cy="4572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5334000" y="2571750"/>
                <a:ext cx="571500" cy="11430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1143000">
                    <a:moveTo>
                      <a:pt x="0" y="0"/>
                    </a:moveTo>
                    <a:cubicBezTo>
                      <a:pt x="315631" y="0"/>
                      <a:pt x="571500" y="255869"/>
                      <a:pt x="571500" y="571500"/>
                    </a:cubicBezTo>
                    <a:cubicBezTo>
                      <a:pt x="571500" y="887131"/>
                      <a:pt x="315631" y="1143000"/>
                      <a:pt x="0" y="1143000"/>
                    </a:cubicBezTo>
                  </a:path>
                </a:pathLst>
              </a:custGeom>
              <a:noFill/>
              <a:ln w="23812" cap="rnd">
                <a:solidFill>
                  <a:srgbClr val="F6D77A">
                    <a:alpha val="45000"/>
                  </a:srgbClr>
                </a:solidFill>
              </a:ln>
            </p:spPr>
          </p:sp>
          <p:sp>
            <p:nvSpPr>
              <p:cNvPr id="5" name="Freeform 5"/>
              <p:cNvSpPr/>
              <p:nvPr/>
            </p:nvSpPr>
            <p:spPr>
              <a:xfrm>
                <a:off x="5334000" y="2000250"/>
                <a:ext cx="11430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2286000">
                    <a:moveTo>
                      <a:pt x="0" y="0"/>
                    </a:moveTo>
                    <a:cubicBezTo>
                      <a:pt x="631261" y="0"/>
                      <a:pt x="1143000" y="511739"/>
                      <a:pt x="1143000" y="1143000"/>
                    </a:cubicBezTo>
                    <a:cubicBezTo>
                      <a:pt x="1143000" y="1774261"/>
                      <a:pt x="631261" y="2286000"/>
                      <a:pt x="0" y="2286000"/>
                    </a:cubicBezTo>
                  </a:path>
                </a:pathLst>
              </a:custGeom>
              <a:noFill/>
              <a:ln w="23812" cap="rnd">
                <a:solidFill>
                  <a:srgbClr val="F6D77A">
                    <a:alpha val="35000"/>
                  </a:srgbClr>
                </a:solidFill>
              </a:ln>
            </p:spPr>
          </p:sp>
          <p:sp>
            <p:nvSpPr>
              <p:cNvPr id="6" name="Freeform 6"/>
              <p:cNvSpPr/>
              <p:nvPr/>
            </p:nvSpPr>
            <p:spPr>
              <a:xfrm>
                <a:off x="5334000" y="1428750"/>
                <a:ext cx="1714500" cy="3429000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3429000">
                    <a:moveTo>
                      <a:pt x="0" y="0"/>
                    </a:moveTo>
                    <a:cubicBezTo>
                      <a:pt x="946892" y="0"/>
                      <a:pt x="1714500" y="767608"/>
                      <a:pt x="1714500" y="1714500"/>
                    </a:cubicBezTo>
                    <a:cubicBezTo>
                      <a:pt x="1714500" y="2661392"/>
                      <a:pt x="946892" y="3429000"/>
                      <a:pt x="0" y="3429000"/>
                    </a:cubicBezTo>
                  </a:path>
                </a:pathLst>
              </a:custGeom>
              <a:noFill/>
              <a:ln w="23812" cap="rnd">
                <a:solidFill>
                  <a:srgbClr val="F6D77A">
                    <a:alpha val="25000"/>
                  </a:srgbClr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5334000" y="857250"/>
                <a:ext cx="2286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2286000" h="4572000">
                    <a:moveTo>
                      <a:pt x="0" y="0"/>
                    </a:moveTo>
                    <a:cubicBezTo>
                      <a:pt x="1262523" y="0"/>
                      <a:pt x="2286000" y="1023477"/>
                      <a:pt x="2286000" y="2286000"/>
                    </a:cubicBezTo>
                    <a:cubicBezTo>
                      <a:pt x="2286000" y="3548523"/>
                      <a:pt x="1262523" y="4572000"/>
                      <a:pt x="0" y="4572000"/>
                    </a:cubicBezTo>
                  </a:path>
                </a:pathLst>
              </a:custGeom>
              <a:noFill/>
              <a:ln w="23812" cap="rnd">
                <a:solidFill>
                  <a:srgbClr val="F6D77A">
                    <a:alpha val="15000"/>
                  </a:srgbClr>
                </a:solidFill>
              </a:ln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4476750" y="285750"/>
              <a:ext cx="581025" cy="3619500"/>
              <a:chOff x="4476750" y="285750"/>
              <a:chExt cx="581025" cy="3619500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4476750" y="285750"/>
                <a:ext cx="9525" cy="3619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619500">
                    <a:moveTo>
                      <a:pt x="0" y="0"/>
                    </a:moveTo>
                    <a:lnTo>
                      <a:pt x="0" y="361950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5000"/>
                  </a:srgbClr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4762500" y="285750"/>
                <a:ext cx="9525" cy="3619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619500">
                    <a:moveTo>
                      <a:pt x="0" y="0"/>
                    </a:moveTo>
                    <a:lnTo>
                      <a:pt x="0" y="361950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5000"/>
                  </a:srgbClr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048250" y="285750"/>
                <a:ext cx="9525" cy="3619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619500">
                    <a:moveTo>
                      <a:pt x="0" y="0"/>
                    </a:moveTo>
                    <a:lnTo>
                      <a:pt x="0" y="361950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5000"/>
                  </a:srgbClr>
                </a:solidFill>
              </a:ln>
            </p:spPr>
          </p:sp>
        </p:grpSp>
      </p:grpSp>
      <p:grpSp>
        <p:nvGrpSpPr>
          <p:cNvPr id="15" name="Group 15"/>
          <p:cNvGrpSpPr/>
          <p:nvPr/>
        </p:nvGrpSpPr>
        <p:grpSpPr>
          <a:xfrm>
            <a:off x="838200" y="1738312"/>
            <a:ext cx="1638300" cy="2162175"/>
            <a:chOff x="838200" y="1738312"/>
            <a:chExt cx="1638300" cy="2162175"/>
          </a:xfrm>
        </p:grpSpPr>
        <p:sp>
          <p:nvSpPr>
            <p:cNvPr id="14" name="TextBox 14"/>
            <p:cNvSpPr txBox="1"/>
            <p:nvPr/>
          </p:nvSpPr>
          <p:spPr>
            <a:xfrm>
              <a:off x="838200" y="1738312"/>
              <a:ext cx="1638300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0" dirty="0">
                  <a:solidFill>
                    <a:srgbClr val="F6D77A">
                      <a:alphaMod val="35000"/>
                    </a:srgbClr>
                  </a:solidFill>
                  <a:latin typeface="KaiTi"/>
                  <a:ea typeface="KaiTi"/>
                  <a:cs typeface="KaiTi"/>
                </a:rPr>
                <a:t>三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914650" y="1866900"/>
            <a:ext cx="3371850" cy="1390650"/>
            <a:chOff x="2914650" y="1866900"/>
            <a:chExt cx="3371850" cy="1390650"/>
          </a:xfrm>
        </p:grpSpPr>
        <p:sp>
          <p:nvSpPr>
            <p:cNvPr id="16" name="TextBox 16"/>
            <p:cNvSpPr txBox="1"/>
            <p:nvPr/>
          </p:nvSpPr>
          <p:spPr>
            <a:xfrm>
              <a:off x="3028950" y="2371725"/>
              <a:ext cx="259842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波的衍射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914650" y="1866900"/>
              <a:ext cx="3371850" cy="1390650"/>
            </a:xfrm>
            <a:custGeom>
              <a:avLst/>
              <a:gdLst/>
              <a:ahLst/>
              <a:cxnLst/>
              <a:rect l="l" t="t" r="r" b="b"/>
              <a:pathLst>
                <a:path w="3371850" h="1390650">
                  <a:moveTo>
                    <a:pt x="0" y="514350"/>
                  </a:moveTo>
                  <a:cubicBezTo>
                    <a:pt x="228600" y="114300"/>
                    <a:pt x="2038350" y="0"/>
                    <a:pt x="2800350" y="285750"/>
                  </a:cubicBezTo>
                  <a:cubicBezTo>
                    <a:pt x="3371850" y="476250"/>
                    <a:pt x="3181350" y="1181100"/>
                    <a:pt x="2228850" y="1276350"/>
                  </a:cubicBezTo>
                  <a:cubicBezTo>
                    <a:pt x="1085850" y="1390650"/>
                    <a:pt x="228600" y="1333500"/>
                    <a:pt x="0" y="952500"/>
                  </a:cubicBezTo>
                  <a:close/>
                </a:path>
              </a:pathLst>
            </a:custGeom>
            <a:noFill/>
            <a:ln w="33338" cap="rnd">
              <a:solidFill>
                <a:srgbClr val="F6D77A">
                  <a:alpha val="90000"/>
                </a:srgbClr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809625" y="4314825"/>
            <a:ext cx="4936998" cy="860298"/>
            <a:chOff x="809625" y="4314825"/>
            <a:chExt cx="4936998" cy="860298"/>
          </a:xfrm>
        </p:grpSpPr>
        <p:grpSp>
          <p:nvGrpSpPr>
            <p:cNvPr id="22" name="Group 22"/>
            <p:cNvGrpSpPr/>
            <p:nvPr/>
          </p:nvGrpSpPr>
          <p:grpSpPr>
            <a:xfrm>
              <a:off x="809625" y="4314825"/>
              <a:ext cx="285751" cy="285751"/>
              <a:chOff x="809625" y="4314825"/>
              <a:chExt cx="285751" cy="28575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09625" y="43148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52500" y="45212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59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28688" y="4406875"/>
                <a:ext cx="58222" cy="66745"/>
              </a:xfrm>
              <a:custGeom>
                <a:avLst/>
                <a:gdLst/>
                <a:ahLst/>
                <a:cxnLst/>
                <a:rect l="l" t="t" r="r" b="b"/>
                <a:pathLst>
                  <a:path w="58222" h="66745">
                    <a:moveTo>
                      <a:pt x="23813" y="66701"/>
                    </a:moveTo>
                    <a:cubicBezTo>
                      <a:pt x="38510" y="66745"/>
                      <a:pt x="51317" y="56696"/>
                      <a:pt x="54770" y="42409"/>
                    </a:cubicBezTo>
                    <a:cubicBezTo>
                      <a:pt x="58222" y="28123"/>
                      <a:pt x="51418" y="13334"/>
                      <a:pt x="38322" y="6661"/>
                    </a:cubicBezTo>
                    <a:cubicBezTo>
                      <a:pt x="25319" y="0"/>
                      <a:pt x="9440" y="3177"/>
                      <a:pt x="0" y="14329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284732" y="4326255"/>
              <a:ext cx="4461891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隔着一堵墙,看不见人却能听见说话——</a:t>
              </a:r>
              <a:br/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声音是怎么"拐过弯"来的?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0100" y="5772150"/>
            <a:ext cx="3799142" cy="360045"/>
            <a:chOff x="800100" y="5772150"/>
            <a:chExt cx="3799142" cy="360045"/>
          </a:xfrm>
        </p:grpSpPr>
        <p:sp>
          <p:nvSpPr>
            <p:cNvPr id="25" name="Freeform 25"/>
            <p:cNvSpPr/>
            <p:nvPr/>
          </p:nvSpPr>
          <p:spPr>
            <a:xfrm>
              <a:off x="800100" y="5772150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19050">
              <a:solidFill>
                <a:srgbClr val="B9C2B4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40130" y="5838825"/>
              <a:ext cx="35591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波绕过障碍物继续传播的现象,叫作衍射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  <p:transition xmlns:p14="http://schemas.microsoft.com/office/powerpoint/2010/main" p14:dur="500">
    <p:push dir="l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7511282" cy="616077"/>
            <a:chOff x="555498" y="593408"/>
            <a:chExt cx="7511282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540867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缝的宽窄决定衍射明显与否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4819650" cy="41275"/>
            </a:xfrm>
            <a:custGeom>
              <a:avLst/>
              <a:gdLst/>
              <a:ahLst/>
              <a:cxnLst/>
              <a:rect l="l" t="t" r="r" b="b"/>
              <a:pathLst>
                <a:path w="4819650" h="41275">
                  <a:moveTo>
                    <a:pt x="0" y="41275"/>
                  </a:moveTo>
                  <a:cubicBezTo>
                    <a:pt x="1511300" y="3175"/>
                    <a:pt x="3117850" y="0"/>
                    <a:pt x="481965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5706618" y="736282"/>
              <a:ext cx="23601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同一列水波,换三种缝宽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2856" y="1596390"/>
            <a:ext cx="2333244" cy="3392138"/>
            <a:chOff x="752856" y="1596390"/>
            <a:chExt cx="2333244" cy="3392138"/>
          </a:xfrm>
        </p:grpSpPr>
        <p:sp>
          <p:nvSpPr>
            <p:cNvPr id="6" name="TextBox 6"/>
            <p:cNvSpPr txBox="1"/>
            <p:nvPr/>
          </p:nvSpPr>
          <p:spPr>
            <a:xfrm>
              <a:off x="752856" y="1596390"/>
              <a:ext cx="11832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缝宽 d ≫ λ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762000" y="2095500"/>
              <a:ext cx="2324100" cy="752475"/>
              <a:chOff x="762000" y="2095500"/>
              <a:chExt cx="2324100" cy="7524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762000" y="20955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762000" y="23431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762000" y="25908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762000" y="28384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762000" y="3143250"/>
              <a:ext cx="2324100" cy="9525"/>
              <a:chOff x="762000" y="3143250"/>
              <a:chExt cx="2324100" cy="95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762000" y="3143250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2609850" y="3143250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971550" y="3390900"/>
              <a:ext cx="1905000" cy="762000"/>
              <a:chOff x="971550" y="3390900"/>
              <a:chExt cx="1905000" cy="762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200150" y="3390900"/>
                <a:ext cx="144780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19050">
                    <a:moveTo>
                      <a:pt x="0" y="0"/>
                    </a:moveTo>
                    <a:cubicBezTo>
                      <a:pt x="25400" y="12700"/>
                      <a:pt x="50800" y="19050"/>
                      <a:pt x="76200" y="19050"/>
                    </a:cubicBezTo>
                    <a:lnTo>
                      <a:pt x="1371600" y="19050"/>
                    </a:lnTo>
                    <a:cubicBezTo>
                      <a:pt x="1397000" y="19050"/>
                      <a:pt x="1422400" y="12700"/>
                      <a:pt x="14478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123950" y="3638550"/>
                <a:ext cx="160020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9050">
                    <a:moveTo>
                      <a:pt x="0" y="0"/>
                    </a:moveTo>
                    <a:cubicBezTo>
                      <a:pt x="50800" y="12700"/>
                      <a:pt x="101600" y="19050"/>
                      <a:pt x="152400" y="19050"/>
                    </a:cubicBezTo>
                    <a:lnTo>
                      <a:pt x="1447800" y="19050"/>
                    </a:lnTo>
                    <a:cubicBezTo>
                      <a:pt x="1498600" y="19050"/>
                      <a:pt x="1549400" y="12700"/>
                      <a:pt x="16002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47750" y="3886200"/>
                <a:ext cx="175260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19050">
                    <a:moveTo>
                      <a:pt x="0" y="0"/>
                    </a:moveTo>
                    <a:cubicBezTo>
                      <a:pt x="76200" y="12700"/>
                      <a:pt x="152400" y="19050"/>
                      <a:pt x="228600" y="19050"/>
                    </a:cubicBezTo>
                    <a:lnTo>
                      <a:pt x="1524000" y="19050"/>
                    </a:lnTo>
                    <a:cubicBezTo>
                      <a:pt x="1600200" y="19050"/>
                      <a:pt x="1676400" y="12700"/>
                      <a:pt x="17526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71550" y="4133850"/>
                <a:ext cx="190500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1905000" h="19050">
                    <a:moveTo>
                      <a:pt x="0" y="0"/>
                    </a:moveTo>
                    <a:cubicBezTo>
                      <a:pt x="101600" y="12700"/>
                      <a:pt x="203200" y="19050"/>
                      <a:pt x="304800" y="19050"/>
                    </a:cubicBezTo>
                    <a:lnTo>
                      <a:pt x="1600200" y="19050"/>
                    </a:lnTo>
                    <a:cubicBezTo>
                      <a:pt x="1701800" y="19050"/>
                      <a:pt x="1803400" y="12700"/>
                      <a:pt x="19050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754380" y="444817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基本沿直线传播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55523" y="4739164"/>
              <a:ext cx="208071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缝后波面只在边缘略微弯曲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705606" y="1596390"/>
            <a:ext cx="2333244" cy="3392138"/>
            <a:chOff x="3705606" y="1596390"/>
            <a:chExt cx="2333244" cy="3392138"/>
          </a:xfrm>
        </p:grpSpPr>
        <p:sp>
          <p:nvSpPr>
            <p:cNvPr id="23" name="TextBox 23"/>
            <p:cNvSpPr txBox="1"/>
            <p:nvPr/>
          </p:nvSpPr>
          <p:spPr>
            <a:xfrm>
              <a:off x="3705606" y="1596390"/>
              <a:ext cx="11832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缝宽 d ≈ λ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3714750" y="2095500"/>
              <a:ext cx="2324100" cy="752475"/>
              <a:chOff x="3714750" y="2095500"/>
              <a:chExt cx="2324100" cy="752475"/>
            </a:xfrm>
          </p:grpSpPr>
          <p:sp>
            <p:nvSpPr>
              <p:cNvPr id="24" name="Line 24"/>
              <p:cNvSpPr/>
              <p:nvPr/>
            </p:nvSpPr>
            <p:spPr>
              <a:xfrm>
                <a:off x="3714750" y="20955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3714750" y="23431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26" name="Line 26"/>
              <p:cNvSpPr/>
              <p:nvPr/>
            </p:nvSpPr>
            <p:spPr>
              <a:xfrm>
                <a:off x="3714750" y="25908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3714750" y="28384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3714750" y="3143250"/>
              <a:ext cx="2324100" cy="9525"/>
              <a:chOff x="3714750" y="3143250"/>
              <a:chExt cx="2324100" cy="9525"/>
            </a:xfrm>
          </p:grpSpPr>
          <p:sp>
            <p:nvSpPr>
              <p:cNvPr id="29" name="Line 29"/>
              <p:cNvSpPr/>
              <p:nvPr/>
            </p:nvSpPr>
            <p:spPr>
              <a:xfrm>
                <a:off x="3714750" y="3143250"/>
                <a:ext cx="99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90600" h="9525">
                    <a:moveTo>
                      <a:pt x="0" y="0"/>
                    </a:moveTo>
                    <a:lnTo>
                      <a:pt x="99060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5048250" y="3143250"/>
                <a:ext cx="99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90600" h="9525">
                    <a:moveTo>
                      <a:pt x="0" y="0"/>
                    </a:moveTo>
                    <a:lnTo>
                      <a:pt x="99060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3886200" y="3143250"/>
              <a:ext cx="1981200" cy="990600"/>
              <a:chOff x="3886200" y="3143250"/>
              <a:chExt cx="1981200" cy="9906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629150" y="3143250"/>
                <a:ext cx="495300" cy="24765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247650">
                    <a:moveTo>
                      <a:pt x="0" y="0"/>
                    </a:moveTo>
                    <a:cubicBezTo>
                      <a:pt x="0" y="136773"/>
                      <a:pt x="110877" y="247650"/>
                      <a:pt x="247650" y="247650"/>
                    </a:cubicBezTo>
                    <a:cubicBezTo>
                      <a:pt x="384423" y="247650"/>
                      <a:pt x="495300" y="136773"/>
                      <a:pt x="4953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381500" y="3143250"/>
                <a:ext cx="9906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990600" h="495300">
                    <a:moveTo>
                      <a:pt x="0" y="0"/>
                    </a:moveTo>
                    <a:cubicBezTo>
                      <a:pt x="0" y="273547"/>
                      <a:pt x="221753" y="495300"/>
                      <a:pt x="495300" y="495300"/>
                    </a:cubicBezTo>
                    <a:cubicBezTo>
                      <a:pt x="768847" y="495300"/>
                      <a:pt x="990600" y="273547"/>
                      <a:pt x="9906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133850" y="3143250"/>
                <a:ext cx="1485900" cy="74295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742950">
                    <a:moveTo>
                      <a:pt x="0" y="0"/>
                    </a:moveTo>
                    <a:cubicBezTo>
                      <a:pt x="0" y="410320"/>
                      <a:pt x="332630" y="742950"/>
                      <a:pt x="742950" y="742950"/>
                    </a:cubicBezTo>
                    <a:cubicBezTo>
                      <a:pt x="1153270" y="742950"/>
                      <a:pt x="1485900" y="410320"/>
                      <a:pt x="14859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3886200" y="3143250"/>
                <a:ext cx="198120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1981200" h="990600">
                    <a:moveTo>
                      <a:pt x="0" y="0"/>
                    </a:moveTo>
                    <a:cubicBezTo>
                      <a:pt x="0" y="547093"/>
                      <a:pt x="443507" y="990600"/>
                      <a:pt x="990600" y="990600"/>
                    </a:cubicBezTo>
                    <a:cubicBezTo>
                      <a:pt x="1537693" y="990600"/>
                      <a:pt x="1981200" y="547093"/>
                      <a:pt x="19812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3707130" y="44481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明显衍射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708273" y="4739164"/>
              <a:ext cx="217549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缝像新波源,向四周发圆形波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658356" y="1596390"/>
            <a:ext cx="2333244" cy="3392138"/>
            <a:chOff x="6658356" y="1596390"/>
            <a:chExt cx="2333244" cy="3392138"/>
          </a:xfrm>
        </p:grpSpPr>
        <p:sp>
          <p:nvSpPr>
            <p:cNvPr id="40" name="TextBox 40"/>
            <p:cNvSpPr txBox="1"/>
            <p:nvPr/>
          </p:nvSpPr>
          <p:spPr>
            <a:xfrm>
              <a:off x="6658356" y="1596390"/>
              <a:ext cx="11832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缝宽 d &lt; λ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6667500" y="2095500"/>
              <a:ext cx="2324100" cy="752475"/>
              <a:chOff x="6667500" y="2095500"/>
              <a:chExt cx="2324100" cy="752475"/>
            </a:xfrm>
          </p:grpSpPr>
          <p:sp>
            <p:nvSpPr>
              <p:cNvPr id="41" name="Line 41"/>
              <p:cNvSpPr/>
              <p:nvPr/>
            </p:nvSpPr>
            <p:spPr>
              <a:xfrm>
                <a:off x="6667500" y="20955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42" name="Line 42"/>
              <p:cNvSpPr/>
              <p:nvPr/>
            </p:nvSpPr>
            <p:spPr>
              <a:xfrm>
                <a:off x="6667500" y="23431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43" name="Line 43"/>
              <p:cNvSpPr/>
              <p:nvPr/>
            </p:nvSpPr>
            <p:spPr>
              <a:xfrm>
                <a:off x="6667500" y="259080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44" name="Line 44"/>
              <p:cNvSpPr/>
              <p:nvPr/>
            </p:nvSpPr>
            <p:spPr>
              <a:xfrm>
                <a:off x="6667500" y="2838450"/>
                <a:ext cx="2324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9525">
                    <a:moveTo>
                      <a:pt x="0" y="0"/>
                    </a:moveTo>
                    <a:lnTo>
                      <a:pt x="2324100" y="0"/>
                    </a:ln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6667500" y="3143250"/>
              <a:ext cx="2324100" cy="9525"/>
              <a:chOff x="6667500" y="3143250"/>
              <a:chExt cx="2324100" cy="9525"/>
            </a:xfrm>
          </p:grpSpPr>
          <p:sp>
            <p:nvSpPr>
              <p:cNvPr id="46" name="Line 46"/>
              <p:cNvSpPr/>
              <p:nvPr/>
            </p:nvSpPr>
            <p:spPr>
              <a:xfrm>
                <a:off x="6667500" y="3143250"/>
                <a:ext cx="10858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5850" h="9525">
                    <a:moveTo>
                      <a:pt x="0" y="0"/>
                    </a:moveTo>
                    <a:lnTo>
                      <a:pt x="108585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  <p:sp>
            <p:nvSpPr>
              <p:cNvPr id="47" name="Line 47"/>
              <p:cNvSpPr/>
              <p:nvPr/>
            </p:nvSpPr>
            <p:spPr>
              <a:xfrm>
                <a:off x="7905750" y="3143250"/>
                <a:ext cx="10858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5850" h="9525">
                    <a:moveTo>
                      <a:pt x="0" y="0"/>
                    </a:moveTo>
                    <a:lnTo>
                      <a:pt x="108585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667500" y="3143250"/>
              <a:ext cx="2324100" cy="1257300"/>
              <a:chOff x="6667500" y="3143250"/>
              <a:chExt cx="2324100" cy="12573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7581900" y="3143250"/>
                <a:ext cx="495300" cy="24765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247650">
                    <a:moveTo>
                      <a:pt x="0" y="0"/>
                    </a:moveTo>
                    <a:cubicBezTo>
                      <a:pt x="0" y="136773"/>
                      <a:pt x="110877" y="247650"/>
                      <a:pt x="247650" y="247650"/>
                    </a:cubicBezTo>
                    <a:cubicBezTo>
                      <a:pt x="384423" y="247650"/>
                      <a:pt x="495300" y="136773"/>
                      <a:pt x="4953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7334250" y="3143250"/>
                <a:ext cx="9906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990600" h="495300">
                    <a:moveTo>
                      <a:pt x="0" y="0"/>
                    </a:moveTo>
                    <a:cubicBezTo>
                      <a:pt x="0" y="273547"/>
                      <a:pt x="221753" y="495300"/>
                      <a:pt x="495300" y="495300"/>
                    </a:cubicBezTo>
                    <a:cubicBezTo>
                      <a:pt x="768847" y="495300"/>
                      <a:pt x="990600" y="273547"/>
                      <a:pt x="9906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7086600" y="3143250"/>
                <a:ext cx="1485900" cy="74295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742950">
                    <a:moveTo>
                      <a:pt x="0" y="0"/>
                    </a:moveTo>
                    <a:cubicBezTo>
                      <a:pt x="0" y="410320"/>
                      <a:pt x="332630" y="742950"/>
                      <a:pt x="742950" y="742950"/>
                    </a:cubicBezTo>
                    <a:cubicBezTo>
                      <a:pt x="1153270" y="742950"/>
                      <a:pt x="1485900" y="410320"/>
                      <a:pt x="14859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6838950" y="3143250"/>
                <a:ext cx="198120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1981200" h="990600">
                    <a:moveTo>
                      <a:pt x="0" y="0"/>
                    </a:moveTo>
                    <a:cubicBezTo>
                      <a:pt x="0" y="547093"/>
                      <a:pt x="443507" y="990600"/>
                      <a:pt x="990600" y="990600"/>
                    </a:cubicBezTo>
                    <a:cubicBezTo>
                      <a:pt x="1537693" y="990600"/>
                      <a:pt x="1981200" y="547093"/>
                      <a:pt x="19812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6667500" y="3238500"/>
                <a:ext cx="23241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1162050">
                    <a:moveTo>
                      <a:pt x="0" y="0"/>
                    </a:moveTo>
                    <a:cubicBezTo>
                      <a:pt x="0" y="641782"/>
                      <a:pt x="520268" y="1162050"/>
                      <a:pt x="1162050" y="1162050"/>
                    </a:cubicBezTo>
                    <a:cubicBezTo>
                      <a:pt x="1803832" y="1162050"/>
                      <a:pt x="2324100" y="641782"/>
                      <a:pt x="2324100" y="0"/>
                    </a:cubicBezTo>
                  </a:path>
                </a:pathLst>
              </a:custGeom>
              <a:noFill/>
              <a:ln w="23812" cap="rnd">
                <a:solidFill>
                  <a:srgbClr val="9DDCE6">
                    <a:alpha val="60000"/>
                  </a:srgbClr>
                </a:solidFill>
              </a:ln>
            </p:spPr>
          </p:sp>
        </p:grpSp>
        <p:sp>
          <p:nvSpPr>
            <p:cNvPr id="55" name="TextBox 55"/>
            <p:cNvSpPr txBox="1"/>
            <p:nvPr/>
          </p:nvSpPr>
          <p:spPr>
            <a:xfrm>
              <a:off x="6659880" y="4448175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衍射更明显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661023" y="4739164"/>
              <a:ext cx="2097949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几乎整个半面都被波"填满"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90550" y="5372100"/>
            <a:ext cx="8534400" cy="895350"/>
            <a:chOff x="590550" y="5372100"/>
            <a:chExt cx="8534400" cy="895350"/>
          </a:xfrm>
        </p:grpSpPr>
        <p:sp>
          <p:nvSpPr>
            <p:cNvPr id="58" name="Freeform 58"/>
            <p:cNvSpPr/>
            <p:nvPr/>
          </p:nvSpPr>
          <p:spPr>
            <a:xfrm>
              <a:off x="590550" y="5372100"/>
              <a:ext cx="8534400" cy="895350"/>
            </a:xfrm>
            <a:custGeom>
              <a:avLst/>
              <a:gdLst/>
              <a:ahLst/>
              <a:cxnLst/>
              <a:rect l="l" t="t" r="r" b="b"/>
              <a:pathLst>
                <a:path w="8534400" h="895350">
                  <a:moveTo>
                    <a:pt x="38100" y="38100"/>
                  </a:moveTo>
                  <a:lnTo>
                    <a:pt x="8496300" y="0"/>
                  </a:lnTo>
                  <a:lnTo>
                    <a:pt x="8534400" y="857250"/>
                  </a:lnTo>
                  <a:lnTo>
                    <a:pt x="0" y="895350"/>
                  </a:lnTo>
                  <a:close/>
                </a:path>
              </a:pathLst>
            </a:custGeom>
            <a:noFill/>
            <a:ln w="28575" cap="rnd">
              <a:solidFill>
                <a:srgbClr val="F6D77A">
                  <a:alpha val="90000"/>
                </a:srgbClr>
              </a:solidFill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847344" y="5542598"/>
              <a:ext cx="2516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发生明显衍射的条件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49249" y="5925979"/>
              <a:ext cx="502507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障碍物或孔的尺寸跟波长</a:t>
              </a:r>
              <a:r>
                <a:rPr lang="zh-CN" sz="158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相差不大</a:t>
              </a:r>
              <a:r>
                <a:rPr lang="zh-CN" sz="15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,或者</a:t>
              </a:r>
              <a:r>
                <a:rPr lang="zh-CN" sz="158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比波长更小</a:t>
              </a:r>
              <a:r>
                <a:rPr lang="zh-CN" sz="15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65404" y="6423660"/>
            <a:ext cx="4462272" cy="463296"/>
            <a:chOff x="565404" y="6423660"/>
            <a:chExt cx="4462272" cy="463296"/>
          </a:xfrm>
        </p:grpSpPr>
        <p:sp>
          <p:nvSpPr>
            <p:cNvPr id="62" name="TextBox 62"/>
            <p:cNvSpPr txBox="1"/>
            <p:nvPr/>
          </p:nvSpPr>
          <p:spPr>
            <a:xfrm>
              <a:off x="565404" y="6423660"/>
              <a:ext cx="4462272" cy="4632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衍射是一切波的共性,任何时候都在发生,区别只在"明显不明显"。</a:t>
              </a:r>
              <a:br/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声波波长约 0.02–17 m,和门窗同数量级,所以隔墙有耳。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7992237" cy="616077"/>
            <a:chOff x="555498" y="593408"/>
            <a:chExt cx="7992237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566742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为什么会绕过去:惠更斯原理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5219700" cy="41275"/>
            </a:xfrm>
            <a:custGeom>
              <a:avLst/>
              <a:gdLst/>
              <a:ahLst/>
              <a:cxnLst/>
              <a:rect l="l" t="t" r="r" b="b"/>
              <a:pathLst>
                <a:path w="5219700" h="41275">
                  <a:moveTo>
                    <a:pt x="0" y="41275"/>
                  </a:moveTo>
                  <a:cubicBezTo>
                    <a:pt x="1511300" y="3175"/>
                    <a:pt x="3251200" y="0"/>
                    <a:pt x="521970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087618" y="7362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把波面拆成无数个小波源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55142" y="1664018"/>
            <a:ext cx="4997958" cy="3457860"/>
            <a:chOff x="755142" y="1664018"/>
            <a:chExt cx="4997958" cy="3457860"/>
          </a:xfrm>
        </p:grpSpPr>
        <p:sp>
          <p:nvSpPr>
            <p:cNvPr id="6" name="TextBox 6"/>
            <p:cNvSpPr txBox="1"/>
            <p:nvPr/>
          </p:nvSpPr>
          <p:spPr>
            <a:xfrm>
              <a:off x="755142" y="1664018"/>
              <a:ext cx="10768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t 时刻的波面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52500" y="22860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38100" cap="rnd">
              <a:solidFill>
                <a:srgbClr val="F3EFE4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952500" y="2286000"/>
              <a:ext cx="4800600" cy="571500"/>
              <a:chOff x="952500" y="2286000"/>
              <a:chExt cx="4800600" cy="5715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952500" y="2286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19050">
                <a:solidFill>
                  <a:srgbClr val="9DDCE6">
                    <a:alpha val="80000"/>
                  </a:srgbClr>
                </a:solidFill>
                <a:custDash>
                  <a:ds d="300000" sp="250000"/>
                </a:custDash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866900" y="2286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19050">
                <a:solidFill>
                  <a:srgbClr val="9DDCE6">
                    <a:alpha val="80000"/>
                  </a:srgbClr>
                </a:solidFill>
                <a:custDash>
                  <a:ds d="300000" sp="250000"/>
                </a:custDash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2781300" y="2286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19050">
                <a:solidFill>
                  <a:srgbClr val="9DDCE6">
                    <a:alpha val="80000"/>
                  </a:srgbClr>
                </a:solidFill>
                <a:custDash>
                  <a:ds d="300000" sp="250000"/>
                </a:custDash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3695700" y="2286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19050">
                <a:solidFill>
                  <a:srgbClr val="9DDCE6">
                    <a:alpha val="80000"/>
                  </a:srgbClr>
                </a:solidFill>
                <a:custDash>
                  <a:ds d="300000" sp="250000"/>
                </a:custDash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610100" y="2286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19050">
                <a:solidFill>
                  <a:srgbClr val="9DDCE6">
                    <a:alpha val="80000"/>
                  </a:srgbClr>
                </a:solidFill>
                <a:custDash>
                  <a:ds d="300000" sp="250000"/>
                </a:custDash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476375" y="2238375"/>
              <a:ext cx="3752850" cy="95250"/>
              <a:chOff x="1476375" y="2238375"/>
              <a:chExt cx="3752850" cy="9525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476375" y="2238375"/>
                <a:ext cx="95250" cy="952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390775" y="2238375"/>
                <a:ext cx="95250" cy="952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305175" y="2238375"/>
                <a:ext cx="95250" cy="952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219575" y="2238375"/>
                <a:ext cx="95250" cy="952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5133975" y="2238375"/>
                <a:ext cx="95250" cy="952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</p:grpSp>
        <p:sp>
          <p:nvSpPr>
            <p:cNvPr id="20" name="Line 20"/>
            <p:cNvSpPr/>
            <p:nvPr/>
          </p:nvSpPr>
          <p:spPr>
            <a:xfrm>
              <a:off x="952500" y="28575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55142" y="3054668"/>
              <a:ext cx="33929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t + Δt 时刻的新波面 = 所有子波的包络面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5523" y="3577114"/>
              <a:ext cx="79698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遇到缝时: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952500" y="4191000"/>
              <a:ext cx="4572000" cy="9525"/>
              <a:chOff x="952500" y="4191000"/>
              <a:chExt cx="4572000" cy="9525"/>
            </a:xfrm>
          </p:grpSpPr>
          <p:sp>
            <p:nvSpPr>
              <p:cNvPr id="23" name="Line 23"/>
              <p:cNvSpPr/>
              <p:nvPr/>
            </p:nvSpPr>
            <p:spPr>
              <a:xfrm>
                <a:off x="952500" y="4191000"/>
                <a:ext cx="1905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00" h="9525">
                    <a:moveTo>
                      <a:pt x="0" y="0"/>
                    </a:moveTo>
                    <a:lnTo>
                      <a:pt x="190500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3238500" y="4191000"/>
                <a:ext cx="2286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286000" h="9525">
                    <a:moveTo>
                      <a:pt x="0" y="0"/>
                    </a:moveTo>
                    <a:lnTo>
                      <a:pt x="2286000" y="0"/>
                    </a:lnTo>
                  </a:path>
                </a:pathLst>
              </a:custGeom>
              <a:noFill/>
              <a:ln w="57150" cap="rnd">
                <a:solidFill>
                  <a:srgbClr val="F3EFE4"/>
                </a:solidFill>
              </a:ln>
            </p:spPr>
          </p:sp>
        </p:grpSp>
        <p:sp>
          <p:nvSpPr>
            <p:cNvPr id="26" name="Ellipse 26"/>
            <p:cNvSpPr/>
            <p:nvPr/>
          </p:nvSpPr>
          <p:spPr>
            <a:xfrm>
              <a:off x="3000375" y="4143375"/>
              <a:ext cx="95250" cy="9525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2190750" y="4191000"/>
              <a:ext cx="1714500" cy="857250"/>
              <a:chOff x="2190750" y="4191000"/>
              <a:chExt cx="1714500" cy="85725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2762250" y="4191000"/>
                <a:ext cx="5715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285750">
                    <a:moveTo>
                      <a:pt x="0" y="0"/>
                    </a:moveTo>
                    <a:cubicBezTo>
                      <a:pt x="0" y="157815"/>
                      <a:pt x="127935" y="285750"/>
                      <a:pt x="285750" y="285750"/>
                    </a:cubicBezTo>
                    <a:cubicBezTo>
                      <a:pt x="443565" y="285750"/>
                      <a:pt x="571500" y="157815"/>
                      <a:pt x="5715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2476500" y="4191000"/>
                <a:ext cx="1143000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571500">
                    <a:moveTo>
                      <a:pt x="0" y="0"/>
                    </a:moveTo>
                    <a:cubicBezTo>
                      <a:pt x="0" y="315631"/>
                      <a:pt x="255869" y="571500"/>
                      <a:pt x="571500" y="571500"/>
                    </a:cubicBezTo>
                    <a:cubicBezTo>
                      <a:pt x="887131" y="571500"/>
                      <a:pt x="1143000" y="315631"/>
                      <a:pt x="11430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2190750" y="4191000"/>
                <a:ext cx="1714500" cy="857250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857250">
                    <a:moveTo>
                      <a:pt x="0" y="0"/>
                    </a:moveTo>
                    <a:cubicBezTo>
                      <a:pt x="0" y="473446"/>
                      <a:pt x="383804" y="857250"/>
                      <a:pt x="857250" y="857250"/>
                    </a:cubicBezTo>
                    <a:cubicBezTo>
                      <a:pt x="1330696" y="857250"/>
                      <a:pt x="1714500" y="473446"/>
                      <a:pt x="1714500" y="0"/>
                    </a:cubicBezTo>
                  </a:path>
                </a:pathLst>
              </a:custGeom>
              <a:noFill/>
              <a:ln w="23812" cap="rnd">
                <a:solidFill>
                  <a:srgbClr val="9DDCE6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4089273" y="4624864"/>
              <a:ext cx="1565402" cy="497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缝里只剩一个子波源,</a:t>
              </a:r>
              <a:br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当然向四面八方传播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305550" y="1562100"/>
            <a:ext cx="2838450" cy="1828800"/>
            <a:chOff x="6305550" y="1562100"/>
            <a:chExt cx="2838450" cy="1828800"/>
          </a:xfrm>
        </p:grpSpPr>
        <p:sp>
          <p:nvSpPr>
            <p:cNvPr id="33" name="Freeform 33"/>
            <p:cNvSpPr/>
            <p:nvPr/>
          </p:nvSpPr>
          <p:spPr>
            <a:xfrm>
              <a:off x="6305550" y="1562100"/>
              <a:ext cx="2838450" cy="1828800"/>
            </a:xfrm>
            <a:custGeom>
              <a:avLst/>
              <a:gdLst/>
              <a:ahLst/>
              <a:cxnLst/>
              <a:rect l="l" t="t" r="r" b="b"/>
              <a:pathLst>
                <a:path w="2838450" h="1828800">
                  <a:moveTo>
                    <a:pt x="19050" y="38100"/>
                  </a:moveTo>
                  <a:lnTo>
                    <a:pt x="2800350" y="0"/>
                  </a:lnTo>
                  <a:lnTo>
                    <a:pt x="2838450" y="1790700"/>
                  </a:lnTo>
                  <a:lnTo>
                    <a:pt x="0" y="1828800"/>
                  </a:lnTo>
                  <a:close/>
                </a:path>
              </a:pathLst>
            </a:custGeom>
            <a:noFill/>
            <a:ln w="28575" cap="rnd">
              <a:solidFill>
                <a:srgbClr val="F6D77A">
                  <a:alpha val="90000"/>
                </a:srgbClr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524244" y="1732598"/>
              <a:ext cx="14066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惠更斯原理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26911" y="2208371"/>
              <a:ext cx="2097405" cy="1135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介质中波面上的各点,都可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以看作发射子波的波源;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之后任一时刻,这些子波的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包络面就是新的波面。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525006" y="3710940"/>
            <a:ext cx="2090547" cy="1207961"/>
            <a:chOff x="6525006" y="3710940"/>
            <a:chExt cx="2090547" cy="1207961"/>
          </a:xfrm>
        </p:grpSpPr>
        <p:sp>
          <p:nvSpPr>
            <p:cNvPr id="37" name="TextBox 37"/>
            <p:cNvSpPr txBox="1"/>
            <p:nvPr/>
          </p:nvSpPr>
          <p:spPr>
            <a:xfrm>
              <a:off x="6525006" y="3710940"/>
              <a:ext cx="1042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解释衍射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27292" y="4121468"/>
              <a:ext cx="2088261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缝越窄,留下的子波源越少,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圆形子波越"露出来",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衍射就越明显。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90550" y="5353050"/>
            <a:ext cx="8572500" cy="1352550"/>
            <a:chOff x="590550" y="5353050"/>
            <a:chExt cx="8572500" cy="1352550"/>
          </a:xfrm>
        </p:grpSpPr>
        <p:sp>
          <p:nvSpPr>
            <p:cNvPr id="40" name="Freeform 40"/>
            <p:cNvSpPr/>
            <p:nvPr/>
          </p:nvSpPr>
          <p:spPr>
            <a:xfrm>
              <a:off x="590550" y="5353050"/>
              <a:ext cx="8572500" cy="1352550"/>
            </a:xfrm>
            <a:custGeom>
              <a:avLst/>
              <a:gdLst/>
              <a:ahLst/>
              <a:cxnLst/>
              <a:rect l="l" t="t" r="r" b="b"/>
              <a:pathLst>
                <a:path w="8572500" h="1352550">
                  <a:moveTo>
                    <a:pt x="19050" y="38100"/>
                  </a:moveTo>
                  <a:lnTo>
                    <a:pt x="8534400" y="0"/>
                  </a:lnTo>
                  <a:lnTo>
                    <a:pt x="8572500" y="1314450"/>
                  </a:lnTo>
                  <a:lnTo>
                    <a:pt x="0" y="1352550"/>
                  </a:lnTo>
                  <a:close/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  <a:prstDash val="dash"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842962" y="5662612"/>
              <a:ext cx="257175" cy="257175"/>
              <a:chOff x="842962" y="5662612"/>
              <a:chExt cx="257175" cy="25717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842962" y="5662612"/>
                <a:ext cx="257175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128588">
                    <a:moveTo>
                      <a:pt x="0" y="128588"/>
                    </a:moveTo>
                    <a:lnTo>
                      <a:pt x="14288" y="128588"/>
                    </a:lnTo>
                    <a:moveTo>
                      <a:pt x="128588" y="0"/>
                    </a:moveTo>
                    <a:lnTo>
                      <a:pt x="128588" y="14288"/>
                    </a:lnTo>
                    <a:moveTo>
                      <a:pt x="242888" y="128588"/>
                    </a:moveTo>
                    <a:lnTo>
                      <a:pt x="257175" y="128588"/>
                    </a:lnTo>
                    <a:moveTo>
                      <a:pt x="37148" y="37147"/>
                    </a:moveTo>
                    <a:lnTo>
                      <a:pt x="47149" y="47149"/>
                    </a:lnTo>
                    <a:moveTo>
                      <a:pt x="220027" y="37147"/>
                    </a:moveTo>
                    <a:lnTo>
                      <a:pt x="210026" y="47149"/>
                    </a:ln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894055" y="5719762"/>
                <a:ext cx="154990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154990" h="200025">
                    <a:moveTo>
                      <a:pt x="34633" y="128588"/>
                    </a:moveTo>
                    <a:cubicBezTo>
                      <a:pt x="10034" y="110138"/>
                      <a:pt x="0" y="78018"/>
                      <a:pt x="9724" y="48847"/>
                    </a:cubicBezTo>
                    <a:cubicBezTo>
                      <a:pt x="19447" y="19676"/>
                      <a:pt x="46746" y="0"/>
                      <a:pt x="77495" y="0"/>
                    </a:cubicBezTo>
                    <a:cubicBezTo>
                      <a:pt x="108244" y="0"/>
                      <a:pt x="135543" y="19676"/>
                      <a:pt x="145267" y="48847"/>
                    </a:cubicBezTo>
                    <a:cubicBezTo>
                      <a:pt x="154990" y="78018"/>
                      <a:pt x="144957" y="110138"/>
                      <a:pt x="120358" y="128588"/>
                    </a:cubicBezTo>
                    <a:cubicBezTo>
                      <a:pt x="109044" y="139786"/>
                      <a:pt x="103739" y="155703"/>
                      <a:pt x="106070" y="171450"/>
                    </a:cubicBezTo>
                    <a:cubicBezTo>
                      <a:pt x="106070" y="187232"/>
                      <a:pt x="93277" y="200025"/>
                      <a:pt x="77495" y="200025"/>
                    </a:cubicBezTo>
                    <a:cubicBezTo>
                      <a:pt x="61714" y="200025"/>
                      <a:pt x="48920" y="187232"/>
                      <a:pt x="48920" y="171450"/>
                    </a:cubicBezTo>
                    <a:cubicBezTo>
                      <a:pt x="51252" y="155703"/>
                      <a:pt x="45946" y="139786"/>
                      <a:pt x="34633" y="128588"/>
                    </a:cubicBez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938689" y="5862638"/>
                <a:ext cx="6572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5723" h="9525">
                    <a:moveTo>
                      <a:pt x="0" y="0"/>
                    </a:moveTo>
                    <a:lnTo>
                      <a:pt x="65723" y="0"/>
                    </a:ln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1286256" y="5520690"/>
              <a:ext cx="41404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留一个伏笔:怎样得到两个相干波源?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288161" y="5942171"/>
              <a:ext cx="6542786" cy="564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让同一列波先穿过一个小孔或狭缝,再穿过两个——两个缝上的子波来自同一个波面,</a:t>
              </a:r>
              <a:br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步调天然一致。这叫"分波前",正是杨氏双缝实验的做法。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5715000" y="0"/>
            <a:ext cx="5467350" cy="3714750"/>
            <a:chOff x="5715000" y="0"/>
            <a:chExt cx="5467350" cy="3714750"/>
          </a:xfrm>
        </p:grpSpPr>
        <p:grpSp>
          <p:nvGrpSpPr>
            <p:cNvPr id="6" name="Group 6"/>
            <p:cNvGrpSpPr/>
            <p:nvPr/>
          </p:nvGrpSpPr>
          <p:grpSpPr>
            <a:xfrm>
              <a:off x="5715000" y="381000"/>
              <a:ext cx="4038600" cy="3333750"/>
              <a:chOff x="5715000" y="381000"/>
              <a:chExt cx="4038600" cy="3333750"/>
            </a:xfrm>
          </p:grpSpPr>
          <p:sp>
            <p:nvSpPr>
              <p:cNvPr id="2" name="Line 2"/>
              <p:cNvSpPr/>
              <p:nvPr/>
            </p:nvSpPr>
            <p:spPr>
              <a:xfrm>
                <a:off x="5715000" y="381000"/>
                <a:ext cx="4038600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4038600" h="1524000">
                    <a:moveTo>
                      <a:pt x="4038600" y="0"/>
                    </a:moveTo>
                    <a:lnTo>
                      <a:pt x="0" y="152400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0000"/>
                  </a:srgbClr>
                </a:solidFill>
              </a:ln>
            </p:spPr>
          </p:sp>
          <p:sp>
            <p:nvSpPr>
              <p:cNvPr id="3" name="Line 3"/>
              <p:cNvSpPr/>
              <p:nvPr/>
            </p:nvSpPr>
            <p:spPr>
              <a:xfrm>
                <a:off x="6096000" y="1047750"/>
                <a:ext cx="3657600" cy="1428750"/>
              </a:xfrm>
              <a:custGeom>
                <a:avLst/>
                <a:gdLst/>
                <a:ahLst/>
                <a:cxnLst/>
                <a:rect l="l" t="t" r="r" b="b"/>
                <a:pathLst>
                  <a:path w="3657600" h="1428750">
                    <a:moveTo>
                      <a:pt x="3657600" y="0"/>
                    </a:moveTo>
                    <a:lnTo>
                      <a:pt x="0" y="142875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0000"/>
                  </a:srgbClr>
                </a:solidFill>
              </a:ln>
            </p:spPr>
          </p:sp>
          <p:sp>
            <p:nvSpPr>
              <p:cNvPr id="4" name="Line 4"/>
              <p:cNvSpPr/>
              <p:nvPr/>
            </p:nvSpPr>
            <p:spPr>
              <a:xfrm>
                <a:off x="6667500" y="1714500"/>
                <a:ext cx="3086100" cy="1428750"/>
              </a:xfrm>
              <a:custGeom>
                <a:avLst/>
                <a:gdLst/>
                <a:ahLst/>
                <a:cxnLst/>
                <a:rect l="l" t="t" r="r" b="b"/>
                <a:pathLst>
                  <a:path w="3086100" h="1428750">
                    <a:moveTo>
                      <a:pt x="3086100" y="0"/>
                    </a:moveTo>
                    <a:lnTo>
                      <a:pt x="0" y="142875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0000"/>
                  </a:srgbClr>
                </a:solidFill>
              </a:ln>
            </p:spPr>
          </p:sp>
          <p:sp>
            <p:nvSpPr>
              <p:cNvPr id="5" name="Line 5"/>
              <p:cNvSpPr/>
              <p:nvPr/>
            </p:nvSpPr>
            <p:spPr>
              <a:xfrm>
                <a:off x="7429500" y="2381250"/>
                <a:ext cx="2324100" cy="1333500"/>
              </a:xfrm>
              <a:custGeom>
                <a:avLst/>
                <a:gdLst/>
                <a:ahLst/>
                <a:cxnLst/>
                <a:rect l="l" t="t" r="r" b="b"/>
                <a:pathLst>
                  <a:path w="2324100" h="1333500">
                    <a:moveTo>
                      <a:pt x="2324100" y="0"/>
                    </a:moveTo>
                    <a:lnTo>
                      <a:pt x="0" y="1333500"/>
                    </a:lnTo>
                  </a:path>
                </a:pathLst>
              </a:custGeom>
              <a:noFill/>
              <a:ln w="23812" cap="rnd">
                <a:solidFill>
                  <a:srgbClr val="F6D77A">
                    <a:alpha val="40000"/>
                  </a:srgbClr>
                </a:solidFill>
              </a:ln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9753600" y="0"/>
              <a:ext cx="1428750" cy="3429000"/>
              <a:chOff x="9753600" y="0"/>
              <a:chExt cx="1428750" cy="3429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9753600" y="0"/>
                <a:ext cx="1428750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1428750" h="2857500">
                    <a:moveTo>
                      <a:pt x="0" y="2857500"/>
                    </a:moveTo>
                    <a:cubicBezTo>
                      <a:pt x="789077" y="2857500"/>
                      <a:pt x="1428750" y="2217827"/>
                      <a:pt x="1428750" y="1428750"/>
                    </a:cubicBezTo>
                    <a:cubicBezTo>
                      <a:pt x="1428750" y="639673"/>
                      <a:pt x="789077" y="0"/>
                      <a:pt x="0" y="0"/>
                    </a:cubicBezTo>
                  </a:path>
                </a:pathLst>
              </a:custGeom>
              <a:noFill/>
              <a:ln w="23812" cap="rnd">
                <a:solidFill>
                  <a:srgbClr val="F3EFE4">
                    <a:alpha val="40000"/>
                  </a:srgbClr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753600" y="0"/>
                <a:ext cx="969964" cy="3429000"/>
              </a:xfrm>
              <a:custGeom>
                <a:avLst/>
                <a:gdLst/>
                <a:ahLst/>
                <a:cxnLst/>
                <a:rect l="l" t="t" r="r" b="b"/>
                <a:pathLst>
                  <a:path w="969964" h="3429000">
                    <a:moveTo>
                      <a:pt x="0" y="3429000"/>
                    </a:moveTo>
                    <a:cubicBezTo>
                      <a:pt x="601825" y="3067348"/>
                      <a:pt x="969964" y="2416629"/>
                      <a:pt x="969964" y="1714500"/>
                    </a:cubicBezTo>
                    <a:cubicBezTo>
                      <a:pt x="969964" y="1012371"/>
                      <a:pt x="601825" y="361652"/>
                      <a:pt x="0" y="0"/>
                    </a:cubicBezTo>
                  </a:path>
                </a:pathLst>
              </a:custGeom>
              <a:noFill/>
              <a:ln w="23812" cap="rnd">
                <a:solidFill>
                  <a:srgbClr val="F3EFE4">
                    <a:alpha val="25000"/>
                  </a:srgbClr>
                </a:solidFill>
              </a:ln>
            </p:spPr>
          </p:sp>
        </p:grpSp>
      </p:grpSp>
      <p:grpSp>
        <p:nvGrpSpPr>
          <p:cNvPr id="12" name="Group 12"/>
          <p:cNvGrpSpPr/>
          <p:nvPr/>
        </p:nvGrpSpPr>
        <p:grpSpPr>
          <a:xfrm>
            <a:off x="838200" y="1738312"/>
            <a:ext cx="1638300" cy="2162175"/>
            <a:chOff x="838200" y="1738312"/>
            <a:chExt cx="1638300" cy="2162175"/>
          </a:xfrm>
        </p:grpSpPr>
        <p:sp>
          <p:nvSpPr>
            <p:cNvPr id="11" name="TextBox 11"/>
            <p:cNvSpPr txBox="1"/>
            <p:nvPr/>
          </p:nvSpPr>
          <p:spPr>
            <a:xfrm>
              <a:off x="838200" y="1738312"/>
              <a:ext cx="1638300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0" dirty="0">
                  <a:solidFill>
                    <a:srgbClr val="F3EFE4">
                      <a:alphaMod val="30000"/>
                    </a:srgbClr>
                  </a:solidFill>
                  <a:latin typeface="KaiTi"/>
                  <a:ea typeface="KaiTi"/>
                  <a:cs typeface="KaiTi"/>
                </a:rPr>
                <a:t>四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14650" y="1866900"/>
            <a:ext cx="3371850" cy="1390650"/>
            <a:chOff x="2914650" y="1866900"/>
            <a:chExt cx="3371850" cy="1390650"/>
          </a:xfrm>
        </p:grpSpPr>
        <p:sp>
          <p:nvSpPr>
            <p:cNvPr id="13" name="TextBox 13"/>
            <p:cNvSpPr txBox="1"/>
            <p:nvPr/>
          </p:nvSpPr>
          <p:spPr>
            <a:xfrm>
              <a:off x="3028950" y="2371725"/>
              <a:ext cx="259842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光也是波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914650" y="1866900"/>
              <a:ext cx="3371850" cy="1390650"/>
            </a:xfrm>
            <a:custGeom>
              <a:avLst/>
              <a:gdLst/>
              <a:ahLst/>
              <a:cxnLst/>
              <a:rect l="l" t="t" r="r" b="b"/>
              <a:pathLst>
                <a:path w="3371850" h="1390650">
                  <a:moveTo>
                    <a:pt x="0" y="514350"/>
                  </a:moveTo>
                  <a:cubicBezTo>
                    <a:pt x="228600" y="114300"/>
                    <a:pt x="2038350" y="0"/>
                    <a:pt x="2800350" y="285750"/>
                  </a:cubicBezTo>
                  <a:cubicBezTo>
                    <a:pt x="3371850" y="476250"/>
                    <a:pt x="3181350" y="1181100"/>
                    <a:pt x="2228850" y="1276350"/>
                  </a:cubicBezTo>
                  <a:cubicBezTo>
                    <a:pt x="1085850" y="1390650"/>
                    <a:pt x="228600" y="1333500"/>
                    <a:pt x="0" y="952500"/>
                  </a:cubicBezTo>
                  <a:close/>
                </a:path>
              </a:pathLst>
            </a:custGeom>
            <a:noFill/>
            <a:ln w="33338" cap="rnd">
              <a:solidFill>
                <a:srgbClr val="F6D77A">
                  <a:alpha val="90000"/>
                </a:srgbClr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809625" y="4314825"/>
            <a:ext cx="5470398" cy="860298"/>
            <a:chOff x="809625" y="4314825"/>
            <a:chExt cx="5470398" cy="860298"/>
          </a:xfrm>
        </p:grpSpPr>
        <p:grpSp>
          <p:nvGrpSpPr>
            <p:cNvPr id="19" name="Group 19"/>
            <p:cNvGrpSpPr/>
            <p:nvPr/>
          </p:nvGrpSpPr>
          <p:grpSpPr>
            <a:xfrm>
              <a:off x="809625" y="4314825"/>
              <a:ext cx="285751" cy="285751"/>
              <a:chOff x="809625" y="4314825"/>
              <a:chExt cx="285751" cy="28575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09625" y="43148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952500" y="45212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59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28688" y="4406875"/>
                <a:ext cx="58222" cy="66745"/>
              </a:xfrm>
              <a:custGeom>
                <a:avLst/>
                <a:gdLst/>
                <a:ahLst/>
                <a:cxnLst/>
                <a:rect l="l" t="t" r="r" b="b"/>
                <a:pathLst>
                  <a:path w="58222" h="66745">
                    <a:moveTo>
                      <a:pt x="23813" y="66701"/>
                    </a:moveTo>
                    <a:cubicBezTo>
                      <a:pt x="38510" y="66745"/>
                      <a:pt x="51317" y="56696"/>
                      <a:pt x="54770" y="42409"/>
                    </a:cubicBezTo>
                    <a:cubicBezTo>
                      <a:pt x="58222" y="28123"/>
                      <a:pt x="51418" y="13334"/>
                      <a:pt x="38322" y="6661"/>
                    </a:cubicBezTo>
                    <a:cubicBezTo>
                      <a:pt x="25319" y="0"/>
                      <a:pt x="9440" y="3177"/>
                      <a:pt x="0" y="14329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284732" y="4326255"/>
              <a:ext cx="4995291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水波会干涉、会衍射。如果光也是波,</a:t>
              </a:r>
              <a:br/>
              <a:r>
                <a:rPr lang="zh-CN" sz="21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它也应该有这两种现象——谁第一个看到了?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00100" y="5772150"/>
            <a:ext cx="2597658" cy="360045"/>
            <a:chOff x="800100" y="5772150"/>
            <a:chExt cx="2597658" cy="360045"/>
          </a:xfrm>
        </p:grpSpPr>
        <p:sp>
          <p:nvSpPr>
            <p:cNvPr id="22" name="Freeform 22"/>
            <p:cNvSpPr/>
            <p:nvPr/>
          </p:nvSpPr>
          <p:spPr>
            <a:xfrm>
              <a:off x="800100" y="5772150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19050">
              <a:solidFill>
                <a:srgbClr val="B9C2B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40130" y="5838825"/>
              <a:ext cx="235762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1801 年,英国的托马斯·杨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</p:cSld>
  <p:clrMapOvr>
    <a:masterClrMapping/>
  </p:clrMapOvr>
  <p:transition xmlns:p14="http://schemas.microsoft.com/office/powerpoint/2010/main" p14:dur="500">
    <p:push dir="l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8361921" cy="616077"/>
            <a:chOff x="555498" y="593408"/>
            <a:chExt cx="8361921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272034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杨氏双缝干涉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2419350" cy="41275"/>
            </a:xfrm>
            <a:custGeom>
              <a:avLst/>
              <a:gdLst/>
              <a:ahLst/>
              <a:cxnLst/>
              <a:rect l="l" t="t" r="r" b="b"/>
              <a:pathLst>
                <a:path w="2419350" h="41275">
                  <a:moveTo>
                    <a:pt x="0" y="41275"/>
                  </a:moveTo>
                  <a:cubicBezTo>
                    <a:pt x="876300" y="3175"/>
                    <a:pt x="1682750" y="0"/>
                    <a:pt x="2419350" y="31750"/>
                  </a:cubicBezTo>
                </a:path>
              </a:pathLst>
            </a:custGeom>
            <a:noFill/>
            <a:ln w="38100" cap="rnd">
              <a:solidFill>
                <a:srgbClr val="F3EFE4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325368" y="736282"/>
              <a:ext cx="55920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1801 年提出理论,1803 年描述实验,第一次测出光的波长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1223" y="1562100"/>
            <a:ext cx="4045077" cy="2264378"/>
            <a:chOff x="641223" y="1562100"/>
            <a:chExt cx="4045077" cy="2264378"/>
          </a:xfrm>
        </p:grpSpPr>
        <p:sp>
          <p:nvSpPr>
            <p:cNvPr id="6" name="Rectangle 6"/>
            <p:cNvSpPr/>
            <p:nvPr/>
          </p:nvSpPr>
          <p:spPr>
            <a:xfrm>
              <a:off x="647700" y="1600200"/>
              <a:ext cx="4038600" cy="1866900"/>
            </a:xfrm>
            <a:prstGeom prst="rect">
              <a:avLst/>
            </a:prstGeom>
            <a:noFill/>
            <a:ln w="23812" cap="rnd">
              <a:solidFill>
                <a:srgbClr val="F3EFE4">
                  <a:alpha val="80000"/>
                </a:srgbClr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850" y="1662946"/>
              <a:ext cx="3924300" cy="1741408"/>
            </a:xfrm>
            <a:prstGeom prst="rect">
              <a:avLst/>
            </a:prstGeom>
          </p:spPr>
        </p:pic>
        <p:sp>
          <p:nvSpPr>
            <p:cNvPr id="8" name="Ellipse 8"/>
            <p:cNvSpPr/>
            <p:nvPr/>
          </p:nvSpPr>
          <p:spPr>
            <a:xfrm>
              <a:off x="2609850" y="1562100"/>
              <a:ext cx="114300" cy="1143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1223" y="3577114"/>
              <a:ext cx="330414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托马斯·杨手绘的双源干涉图,暗线即减弱区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59892" y="4102418"/>
            <a:ext cx="3963685" cy="2708338"/>
            <a:chOff x="659892" y="4102418"/>
            <a:chExt cx="3963685" cy="2708338"/>
          </a:xfrm>
        </p:grpSpPr>
        <p:sp>
          <p:nvSpPr>
            <p:cNvPr id="11" name="TextBox 11"/>
            <p:cNvSpPr txBox="1"/>
            <p:nvPr/>
          </p:nvSpPr>
          <p:spPr>
            <a:xfrm>
              <a:off x="659892" y="41024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实验装置示意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781050" y="5448300"/>
              <a:ext cx="152400" cy="1524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79704" y="57378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单色光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1619250" y="4572000"/>
              <a:ext cx="1152525" cy="1905000"/>
              <a:chOff x="1619250" y="4572000"/>
              <a:chExt cx="1152525" cy="1905000"/>
            </a:xfrm>
          </p:grpSpPr>
          <p:sp>
            <p:nvSpPr>
              <p:cNvPr id="14" name="Line 14"/>
              <p:cNvSpPr/>
              <p:nvPr/>
            </p:nvSpPr>
            <p:spPr>
              <a:xfrm>
                <a:off x="1619250" y="4572000"/>
                <a:ext cx="9525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38200">
                    <a:moveTo>
                      <a:pt x="0" y="0"/>
                    </a:moveTo>
                    <a:lnTo>
                      <a:pt x="0" y="838200"/>
                    </a:lnTo>
                  </a:path>
                </a:pathLst>
              </a:custGeom>
              <a:noFill/>
              <a:ln w="47625" cap="rnd">
                <a:solidFill>
                  <a:srgbClr val="F3EFE4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1619250" y="5638800"/>
                <a:ext cx="9525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38200">
                    <a:moveTo>
                      <a:pt x="0" y="0"/>
                    </a:moveTo>
                    <a:lnTo>
                      <a:pt x="0" y="838200"/>
                    </a:lnTo>
                  </a:path>
                </a:pathLst>
              </a:custGeom>
              <a:noFill/>
              <a:ln w="47625" cap="rnd">
                <a:solidFill>
                  <a:srgbClr val="F3EFE4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2762250" y="4572000"/>
                <a:ext cx="9525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52450">
                    <a:moveTo>
                      <a:pt x="0" y="0"/>
                    </a:moveTo>
                    <a:lnTo>
                      <a:pt x="0" y="552450"/>
                    </a:lnTo>
                  </a:path>
                </a:pathLst>
              </a:custGeom>
              <a:noFill/>
              <a:ln w="47625" cap="rnd">
                <a:solidFill>
                  <a:srgbClr val="F3EFE4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2762250" y="5295900"/>
                <a:ext cx="9525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57200">
                    <a:moveTo>
                      <a:pt x="0" y="0"/>
                    </a:moveTo>
                    <a:lnTo>
                      <a:pt x="0" y="457200"/>
                    </a:lnTo>
                  </a:path>
                </a:pathLst>
              </a:custGeom>
              <a:noFill/>
              <a:ln w="47625" cap="rnd">
                <a:solidFill>
                  <a:srgbClr val="F3EFE4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2762250" y="5924550"/>
                <a:ext cx="9525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52450">
                    <a:moveTo>
                      <a:pt x="0" y="0"/>
                    </a:moveTo>
                    <a:lnTo>
                      <a:pt x="0" y="552450"/>
                    </a:lnTo>
                  </a:path>
                </a:pathLst>
              </a:custGeom>
              <a:noFill/>
              <a:ln w="47625" cap="rnd">
                <a:solidFill>
                  <a:srgbClr val="F3EFE4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384554" y="65760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单缝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527554" y="65760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双缝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933450" y="4762500"/>
              <a:ext cx="3352800" cy="1524000"/>
              <a:chOff x="933450" y="4762500"/>
              <a:chExt cx="3352800" cy="1524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933450" y="5524500"/>
                <a:ext cx="685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9525">
                    <a:moveTo>
                      <a:pt x="0" y="0"/>
                    </a:moveTo>
                    <a:lnTo>
                      <a:pt x="685800" y="0"/>
                    </a:lnTo>
                  </a:path>
                </a:pathLst>
              </a:custGeom>
              <a:noFill/>
              <a:ln w="14288">
                <a:solidFill>
                  <a:srgbClr val="9DDCE6">
                    <a:alpha val="70000"/>
                  </a:srgbClr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619250" y="5210175"/>
                <a:ext cx="1143000" cy="62865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628650">
                    <a:moveTo>
                      <a:pt x="0" y="314325"/>
                    </a:moveTo>
                    <a:lnTo>
                      <a:pt x="1143000" y="0"/>
                    </a:lnTo>
                    <a:moveTo>
                      <a:pt x="0" y="314325"/>
                    </a:moveTo>
                    <a:lnTo>
                      <a:pt x="1143000" y="628650"/>
                    </a:lnTo>
                  </a:path>
                </a:pathLst>
              </a:custGeom>
              <a:noFill/>
              <a:ln w="14288">
                <a:solidFill>
                  <a:srgbClr val="9DDCE6">
                    <a:alpha val="70000"/>
                  </a:srgbClr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2762250" y="4762500"/>
                <a:ext cx="1524000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1524000">
                    <a:moveTo>
                      <a:pt x="0" y="447675"/>
                    </a:moveTo>
                    <a:lnTo>
                      <a:pt x="1524000" y="0"/>
                    </a:lnTo>
                    <a:moveTo>
                      <a:pt x="0" y="447675"/>
                    </a:moveTo>
                    <a:lnTo>
                      <a:pt x="1524000" y="762000"/>
                    </a:lnTo>
                    <a:moveTo>
                      <a:pt x="0" y="447675"/>
                    </a:moveTo>
                    <a:lnTo>
                      <a:pt x="1524000" y="1524000"/>
                    </a:lnTo>
                  </a:path>
                </a:pathLst>
              </a:custGeom>
              <a:noFill/>
              <a:ln w="14288">
                <a:solidFill>
                  <a:srgbClr val="9DDCE6">
                    <a:alpha val="70000"/>
                  </a:srgbClr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2762250" y="4762500"/>
                <a:ext cx="1524000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1524000">
                    <a:moveTo>
                      <a:pt x="0" y="1076325"/>
                    </a:moveTo>
                    <a:lnTo>
                      <a:pt x="1524000" y="0"/>
                    </a:lnTo>
                    <a:moveTo>
                      <a:pt x="0" y="1076325"/>
                    </a:moveTo>
                    <a:lnTo>
                      <a:pt x="1524000" y="762000"/>
                    </a:lnTo>
                    <a:moveTo>
                      <a:pt x="0" y="1076325"/>
                    </a:moveTo>
                    <a:lnTo>
                      <a:pt x="1524000" y="1524000"/>
                    </a:lnTo>
                  </a:path>
                </a:pathLst>
              </a:custGeom>
              <a:noFill/>
              <a:ln w="14288">
                <a:solidFill>
                  <a:srgbClr val="9DDCE6">
                    <a:alpha val="70000"/>
                  </a:srgbClr>
                </a:solidFill>
              </a:ln>
            </p:spPr>
          </p:sp>
        </p:grpSp>
        <p:sp>
          <p:nvSpPr>
            <p:cNvPr id="27" name="Line 27"/>
            <p:cNvSpPr/>
            <p:nvPr/>
          </p:nvSpPr>
          <p:spPr>
            <a:xfrm>
              <a:off x="4362450" y="4476750"/>
              <a:ext cx="9525" cy="2095500"/>
            </a:xfrm>
            <a:custGeom>
              <a:avLst/>
              <a:gdLst/>
              <a:ahLst/>
              <a:cxnLst/>
              <a:rect l="l" t="t" r="r" b="b"/>
              <a:pathLst>
                <a:path w="9525" h="2095500">
                  <a:moveTo>
                    <a:pt x="0" y="0"/>
                  </a:moveTo>
                  <a:lnTo>
                    <a:pt x="0" y="2095500"/>
                  </a:lnTo>
                </a:path>
              </a:pathLst>
            </a:custGeom>
            <a:noFill/>
            <a:ln w="38100" cap="rnd">
              <a:solidFill>
                <a:srgbClr val="F3EFE4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4400550" y="4686300"/>
              <a:ext cx="133350" cy="1657350"/>
              <a:chOff x="4400550" y="4686300"/>
              <a:chExt cx="133350" cy="16573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400550" y="4686300"/>
                <a:ext cx="133350" cy="133350"/>
              </a:xfrm>
              <a:prstGeom prst="rect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29" name="Rectangle 29"/>
              <p:cNvSpPr/>
              <p:nvPr/>
            </p:nvSpPr>
            <p:spPr>
              <a:xfrm>
                <a:off x="4400550" y="5067300"/>
                <a:ext cx="133350" cy="133350"/>
              </a:xfrm>
              <a:prstGeom prst="rect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0" name="Rectangle 30"/>
              <p:cNvSpPr/>
              <p:nvPr/>
            </p:nvSpPr>
            <p:spPr>
              <a:xfrm>
                <a:off x="4400550" y="5448300"/>
                <a:ext cx="133350" cy="133350"/>
              </a:xfrm>
              <a:prstGeom prst="rect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1" name="Rectangle 31"/>
              <p:cNvSpPr/>
              <p:nvPr/>
            </p:nvSpPr>
            <p:spPr>
              <a:xfrm>
                <a:off x="4400550" y="5829300"/>
                <a:ext cx="133350" cy="133350"/>
              </a:xfrm>
              <a:prstGeom prst="rect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2" name="Rectangle 32"/>
              <p:cNvSpPr/>
              <p:nvPr/>
            </p:nvSpPr>
            <p:spPr>
              <a:xfrm>
                <a:off x="4400550" y="6210300"/>
                <a:ext cx="133350" cy="133350"/>
              </a:xfrm>
              <a:prstGeom prst="rect">
                <a:avLst/>
              </a:prstGeom>
              <a:solidFill>
                <a:srgbClr val="F6D77A"/>
              </a:solidFill>
              <a:ln>
                <a:noFill/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4184904" y="6576060"/>
              <a:ext cx="1737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51785" y="4355306"/>
              <a:ext cx="177179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S₁S₂ 来自同一波面,相干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fringe-formula"/>
              <p:cNvSpPr txBox="1">
                <a:spLocks noGrp="1"/>
              </p:cNvSpPr>
              <p:nvPr/>
            </p:nvSpPr>
            <p:spPr>
              <a:xfrm>
                <a:off x="5143500" y="1524000"/>
                <a:ext cx="40005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 xmlns:a="http://schemas.openxmlformats.org/drawingml/2006/main"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sz="30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en-US" sz="30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en-US" sz="300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en-US" sz="300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300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Lλ</m:t>
                          </m:r>
                        </m:num>
                        <m:den>
                          <m:r>
                            <a:rPr lang="en-US" sz="300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42" name="Group 42"/>
          <p:cNvGrpSpPr/>
          <p:nvPr/>
        </p:nvGrpSpPr>
        <p:grpSpPr>
          <a:xfrm>
            <a:off x="5289042" y="2559368"/>
            <a:ext cx="3251911" cy="1031938"/>
            <a:chOff x="5289042" y="2559368"/>
            <a:chExt cx="3251911" cy="1031938"/>
          </a:xfrm>
        </p:grpSpPr>
        <p:sp>
          <p:nvSpPr>
            <p:cNvPr id="38" name="TextBox 38"/>
            <p:cNvSpPr txBox="1"/>
            <p:nvPr/>
          </p:nvSpPr>
          <p:spPr>
            <a:xfrm>
              <a:off x="5289042" y="2559368"/>
              <a:ext cx="23497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Δx 相邻亮纹(或暗纹)的间距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289042" y="2826068"/>
              <a:ext cx="244316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L 双缝到屏的距离 d 双缝间距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289042" y="3092768"/>
              <a:ext cx="30967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λ 光的波长 → 量出 Δx、L、d 就能算 λ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289804" y="3356610"/>
              <a:ext cx="32511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条纹等间距;路程差 kλ 处亮,(2k+1)λ/2 处暗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289042" y="3844290"/>
            <a:ext cx="3507486" cy="934688"/>
            <a:chOff x="5289042" y="3844290"/>
            <a:chExt cx="3507486" cy="934688"/>
          </a:xfrm>
        </p:grpSpPr>
        <p:grpSp>
          <p:nvGrpSpPr>
            <p:cNvPr id="45" name="Group 45"/>
            <p:cNvGrpSpPr/>
            <p:nvPr/>
          </p:nvGrpSpPr>
          <p:grpSpPr>
            <a:xfrm>
              <a:off x="5334635" y="3846326"/>
              <a:ext cx="234340" cy="239721"/>
              <a:chOff x="5334635" y="3846326"/>
              <a:chExt cx="234340" cy="239721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5448300" y="3911600"/>
                <a:ext cx="254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76200">
                    <a:moveTo>
                      <a:pt x="0" y="0"/>
                    </a:moveTo>
                    <a:lnTo>
                      <a:pt x="0" y="50800"/>
                    </a:lnTo>
                    <a:lnTo>
                      <a:pt x="25400" y="76200"/>
                    </a:lnTo>
                  </a:path>
                </a:pathLst>
              </a:custGeom>
              <a:noFill/>
              <a:ln w="25400">
                <a:solidFill>
                  <a:srgbClr val="F6D77A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334635" y="3846326"/>
                <a:ext cx="234340" cy="239721"/>
              </a:xfrm>
              <a:custGeom>
                <a:avLst/>
                <a:gdLst/>
                <a:ahLst/>
                <a:cxnLst/>
                <a:rect l="l" t="t" r="r" b="b"/>
                <a:pathLst>
                  <a:path w="234340" h="239721">
                    <a:moveTo>
                      <a:pt x="0" y="103373"/>
                    </a:moveTo>
                    <a:cubicBezTo>
                      <a:pt x="5892" y="45531"/>
                      <a:pt x="54268" y="1328"/>
                      <a:pt x="112406" y="664"/>
                    </a:cubicBezTo>
                    <a:cubicBezTo>
                      <a:pt x="170544" y="0"/>
                      <a:pt x="219917" y="43086"/>
                      <a:pt x="227128" y="100779"/>
                    </a:cubicBezTo>
                    <a:cubicBezTo>
                      <a:pt x="234340" y="158472"/>
                      <a:pt x="197092" y="212386"/>
                      <a:pt x="140580" y="226053"/>
                    </a:cubicBezTo>
                    <a:cubicBezTo>
                      <a:pt x="84067" y="239721"/>
                      <a:pt x="26299" y="208786"/>
                      <a:pt x="6350" y="154173"/>
                    </a:cubicBezTo>
                    <a:moveTo>
                      <a:pt x="0" y="217673"/>
                    </a:moveTo>
                    <a:lnTo>
                      <a:pt x="0" y="154173"/>
                    </a:lnTo>
                    <a:lnTo>
                      <a:pt x="63500" y="154173"/>
                    </a:lnTo>
                  </a:path>
                </a:pathLst>
              </a:custGeom>
              <a:noFill/>
              <a:ln w="25400">
                <a:solidFill>
                  <a:srgbClr val="F6D77A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5705856" y="3844290"/>
              <a:ext cx="30906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历史上第一次量出光的波长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289042" y="4254818"/>
              <a:ext cx="31395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杨测得:红光约 700 nm,紫光约 400 nm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289423" y="4529614"/>
              <a:ext cx="338168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比头发丝细上百倍,难怪平时看不到光的衍射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213985" y="5010150"/>
            <a:ext cx="3853815" cy="1876139"/>
            <a:chOff x="5213985" y="5010150"/>
            <a:chExt cx="3853815" cy="1876139"/>
          </a:xfrm>
        </p:grpSpPr>
        <p:sp>
          <p:nvSpPr>
            <p:cNvPr id="50" name="Rectangle 50"/>
            <p:cNvSpPr/>
            <p:nvPr/>
          </p:nvSpPr>
          <p:spPr>
            <a:xfrm>
              <a:off x="5219700" y="5010150"/>
              <a:ext cx="3848100" cy="1428750"/>
            </a:xfrm>
            <a:prstGeom prst="rect">
              <a:avLst/>
            </a:prstGeom>
            <a:noFill/>
            <a:ln w="23812">
              <a:solidFill>
                <a:srgbClr val="F3EFE4">
                  <a:alpha val="80000"/>
                </a:srgbClr>
              </a:solidFill>
            </a:ln>
          </p:spPr>
        </p:sp>
        <p:pic>
          <p:nvPicPr>
            <p:cNvPr id="51" name="Image 51"/>
            <p:cNvPicPr>
              <a:picLocks noChangeAspect="1"/>
            </p:cNvPicPr>
            <p:nvPr/>
          </p:nvPicPr>
          <p:blipFill>
            <a:blip r:embed="rId3"/>
            <a:srcRect l="0" t="24423" r="0" b="24423"/>
            <a:stretch>
              <a:fillRect/>
            </a:stretch>
          </p:blipFill>
          <p:spPr>
            <a:xfrm>
              <a:off x="5276850" y="5067300"/>
              <a:ext cx="3733800" cy="1314450"/>
            </a:xfrm>
            <a:prstGeom prst="rect">
              <a:avLst/>
            </a:prstGeom>
          </p:spPr>
        </p:pic>
        <p:sp>
          <p:nvSpPr>
            <p:cNvPr id="52" name="TextBox 52"/>
            <p:cNvSpPr txBox="1"/>
            <p:nvPr/>
          </p:nvSpPr>
          <p:spPr>
            <a:xfrm>
              <a:off x="5213985" y="6488906"/>
              <a:ext cx="168502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激光双缝干涉条纹(实拍)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214747" y="6695599"/>
              <a:ext cx="313400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图:Yuri Filippov / Wikimedia Commons / CC BY 4.0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5700770" cy="616077"/>
            <a:chOff x="555498" y="593408"/>
            <a:chExt cx="5700770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182422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光的衍射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1619250" cy="41275"/>
            </a:xfrm>
            <a:custGeom>
              <a:avLst/>
              <a:gdLst/>
              <a:ahLst/>
              <a:cxnLst/>
              <a:rect l="l" t="t" r="r" b="b"/>
              <a:pathLst>
                <a:path w="1619250" h="41275">
                  <a:moveTo>
                    <a:pt x="0" y="41275"/>
                  </a:moveTo>
                  <a:cubicBezTo>
                    <a:pt x="495300" y="3175"/>
                    <a:pt x="1035050" y="0"/>
                    <a:pt x="161925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2563368" y="736282"/>
              <a:ext cx="36929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缝要窄到接近光的波长,衍射才看得见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1223" y="1562100"/>
            <a:ext cx="5378577" cy="3146584"/>
            <a:chOff x="641223" y="1562100"/>
            <a:chExt cx="5378577" cy="3146584"/>
          </a:xfrm>
        </p:grpSpPr>
        <p:sp>
          <p:nvSpPr>
            <p:cNvPr id="6" name="Rectangle 6"/>
            <p:cNvSpPr/>
            <p:nvPr/>
          </p:nvSpPr>
          <p:spPr>
            <a:xfrm>
              <a:off x="647700" y="1600200"/>
              <a:ext cx="5372100" cy="2533650"/>
            </a:xfrm>
            <a:prstGeom prst="rect">
              <a:avLst/>
            </a:prstGeom>
            <a:noFill/>
            <a:ln w="23812">
              <a:solidFill>
                <a:srgbClr val="F3EFE4">
                  <a:alpha val="80000"/>
                </a:srgbClr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850" y="1676675"/>
              <a:ext cx="5257800" cy="2380699"/>
            </a:xfrm>
            <a:prstGeom prst="rect">
              <a:avLst/>
            </a:prstGeom>
          </p:spPr>
        </p:pic>
        <p:sp>
          <p:nvSpPr>
            <p:cNvPr id="8" name="Ellipse 8"/>
            <p:cNvSpPr/>
            <p:nvPr/>
          </p:nvSpPr>
          <p:spPr>
            <a:xfrm>
              <a:off x="3276600" y="1562100"/>
              <a:ext cx="114300" cy="1143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1223" y="4243864"/>
              <a:ext cx="501866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单缝衍射图样:缝宽 b 与波长 λ 之比从 1000 降到 1,条纹越来越宽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1985" y="4488656"/>
              <a:ext cx="35315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图:MikeRun / Wikimedia Commons / CC BY-SA 4.0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467094" y="1599248"/>
            <a:ext cx="2273198" cy="3008280"/>
            <a:chOff x="6467094" y="1599248"/>
            <a:chExt cx="2273198" cy="3008280"/>
          </a:xfrm>
        </p:grpSpPr>
        <p:sp>
          <p:nvSpPr>
            <p:cNvPr id="12" name="TextBox 12"/>
            <p:cNvSpPr txBox="1"/>
            <p:nvPr/>
          </p:nvSpPr>
          <p:spPr>
            <a:xfrm>
              <a:off x="6467094" y="1599248"/>
              <a:ext cx="19613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单缝衍射的特点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477000" y="1885950"/>
              <a:ext cx="1600200" cy="19050"/>
            </a:xfrm>
            <a:custGeom>
              <a:avLst/>
              <a:gdLst/>
              <a:ahLst/>
              <a:cxnLst/>
              <a:rect l="l" t="t" r="r" b="b"/>
              <a:pathLst>
                <a:path w="1600200" h="19050">
                  <a:moveTo>
                    <a:pt x="0" y="19050"/>
                  </a:moveTo>
                  <a:cubicBezTo>
                    <a:pt x="508000" y="0"/>
                    <a:pt x="1041400" y="0"/>
                    <a:pt x="1600200" y="19050"/>
                  </a:cubicBezTo>
                </a:path>
              </a:pathLst>
            </a:custGeom>
            <a:noFill/>
            <a:ln w="23812" cap="rnd">
              <a:solidFill>
                <a:srgbClr val="F6D77A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69761" y="2132171"/>
              <a:ext cx="227053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53289" indent="-153289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被照亮的范围远大于缝宽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69761" y="2551271"/>
              <a:ext cx="9324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53289" indent="-153289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明暗相间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69761" y="2970371"/>
              <a:ext cx="188821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53289" indent="-153289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中央条纹最宽、最亮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69761" y="3389471"/>
              <a:ext cx="180218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53289" indent="-153289">
                <a:buClr>
                  <a:srgbClr val="F3EFE4"/>
                </a:buClr>
                <a:buSzTx/>
                <a:buFontTx/>
                <a:buChar char="•"/>
              </a:pPr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缝越窄,衍射越明显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70523" y="3862864"/>
              <a:ext cx="131392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和双缝干涉不同: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70523" y="4110514"/>
              <a:ext cx="1801114" cy="497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衍射条纹不等间距,</a:t>
              </a:r>
              <a:br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两侧越来越窄、越来越暗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90550" y="4895850"/>
            <a:ext cx="8534400" cy="1847850"/>
            <a:chOff x="590550" y="4895850"/>
            <a:chExt cx="8534400" cy="1847850"/>
          </a:xfrm>
        </p:grpSpPr>
        <p:sp>
          <p:nvSpPr>
            <p:cNvPr id="21" name="Freeform 21"/>
            <p:cNvSpPr/>
            <p:nvPr/>
          </p:nvSpPr>
          <p:spPr>
            <a:xfrm>
              <a:off x="590550" y="4895850"/>
              <a:ext cx="8534400" cy="1847850"/>
            </a:xfrm>
            <a:custGeom>
              <a:avLst/>
              <a:gdLst/>
              <a:ahLst/>
              <a:cxnLst/>
              <a:rect l="l" t="t" r="r" b="b"/>
              <a:pathLst>
                <a:path w="8534400" h="1847850">
                  <a:moveTo>
                    <a:pt x="38100" y="38100"/>
                  </a:moveTo>
                  <a:lnTo>
                    <a:pt x="8496300" y="0"/>
                  </a:lnTo>
                  <a:lnTo>
                    <a:pt x="8534400" y="1809750"/>
                  </a:lnTo>
                  <a:lnTo>
                    <a:pt x="0" y="1847850"/>
                  </a:lnTo>
                  <a:close/>
                </a:path>
              </a:pathLst>
            </a:custGeom>
            <a:noFill/>
            <a:ln w="19050">
              <a:solidFill>
                <a:srgbClr val="F3EFE4">
                  <a:alpha val="60000"/>
                </a:srgbClr>
              </a:solidFill>
              <a:prstDash val="dash"/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857250" y="5162550"/>
              <a:ext cx="1333500" cy="1333500"/>
              <a:chOff x="857250" y="5162550"/>
              <a:chExt cx="1333500" cy="1333500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1390650" y="5695950"/>
                <a:ext cx="266700" cy="266700"/>
              </a:xfrm>
              <a:prstGeom prst="ellipse">
                <a:avLst/>
              </a:prstGeom>
              <a:noFill/>
              <a:ln w="95250" cap="rnd">
                <a:solidFill>
                  <a:srgbClr val="F6D77A"/>
                </a:solidFill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1200150" y="5505450"/>
                <a:ext cx="647700" cy="647700"/>
              </a:xfrm>
              <a:prstGeom prst="ellipse">
                <a:avLst/>
              </a:prstGeom>
              <a:noFill/>
              <a:ln w="38100" cap="rnd">
                <a:solidFill>
                  <a:srgbClr val="F6D77A">
                    <a:alpha val="80000"/>
                  </a:srgbClr>
                </a:solidFill>
              </a:ln>
            </p:spPr>
          </p:sp>
          <p:sp>
            <p:nvSpPr>
              <p:cNvPr id="24" name="Ellipse 24"/>
              <p:cNvSpPr/>
              <p:nvPr/>
            </p:nvSpPr>
            <p:spPr>
              <a:xfrm>
                <a:off x="1028700" y="5334000"/>
                <a:ext cx="990600" cy="990600"/>
              </a:xfrm>
              <a:prstGeom prst="ellipse">
                <a:avLst/>
              </a:prstGeom>
              <a:noFill/>
              <a:ln w="28575" cap="rnd">
                <a:solidFill>
                  <a:srgbClr val="F6D77A">
                    <a:alpha val="55000"/>
                  </a:srgbClr>
                </a:solidFill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857250" y="5162550"/>
                <a:ext cx="1333500" cy="1333500"/>
              </a:xfrm>
              <a:prstGeom prst="ellipse">
                <a:avLst/>
              </a:prstGeom>
              <a:noFill/>
              <a:ln w="23812" cap="rnd">
                <a:solidFill>
                  <a:srgbClr val="F6D77A">
                    <a:alpha val="35000"/>
                  </a:srgbClr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2467356" y="5139690"/>
              <a:ext cx="1042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圆孔衍射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469261" y="5561171"/>
              <a:ext cx="576840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光通过很小的圆孔,屏上出现明暗相间的同心圆环,中央是一个亮斑。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469642" y="5912168"/>
              <a:ext cx="61473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孔越小,环越大越明显;孔大到远超波长时,就只剩一个亮圆——光沿直线传播。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69642" y="6350318"/>
              <a:ext cx="42118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所以"光沿直线传播"只是衍射不明显时的近似说法。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55498" y="593408"/>
            <a:ext cx="6632989" cy="616077"/>
            <a:chOff x="555498" y="593408"/>
            <a:chExt cx="6632989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663298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泊松亮斑:一次"反驳"变成了证明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5981700" cy="41275"/>
            </a:xfrm>
            <a:custGeom>
              <a:avLst/>
              <a:gdLst/>
              <a:ahLst/>
              <a:cxnLst/>
              <a:rect l="l" t="t" r="r" b="b"/>
              <a:pathLst>
                <a:path w="5981700" h="41275">
                  <a:moveTo>
                    <a:pt x="0" y="41275"/>
                  </a:moveTo>
                  <a:cubicBezTo>
                    <a:pt x="1892300" y="3175"/>
                    <a:pt x="3886200" y="0"/>
                    <a:pt x="598170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41223" y="1562100"/>
            <a:ext cx="2997327" cy="3762090"/>
            <a:chOff x="641223" y="1562100"/>
            <a:chExt cx="2997327" cy="3762090"/>
          </a:xfrm>
        </p:grpSpPr>
        <p:sp>
          <p:nvSpPr>
            <p:cNvPr id="5" name="Rectangle 5"/>
            <p:cNvSpPr/>
            <p:nvPr/>
          </p:nvSpPr>
          <p:spPr>
            <a:xfrm>
              <a:off x="647700" y="1600200"/>
              <a:ext cx="2990850" cy="2990850"/>
            </a:xfrm>
            <a:prstGeom prst="rect">
              <a:avLst/>
            </a:prstGeom>
            <a:noFill/>
            <a:ln w="23812">
              <a:solidFill>
                <a:srgbClr val="F3EFE4">
                  <a:alpha val="80000"/>
                </a:srgbClr>
              </a:solidFill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850" y="1657350"/>
              <a:ext cx="2876550" cy="2876550"/>
            </a:xfrm>
            <a:prstGeom prst="rect">
              <a:avLst/>
            </a:prstGeom>
          </p:spPr>
        </p:pic>
        <p:sp>
          <p:nvSpPr>
            <p:cNvPr id="7" name="Ellipse 7"/>
            <p:cNvSpPr/>
            <p:nvPr/>
          </p:nvSpPr>
          <p:spPr>
            <a:xfrm>
              <a:off x="2085975" y="1562100"/>
              <a:ext cx="114300" cy="1143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41223" y="4701064"/>
              <a:ext cx="286474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不透明圆盘的影子,正中央有一个亮点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2747" y="4962049"/>
              <a:ext cx="2692019" cy="3621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图:Aleksandr Berdnikov / Wikimedia Commons</a:t>
              </a:r>
              <a:br/>
              <a:r>
                <a:rPr lang="en-US" sz="9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CC BY-SA 4.0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219575" y="1593532"/>
            <a:ext cx="4056659" cy="3549968"/>
            <a:chOff x="4219575" y="1593532"/>
            <a:chExt cx="4056659" cy="3549968"/>
          </a:xfrm>
        </p:grpSpPr>
        <p:sp>
          <p:nvSpPr>
            <p:cNvPr id="11" name="Line 11"/>
            <p:cNvSpPr/>
            <p:nvPr/>
          </p:nvSpPr>
          <p:spPr>
            <a:xfrm>
              <a:off x="4305300" y="1752600"/>
              <a:ext cx="9525" cy="3390900"/>
            </a:xfrm>
            <a:custGeom>
              <a:avLst/>
              <a:gdLst/>
              <a:ahLst/>
              <a:cxnLst/>
              <a:rect l="l" t="t" r="r" b="b"/>
              <a:pathLst>
                <a:path w="9525" h="3390900">
                  <a:moveTo>
                    <a:pt x="0" y="0"/>
                  </a:moveTo>
                  <a:lnTo>
                    <a:pt x="0" y="3390900"/>
                  </a:lnTo>
                </a:path>
              </a:pathLst>
            </a:custGeom>
            <a:noFill/>
            <a:ln w="28575" cap="rnd">
              <a:solidFill>
                <a:srgbClr val="F3EFE4">
                  <a:alpha val="70000"/>
                </a:srgbClr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4219575" y="1593532"/>
              <a:ext cx="4038486" cy="322707"/>
              <a:chOff x="4219575" y="1593532"/>
              <a:chExt cx="4038486" cy="322707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4219575" y="1724025"/>
                <a:ext cx="171450" cy="17145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3EFE4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4563618" y="1593532"/>
                <a:ext cx="53309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1817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5136642" y="1625918"/>
                <a:ext cx="31214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法兰西学术院悬赏"光的本性"最佳论文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19575" y="2260282"/>
              <a:ext cx="3311538" cy="322707"/>
              <a:chOff x="4219575" y="2260282"/>
              <a:chExt cx="3311538" cy="322707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4219575" y="2390775"/>
                <a:ext cx="171450" cy="17145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3EFE4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4563618" y="2260282"/>
                <a:ext cx="53309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1818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5136642" y="2292668"/>
                <a:ext cx="239447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菲涅尔提交衍射理论——光是波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219575" y="2927032"/>
              <a:ext cx="3575056" cy="544069"/>
              <a:chOff x="4219575" y="2927032"/>
              <a:chExt cx="3575056" cy="544069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4219575" y="3057525"/>
                <a:ext cx="171450" cy="17145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F4A9A3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563618" y="2927032"/>
                <a:ext cx="4861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rgbClr val="F4A9A3"/>
                    </a:solidFill>
                    <a:latin typeface="KaiTi"/>
                    <a:ea typeface="KaiTi"/>
                    <a:cs typeface="KaiTi"/>
                  </a:rPr>
                  <a:t>质疑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136642" y="2959418"/>
                <a:ext cx="265798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评委泊松按该理论推出:圆盘影子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136642" y="3207068"/>
                <a:ext cx="24126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中心应有亮点——"这太荒谬了"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219575" y="3784282"/>
              <a:ext cx="3756793" cy="322707"/>
              <a:chOff x="4219575" y="3784282"/>
              <a:chExt cx="3756793" cy="322707"/>
            </a:xfrm>
          </p:grpSpPr>
          <p:sp>
            <p:nvSpPr>
              <p:cNvPr id="25" name="Ellipse 25"/>
              <p:cNvSpPr/>
              <p:nvPr/>
            </p:nvSpPr>
            <p:spPr>
              <a:xfrm>
                <a:off x="4219575" y="3914775"/>
                <a:ext cx="171450" cy="171450"/>
              </a:xfrm>
              <a:prstGeom prst="ellipse">
                <a:avLst/>
              </a:prstGeom>
              <a:solidFill>
                <a:srgbClr val="1F3D33"/>
              </a:solidFill>
              <a:ln w="28575">
                <a:solidFill>
                  <a:srgbClr val="9DDCE6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4563618" y="3784282"/>
                <a:ext cx="4861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rgbClr val="9DDCE6"/>
                    </a:solidFill>
                    <a:latin typeface="KaiTi"/>
                    <a:ea typeface="KaiTi"/>
                    <a:cs typeface="KaiTi"/>
                  </a:rPr>
                  <a:t>实验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136642" y="3816668"/>
                <a:ext cx="283972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阿拉果真的做了实验:亮斑就在那里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219575" y="4451032"/>
              <a:ext cx="4056659" cy="544069"/>
              <a:chOff x="4219575" y="4451032"/>
              <a:chExt cx="4056659" cy="544069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4219575" y="4581525"/>
                <a:ext cx="171450" cy="171450"/>
              </a:xfrm>
              <a:prstGeom prst="ellipse">
                <a:avLst/>
              </a:prstGeom>
              <a:solidFill>
                <a:srgbClr val="F6D77A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4563618" y="4451032"/>
                <a:ext cx="4861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rgbClr val="F6D77A"/>
                    </a:solidFill>
                    <a:latin typeface="KaiTi"/>
                    <a:ea typeface="KaiTi"/>
                    <a:cs typeface="KaiTi"/>
                  </a:rPr>
                  <a:t>结果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136642" y="4483418"/>
                <a:ext cx="313959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菲涅尔获优胜奖;亮斑得名"泊松亮斑",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136642" y="47310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3EFE4"/>
                    </a:solidFill>
                    <a:latin typeface="Microsoft YaHei"/>
                    <a:ea typeface="Microsoft YaHei"/>
                    <a:cs typeface="Microsoft YaHei"/>
                  </a:rPr>
                  <a:t>也叫"阿拉果斑"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590550" y="5657850"/>
            <a:ext cx="8534400" cy="1085850"/>
            <a:chOff x="590550" y="5657850"/>
            <a:chExt cx="8534400" cy="1085850"/>
          </a:xfrm>
        </p:grpSpPr>
        <p:sp>
          <p:nvSpPr>
            <p:cNvPr id="35" name="Freeform 35"/>
            <p:cNvSpPr/>
            <p:nvPr/>
          </p:nvSpPr>
          <p:spPr>
            <a:xfrm>
              <a:off x="590550" y="5657850"/>
              <a:ext cx="8534400" cy="1085850"/>
            </a:xfrm>
            <a:custGeom>
              <a:avLst/>
              <a:gdLst/>
              <a:ahLst/>
              <a:cxnLst/>
              <a:rect l="l" t="t" r="r" b="b"/>
              <a:pathLst>
                <a:path w="8534400" h="1085850">
                  <a:moveTo>
                    <a:pt x="38100" y="38100"/>
                  </a:moveTo>
                  <a:lnTo>
                    <a:pt x="8496300" y="0"/>
                  </a:lnTo>
                  <a:lnTo>
                    <a:pt x="8534400" y="1047750"/>
                  </a:lnTo>
                  <a:lnTo>
                    <a:pt x="0" y="1085850"/>
                  </a:lnTo>
                  <a:close/>
                </a:path>
              </a:pathLst>
            </a:custGeom>
            <a:noFill/>
            <a:ln w="28575" cap="rnd">
              <a:solidFill>
                <a:srgbClr val="F6D77A">
                  <a:alpha val="90000"/>
                </a:srgbClr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85825" y="6010275"/>
              <a:ext cx="285751" cy="285750"/>
              <a:chOff x="885825" y="6010275"/>
              <a:chExt cx="285751" cy="28575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885825" y="6010275"/>
                <a:ext cx="285751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142875">
                    <a:moveTo>
                      <a:pt x="0" y="142875"/>
                    </a:moveTo>
                    <a:lnTo>
                      <a:pt x="15875" y="142875"/>
                    </a:lnTo>
                    <a:moveTo>
                      <a:pt x="142875" y="0"/>
                    </a:moveTo>
                    <a:lnTo>
                      <a:pt x="142875" y="15875"/>
                    </a:lnTo>
                    <a:moveTo>
                      <a:pt x="269876" y="142875"/>
                    </a:moveTo>
                    <a:lnTo>
                      <a:pt x="285751" y="142875"/>
                    </a:lnTo>
                    <a:moveTo>
                      <a:pt x="41275" y="41275"/>
                    </a:moveTo>
                    <a:lnTo>
                      <a:pt x="52388" y="52388"/>
                    </a:lnTo>
                    <a:moveTo>
                      <a:pt x="244475" y="41275"/>
                    </a:moveTo>
                    <a:lnTo>
                      <a:pt x="233363" y="52388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42594" y="6073775"/>
                <a:ext cx="172212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72212" h="222250">
                    <a:moveTo>
                      <a:pt x="38481" y="142875"/>
                    </a:moveTo>
                    <a:cubicBezTo>
                      <a:pt x="11148" y="122376"/>
                      <a:pt x="0" y="86687"/>
                      <a:pt x="10804" y="54275"/>
                    </a:cubicBezTo>
                    <a:cubicBezTo>
                      <a:pt x="21608" y="21862"/>
                      <a:pt x="51940" y="0"/>
                      <a:pt x="86106" y="0"/>
                    </a:cubicBezTo>
                    <a:cubicBezTo>
                      <a:pt x="120271" y="0"/>
                      <a:pt x="150604" y="21862"/>
                      <a:pt x="161408" y="54275"/>
                    </a:cubicBezTo>
                    <a:cubicBezTo>
                      <a:pt x="172212" y="86687"/>
                      <a:pt x="161063" y="122376"/>
                      <a:pt x="133731" y="142875"/>
                    </a:cubicBezTo>
                    <a:cubicBezTo>
                      <a:pt x="121161" y="155319"/>
                      <a:pt x="115266" y="173003"/>
                      <a:pt x="117856" y="190500"/>
                    </a:cubicBezTo>
                    <a:cubicBezTo>
                      <a:pt x="117856" y="208035"/>
                      <a:pt x="103641" y="222250"/>
                      <a:pt x="86106" y="222250"/>
                    </a:cubicBezTo>
                    <a:cubicBezTo>
                      <a:pt x="68571" y="222250"/>
                      <a:pt x="54356" y="208035"/>
                      <a:pt x="54356" y="190500"/>
                    </a:cubicBezTo>
                    <a:cubicBezTo>
                      <a:pt x="56946" y="173003"/>
                      <a:pt x="51051" y="155319"/>
                      <a:pt x="38481" y="142875"/>
                    </a:cubicBez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92188" y="6232526"/>
                <a:ext cx="730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3025" h="9525">
                    <a:moveTo>
                      <a:pt x="0" y="0"/>
                    </a:moveTo>
                    <a:lnTo>
                      <a:pt x="73025" y="0"/>
                    </a:lnTo>
                  </a:path>
                </a:pathLst>
              </a:custGeom>
              <a:noFill/>
              <a:ln w="31750">
                <a:solidFill>
                  <a:srgbClr val="F6D77A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420368" y="5879782"/>
              <a:ext cx="67026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影子中央的亮点只能用</a:t>
              </a:r>
              <a:r>
                <a:rPr lang="zh-CN" sz="16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衍射</a:t>
              </a:r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解释:光绕过圆盘边缘,在中心处处加强。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421511" y="6285071"/>
              <a:ext cx="625586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用来反驳波动说的推论,反而成了它最漂亮的证据——科学最终由实验裁决。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55498" y="593408"/>
            <a:ext cx="6563540" cy="616077"/>
            <a:chOff x="555498" y="593408"/>
            <a:chExt cx="6563540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656354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薄膜干涉:肥皂泡为什么是彩色的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5981700" cy="41275"/>
            </a:xfrm>
            <a:custGeom>
              <a:avLst/>
              <a:gdLst/>
              <a:ahLst/>
              <a:cxnLst/>
              <a:rect l="l" t="t" r="r" b="b"/>
              <a:pathLst>
                <a:path w="5981700" h="41275">
                  <a:moveTo>
                    <a:pt x="0" y="41275"/>
                  </a:moveTo>
                  <a:cubicBezTo>
                    <a:pt x="1892300" y="3175"/>
                    <a:pt x="3886200" y="0"/>
                    <a:pt x="5981700" y="31750"/>
                  </a:cubicBezTo>
                </a:path>
              </a:pathLst>
            </a:custGeom>
            <a:noFill/>
            <a:ln w="38100" cap="rnd">
              <a:solidFill>
                <a:srgbClr val="F4A9A3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41223" y="1562100"/>
            <a:ext cx="3854577" cy="3064478"/>
            <a:chOff x="641223" y="1562100"/>
            <a:chExt cx="3854577" cy="3064478"/>
          </a:xfrm>
        </p:grpSpPr>
        <p:sp>
          <p:nvSpPr>
            <p:cNvPr id="5" name="Rectangle 5"/>
            <p:cNvSpPr/>
            <p:nvPr/>
          </p:nvSpPr>
          <p:spPr>
            <a:xfrm>
              <a:off x="647700" y="1600200"/>
              <a:ext cx="3848100" cy="2628900"/>
            </a:xfrm>
            <a:prstGeom prst="rect">
              <a:avLst/>
            </a:prstGeom>
            <a:noFill/>
            <a:ln w="23812">
              <a:solidFill>
                <a:srgbClr val="F3EFE4">
                  <a:alpha val="80000"/>
                </a:srgbClr>
              </a:solidFill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rcRect l="505" t="0" r="505" b="0"/>
            <a:stretch>
              <a:fillRect/>
            </a:stretch>
          </p:blipFill>
          <p:spPr>
            <a:xfrm>
              <a:off x="704850" y="1657350"/>
              <a:ext cx="3733800" cy="2514600"/>
            </a:xfrm>
            <a:prstGeom prst="rect">
              <a:avLst/>
            </a:prstGeom>
          </p:spPr>
        </p:pic>
        <p:sp>
          <p:nvSpPr>
            <p:cNvPr id="7" name="Ellipse 7"/>
            <p:cNvSpPr/>
            <p:nvPr/>
          </p:nvSpPr>
          <p:spPr>
            <a:xfrm>
              <a:off x="2514600" y="1562100"/>
              <a:ext cx="114300" cy="114300"/>
            </a:xfrm>
            <a:prstGeom prst="ellipse">
              <a:avLst/>
            </a:prstGeom>
            <a:solidFill>
              <a:srgbClr val="F6D77A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41223" y="4377214"/>
              <a:ext cx="24425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皂膜表面的彩色条带(实拍微距)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041392" y="1612106"/>
            <a:ext cx="4007358" cy="2969800"/>
            <a:chOff x="5041392" y="1612106"/>
            <a:chExt cx="4007358" cy="2969800"/>
          </a:xfrm>
        </p:grpSpPr>
        <p:sp>
          <p:nvSpPr>
            <p:cNvPr id="10" name="TextBox 10"/>
            <p:cNvSpPr txBox="1"/>
            <p:nvPr/>
          </p:nvSpPr>
          <p:spPr>
            <a:xfrm>
              <a:off x="5041392" y="16449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薄膜截面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5143500" y="24765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38100" cap="rnd">
              <a:solidFill>
                <a:srgbClr val="9DDCE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143500" y="32385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38100" cap="rnd">
              <a:solidFill>
                <a:srgbClr val="9DDCE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23885" y="2278856"/>
              <a:ext cx="46375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9DDCE6"/>
                  </a:solidFill>
                  <a:latin typeface="Microsoft YaHei"/>
                  <a:ea typeface="Microsoft YaHei"/>
                  <a:cs typeface="Microsoft YaHei"/>
                </a:rPr>
                <a:t>上表面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23885" y="3326606"/>
              <a:ext cx="46375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9DDCE6"/>
                  </a:solidFill>
                  <a:latin typeface="Microsoft YaHei"/>
                  <a:ea typeface="Microsoft YaHei"/>
                  <a:cs typeface="Microsoft YaHei"/>
                </a:rPr>
                <a:t>下表面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6667500" y="27622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4288">
              <a:solidFill>
                <a:srgbClr val="B9C2B4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737985" y="2793206"/>
              <a:ext cx="90853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膜厚 d(很薄)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5334000" y="1866900"/>
              <a:ext cx="1943100" cy="1371600"/>
              <a:chOff x="5334000" y="1866900"/>
              <a:chExt cx="1943100" cy="1371600"/>
            </a:xfrm>
          </p:grpSpPr>
          <p:sp>
            <p:nvSpPr>
              <p:cNvPr id="17" name="Line 17"/>
              <p:cNvSpPr/>
              <p:nvPr/>
            </p:nvSpPr>
            <p:spPr>
              <a:xfrm>
                <a:off x="5334000" y="1866900"/>
                <a:ext cx="571500" cy="6096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609600">
                    <a:moveTo>
                      <a:pt x="0" y="0"/>
                    </a:moveTo>
                    <a:lnTo>
                      <a:pt x="571500" y="609600"/>
                    </a:lnTo>
                  </a:path>
                </a:pathLst>
              </a:custGeom>
              <a:noFill/>
              <a:ln w="28575" cap="rnd">
                <a:solidFill>
                  <a:srgbClr val="F6D77A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5905500" y="1866900"/>
                <a:ext cx="609600" cy="609600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609600">
                    <a:moveTo>
                      <a:pt x="0" y="609600"/>
                    </a:moveTo>
                    <a:lnTo>
                      <a:pt x="609600" y="0"/>
                    </a:lnTo>
                  </a:path>
                </a:pathLst>
              </a:custGeom>
              <a:noFill/>
              <a:ln w="28575" cap="rnd">
                <a:solidFill>
                  <a:srgbClr val="F6D77A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5905500" y="2476500"/>
                <a:ext cx="38100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762000">
                    <a:moveTo>
                      <a:pt x="0" y="0"/>
                    </a:moveTo>
                    <a:lnTo>
                      <a:pt x="381000" y="762000"/>
                    </a:lnTo>
                  </a:path>
                </a:pathLst>
              </a:custGeom>
              <a:noFill/>
              <a:ln w="28575" cap="rnd">
                <a:solidFill>
                  <a:srgbClr val="F6D77A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6286500" y="2476500"/>
                <a:ext cx="38100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762000">
                    <a:moveTo>
                      <a:pt x="0" y="762000"/>
                    </a:moveTo>
                    <a:lnTo>
                      <a:pt x="381000" y="0"/>
                    </a:lnTo>
                  </a:path>
                </a:pathLst>
              </a:custGeom>
              <a:noFill/>
              <a:ln w="28575" cap="rnd">
                <a:solidFill>
                  <a:srgbClr val="F6D77A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6667500" y="1866900"/>
                <a:ext cx="609600" cy="609600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609600">
                    <a:moveTo>
                      <a:pt x="0" y="609600"/>
                    </a:moveTo>
                    <a:lnTo>
                      <a:pt x="609600" y="0"/>
                    </a:lnTo>
                  </a:path>
                </a:pathLst>
              </a:custGeom>
              <a:noFill/>
              <a:ln w="28575" cap="rnd">
                <a:solidFill>
                  <a:srgbClr val="F6D77A"/>
                </a:solidFill>
              </a:ln>
            </p:spPr>
          </p:sp>
        </p:grpSp>
        <p:sp>
          <p:nvSpPr>
            <p:cNvPr id="23" name="Polygon 23"/>
            <p:cNvSpPr/>
            <p:nvPr/>
          </p:nvSpPr>
          <p:spPr>
            <a:xfrm>
              <a:off x="6438900" y="1828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19050"/>
                  </a:lnTo>
                  <a:lnTo>
                    <a:pt x="76200" y="114300"/>
                  </a:lnTo>
                  <a:close/>
                </a:path>
              </a:pathLst>
            </a:custGeom>
            <a:solidFill>
              <a:srgbClr val="F6D77A"/>
            </a:solidFill>
            <a:ln>
              <a:noFill/>
            </a:ln>
          </p:spPr>
        </p:sp>
        <p:sp>
          <p:nvSpPr>
            <p:cNvPr id="24" name="Polygon 24"/>
            <p:cNvSpPr/>
            <p:nvPr/>
          </p:nvSpPr>
          <p:spPr>
            <a:xfrm>
              <a:off x="7200900" y="1828800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19050"/>
                  </a:lnTo>
                  <a:lnTo>
                    <a:pt x="76200" y="114300"/>
                  </a:lnTo>
                  <a:close/>
                </a:path>
              </a:pathLst>
            </a:custGeom>
            <a:solidFill>
              <a:srgbClr val="F6D77A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99685" y="1688306"/>
              <a:ext cx="46375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入射光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090285" y="1612106"/>
              <a:ext cx="59191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反射光 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71335" y="1612106"/>
              <a:ext cx="59191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反射光 ②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041392" y="3664268"/>
              <a:ext cx="25762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① 和 ② 来自同一束光,是相干光;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041392" y="3930968"/>
              <a:ext cx="34848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② 多走了约 2d 的路程,二者叠加就会干涉。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042154" y="4347210"/>
              <a:ext cx="28472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某种颜色的光加强,膜就显出那种颜色。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57606" y="5044440"/>
            <a:ext cx="2850337" cy="1575816"/>
            <a:chOff x="657606" y="5044440"/>
            <a:chExt cx="2850337" cy="1575816"/>
          </a:xfrm>
        </p:grpSpPr>
        <p:sp>
          <p:nvSpPr>
            <p:cNvPr id="32" name="TextBox 32"/>
            <p:cNvSpPr txBox="1"/>
            <p:nvPr/>
          </p:nvSpPr>
          <p:spPr>
            <a:xfrm>
              <a:off x="657606" y="5044440"/>
              <a:ext cx="2834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为什么是彩色、还会流动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59892" y="5474018"/>
              <a:ext cx="2774061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膜的厚度处处不同,不同波长的光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在各处的干涉结果不同,于是反射出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不同颜色;膜在流动,颜色也跟着变。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60654" y="6385560"/>
              <a:ext cx="28472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同理:水面上的油膜、光盘表面的彩虹色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039106" y="5044440"/>
            <a:ext cx="3242062" cy="1569911"/>
            <a:chOff x="5039106" y="5044440"/>
            <a:chExt cx="3242062" cy="1569911"/>
          </a:xfrm>
        </p:grpSpPr>
        <p:sp>
          <p:nvSpPr>
            <p:cNvPr id="36" name="TextBox 36"/>
            <p:cNvSpPr txBox="1"/>
            <p:nvPr/>
          </p:nvSpPr>
          <p:spPr>
            <a:xfrm>
              <a:off x="5039106" y="5044440"/>
              <a:ext cx="7863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用起来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5083969" y="5484019"/>
              <a:ext cx="223837" cy="202406"/>
              <a:chOff x="5083969" y="5484019"/>
              <a:chExt cx="223837" cy="20240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5083969" y="5591175"/>
                <a:ext cx="214312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95250">
                    <a:moveTo>
                      <a:pt x="200918" y="0"/>
                    </a:moveTo>
                    <a:cubicBezTo>
                      <a:pt x="208312" y="0"/>
                      <a:pt x="214312" y="6096"/>
                      <a:pt x="214312" y="13609"/>
                    </a:cubicBezTo>
                    <a:lnTo>
                      <a:pt x="214312" y="81641"/>
                    </a:lnTo>
                    <a:cubicBezTo>
                      <a:pt x="214312" y="89154"/>
                      <a:pt x="208312" y="95250"/>
                      <a:pt x="200918" y="95250"/>
                    </a:cubicBezTo>
                    <a:lnTo>
                      <a:pt x="11906" y="95250"/>
                    </a:lnTo>
                    <a:cubicBezTo>
                      <a:pt x="5331" y="95250"/>
                      <a:pt x="0" y="89919"/>
                      <a:pt x="0" y="83344"/>
                    </a:cubicBezTo>
                    <a:lnTo>
                      <a:pt x="0" y="13609"/>
                    </a:lnTo>
                    <a:cubicBezTo>
                      <a:pt x="0" y="6096"/>
                      <a:pt x="6001" y="0"/>
                      <a:pt x="13395" y="0"/>
                    </a:cubicBezTo>
                    <a:lnTo>
                      <a:pt x="200918" y="0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5155406" y="5591175"/>
                <a:ext cx="9525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3812">
                    <a:moveTo>
                      <a:pt x="0" y="0"/>
                    </a:move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5119688" y="5591175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5191125" y="5591175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5262562" y="5591175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5226844" y="5591175"/>
                <a:ext cx="9525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3812">
                    <a:moveTo>
                      <a:pt x="0" y="0"/>
                    </a:move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5083969" y="5484019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083969" y="5507831"/>
                <a:ext cx="2143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9525">
                    <a:moveTo>
                      <a:pt x="0" y="0"/>
                    </a:moveTo>
                    <a:lnTo>
                      <a:pt x="214312" y="0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5298281" y="5484019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5441442" y="55121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测薄膜的厚度和折射率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>
              <a:off x="5083969" y="5938838"/>
              <a:ext cx="214312" cy="142875"/>
              <a:chOff x="5083969" y="5938838"/>
              <a:chExt cx="214312" cy="142875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5167312" y="5986462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23812"/>
                    </a:moveTo>
                    <a:cubicBezTo>
                      <a:pt x="0" y="36964"/>
                      <a:pt x="10661" y="47625"/>
                      <a:pt x="23812" y="47625"/>
                    </a:cubicBezTo>
                    <a:cubicBezTo>
                      <a:pt x="36964" y="47625"/>
                      <a:pt x="47625" y="36964"/>
                      <a:pt x="47625" y="23812"/>
                    </a:cubicBezTo>
                    <a:cubicBezTo>
                      <a:pt x="47625" y="10661"/>
                      <a:pt x="36964" y="0"/>
                      <a:pt x="23812" y="0"/>
                    </a:cubicBezTo>
                    <a:cubicBezTo>
                      <a:pt x="10661" y="0"/>
                      <a:pt x="0" y="10661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5083969" y="5938838"/>
                <a:ext cx="214312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42875">
                    <a:moveTo>
                      <a:pt x="214312" y="71438"/>
                    </a:moveTo>
                    <a:cubicBezTo>
                      <a:pt x="185738" y="119062"/>
                      <a:pt x="150019" y="142875"/>
                      <a:pt x="107156" y="142875"/>
                    </a:cubicBezTo>
                    <a:cubicBezTo>
                      <a:pt x="64294" y="142875"/>
                      <a:pt x="28575" y="119062"/>
                      <a:pt x="0" y="71438"/>
                    </a:cubicBezTo>
                    <a:cubicBezTo>
                      <a:pt x="28575" y="23812"/>
                      <a:pt x="64294" y="0"/>
                      <a:pt x="107156" y="0"/>
                    </a:cubicBezTo>
                    <a:cubicBezTo>
                      <a:pt x="150019" y="0"/>
                      <a:pt x="185738" y="23812"/>
                      <a:pt x="214312" y="71438"/>
                    </a:cubicBez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5441442" y="5931218"/>
              <a:ext cx="28397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镜头上的增透膜:让某些反射光相消</a:t>
              </a:r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5072062" y="6369844"/>
              <a:ext cx="238125" cy="119063"/>
              <a:chOff x="5072062" y="6369844"/>
              <a:chExt cx="238125" cy="11906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5072062" y="6369844"/>
                <a:ext cx="23812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119062">
                    <a:moveTo>
                      <a:pt x="238125" y="119062"/>
                    </a:moveTo>
                    <a:cubicBezTo>
                      <a:pt x="238125" y="53304"/>
                      <a:pt x="184821" y="0"/>
                      <a:pt x="119062" y="0"/>
                    </a:cubicBezTo>
                    <a:cubicBezTo>
                      <a:pt x="53304" y="0"/>
                      <a:pt x="0" y="53304"/>
                      <a:pt x="0" y="119062"/>
                    </a:cubicBez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5119688" y="6417469"/>
                <a:ext cx="142875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71438">
                    <a:moveTo>
                      <a:pt x="142875" y="71438"/>
                    </a:moveTo>
                    <a:cubicBezTo>
                      <a:pt x="142875" y="31984"/>
                      <a:pt x="110891" y="0"/>
                      <a:pt x="71438" y="0"/>
                    </a:cubicBezTo>
                    <a:cubicBezTo>
                      <a:pt x="31984" y="0"/>
                      <a:pt x="0" y="31984"/>
                      <a:pt x="0" y="71438"/>
                    </a:cubicBez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5167312" y="6465094"/>
                <a:ext cx="47625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23812">
                    <a:moveTo>
                      <a:pt x="47625" y="23812"/>
                    </a:moveTo>
                    <a:cubicBezTo>
                      <a:pt x="47625" y="10661"/>
                      <a:pt x="36964" y="0"/>
                      <a:pt x="23812" y="0"/>
                    </a:cubicBezTo>
                    <a:cubicBezTo>
                      <a:pt x="10661" y="0"/>
                      <a:pt x="0" y="10661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rgbClr val="F3EFE4"/>
                </a:solidFill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5441442" y="6350318"/>
              <a:ext cx="2112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滤光器:只让特定颜色通过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5543036" cy="616077"/>
            <a:chOff x="555498" y="593408"/>
            <a:chExt cx="5543036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342714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小结:干涉与衍射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3219450" cy="41275"/>
            </a:xfrm>
            <a:custGeom>
              <a:avLst/>
              <a:gdLst/>
              <a:ahLst/>
              <a:cxnLst/>
              <a:rect l="l" t="t" r="r" b="b"/>
              <a:pathLst>
                <a:path w="3219450" h="41275">
                  <a:moveTo>
                    <a:pt x="0" y="41275"/>
                  </a:moveTo>
                  <a:cubicBezTo>
                    <a:pt x="1003300" y="3175"/>
                    <a:pt x="2076450" y="0"/>
                    <a:pt x="321945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4182618" y="736282"/>
              <a:ext cx="19159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两种现象,一个根源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1500" y="1524000"/>
            <a:ext cx="8620125" cy="4048125"/>
            <a:chOff x="571500" y="1524000"/>
            <a:chExt cx="8620125" cy="4048125"/>
          </a:xfrm>
        </p:grpSpPr>
        <p:grpSp>
          <p:nvGrpSpPr>
            <p:cNvPr id="16" name="Group 16"/>
            <p:cNvGrpSpPr/>
            <p:nvPr/>
          </p:nvGrpSpPr>
          <p:grpSpPr>
            <a:xfrm>
              <a:off x="571500" y="1524000"/>
              <a:ext cx="8620125" cy="4048125"/>
              <a:chOff x="571500" y="1524000"/>
              <a:chExt cx="8620125" cy="4048125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571500" y="15240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571500" y="20574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71500" y="30099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71500" y="39624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71500" y="49149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71500" y="5562600"/>
                <a:ext cx="8610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610600" h="9525">
                    <a:moveTo>
                      <a:pt x="0" y="0"/>
                    </a:moveTo>
                    <a:lnTo>
                      <a:pt x="8610600" y="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571500" y="1524000"/>
                <a:ext cx="9525" cy="4038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38600">
                    <a:moveTo>
                      <a:pt x="0" y="0"/>
                    </a:moveTo>
                    <a:lnTo>
                      <a:pt x="0" y="403860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1905000" y="1524000"/>
                <a:ext cx="9525" cy="4038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38600">
                    <a:moveTo>
                      <a:pt x="0" y="0"/>
                    </a:moveTo>
                    <a:lnTo>
                      <a:pt x="0" y="403860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5543550" y="1524000"/>
                <a:ext cx="9525" cy="33909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390900">
                    <a:moveTo>
                      <a:pt x="0" y="0"/>
                    </a:moveTo>
                    <a:lnTo>
                      <a:pt x="0" y="339090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9182100" y="1524000"/>
                <a:ext cx="9525" cy="4038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38600">
                    <a:moveTo>
                      <a:pt x="0" y="0"/>
                    </a:moveTo>
                    <a:lnTo>
                      <a:pt x="0" y="4038600"/>
                    </a:lnTo>
                  </a:path>
                </a:pathLst>
              </a:custGeom>
              <a:noFill/>
              <a:ln w="14288">
                <a:solidFill>
                  <a:srgbClr val="F3EFE4">
                    <a:alpha val="70000"/>
                  </a:srgbClr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3493770" y="16887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干涉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32320" y="16887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衍射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8700" y="24384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现象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50542" y="2311718"/>
              <a:ext cx="2679763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两列相干波叠加后,加强区与减弱区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相间分布,位置稳定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689092" y="2311718"/>
              <a:ext cx="2508313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波绕过障碍物或孔,偏离直线方向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继续传播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28700" y="33909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条件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50542" y="3264218"/>
              <a:ext cx="22425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两波频率相同、相位差恒定、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振动方向相同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689092" y="3264218"/>
              <a:ext cx="2679763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障碍物或孔的尺寸与波长相差不大,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或比波长更小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28700" y="43434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图样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050542" y="4350068"/>
              <a:ext cx="24762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双缝:明暗相间、等间距的条纹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689092" y="4216718"/>
              <a:ext cx="3039808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单缝:中央亮纹最宽最亮,两侧变窄变暗;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圆孔:同心圆环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28700" y="5143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本质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050542" y="5159692"/>
              <a:ext cx="47952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都是波的叠加;都是波特有的现象——能干涉、能衍射,就是波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09612" y="6024562"/>
            <a:ext cx="6117013" cy="665989"/>
            <a:chOff x="709612" y="6024562"/>
            <a:chExt cx="6117013" cy="665989"/>
          </a:xfrm>
        </p:grpSpPr>
        <p:grpSp>
          <p:nvGrpSpPr>
            <p:cNvPr id="34" name="Group 34"/>
            <p:cNvGrpSpPr/>
            <p:nvPr/>
          </p:nvGrpSpPr>
          <p:grpSpPr>
            <a:xfrm>
              <a:off x="709612" y="6024562"/>
              <a:ext cx="257175" cy="257175"/>
              <a:chOff x="709612" y="6024562"/>
              <a:chExt cx="257175" cy="25717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23912" y="6138862"/>
                <a:ext cx="285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28575">
                    <a:moveTo>
                      <a:pt x="0" y="14288"/>
                    </a:moveTo>
                    <a:cubicBezTo>
                      <a:pt x="0" y="22178"/>
                      <a:pt x="6397" y="28575"/>
                      <a:pt x="14288" y="28575"/>
                    </a:cubicBezTo>
                    <a:cubicBezTo>
                      <a:pt x="22178" y="28575"/>
                      <a:pt x="28575" y="22178"/>
                      <a:pt x="28575" y="14288"/>
                    </a:cubicBezTo>
                    <a:cubicBezTo>
                      <a:pt x="28575" y="6397"/>
                      <a:pt x="22178" y="0"/>
                      <a:pt x="14288" y="0"/>
                    </a:cubicBezTo>
                    <a:cubicBezTo>
                      <a:pt x="6397" y="0"/>
                      <a:pt x="0" y="6397"/>
                      <a:pt x="0" y="14288"/>
                    </a:cubicBez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66762" y="6081712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2875">
                    <a:moveTo>
                      <a:pt x="0" y="71438"/>
                    </a:moveTo>
                    <a:cubicBezTo>
                      <a:pt x="0" y="110891"/>
                      <a:pt x="31984" y="142875"/>
                      <a:pt x="71438" y="142875"/>
                    </a:cubicBezTo>
                    <a:cubicBezTo>
                      <a:pt x="110891" y="142875"/>
                      <a:pt x="142875" y="110891"/>
                      <a:pt x="142875" y="71438"/>
                    </a:cubicBezTo>
                    <a:cubicBezTo>
                      <a:pt x="142875" y="31984"/>
                      <a:pt x="110891" y="0"/>
                      <a:pt x="71438" y="0"/>
                    </a:cubicBezTo>
                    <a:cubicBezTo>
                      <a:pt x="31984" y="0"/>
                      <a:pt x="0" y="31984"/>
                      <a:pt x="0" y="71438"/>
                    </a:cubicBez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09612" y="6024562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>
                    <a:moveTo>
                      <a:pt x="0" y="128588"/>
                    </a:moveTo>
                    <a:cubicBezTo>
                      <a:pt x="0" y="199604"/>
                      <a:pt x="57571" y="257175"/>
                      <a:pt x="128588" y="257175"/>
                    </a:cubicBezTo>
                    <a:cubicBezTo>
                      <a:pt x="199604" y="257175"/>
                      <a:pt x="257175" y="199604"/>
                      <a:pt x="257175" y="128588"/>
                    </a:cubicBezTo>
                    <a:cubicBezTo>
                      <a:pt x="257175" y="57571"/>
                      <a:pt x="199604" y="0"/>
                      <a:pt x="128588" y="0"/>
                    </a:cubicBezTo>
                    <a:cubicBezTo>
                      <a:pt x="57571" y="0"/>
                      <a:pt x="0" y="57571"/>
                      <a:pt x="0" y="128588"/>
                    </a:cubicBezTo>
                  </a:path>
                </a:pathLst>
              </a:custGeom>
              <a:noFill/>
              <a:ln w="28575">
                <a:solidFill>
                  <a:srgbClr val="F6D77A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1134618" y="6051232"/>
              <a:ext cx="56920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判断一个东西是不是波,就看它能不能干涉、能不能衍射。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36142" y="6426518"/>
              <a:ext cx="43935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水波、声波满足;杨氏实验和泊松亮斑证明:光也满足。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5498" y="593408"/>
            <a:ext cx="4590155" cy="616077"/>
            <a:chOff x="555498" y="593408"/>
            <a:chExt cx="4590155" cy="616077"/>
          </a:xfrm>
        </p:grpSpPr>
        <p:sp>
          <p:nvSpPr>
            <p:cNvPr id="2" name="TextBox 2"/>
            <p:cNvSpPr txBox="1"/>
            <p:nvPr/>
          </p:nvSpPr>
          <p:spPr>
            <a:xfrm>
              <a:off x="555498" y="593408"/>
              <a:ext cx="182422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课堂练习</a:t>
              </a:r>
            </a:p>
          </p:txBody>
        </p:sp>
        <p:sp>
          <p:nvSpPr>
            <p:cNvPr id="3" name="Freeform 3"/>
            <p:cNvSpPr/>
            <p:nvPr/>
          </p:nvSpPr>
          <p:spPr>
            <a:xfrm>
              <a:off x="590550" y="1063625"/>
              <a:ext cx="1619250" cy="41275"/>
            </a:xfrm>
            <a:custGeom>
              <a:avLst/>
              <a:gdLst/>
              <a:ahLst/>
              <a:cxnLst/>
              <a:rect l="l" t="t" r="r" b="b"/>
              <a:pathLst>
                <a:path w="1619250" h="41275">
                  <a:moveTo>
                    <a:pt x="0" y="41275"/>
                  </a:moveTo>
                  <a:cubicBezTo>
                    <a:pt x="495300" y="3175"/>
                    <a:pt x="1035050" y="0"/>
                    <a:pt x="1619250" y="31750"/>
                  </a:cubicBezTo>
                </a:path>
              </a:pathLst>
            </a:custGeom>
            <a:noFill/>
            <a:ln w="38100" cap="rnd">
              <a:solidFill>
                <a:srgbClr val="F6D77A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2563368" y="736282"/>
              <a:ext cx="2582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先自己算,再看黑板上的解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609600" y="1562100"/>
            <a:ext cx="4133850" cy="2305050"/>
          </a:xfrm>
          <a:custGeom>
            <a:avLst/>
            <a:gdLst/>
            <a:ahLst/>
            <a:cxnLst/>
            <a:rect l="l" t="t" r="r" b="b"/>
            <a:pathLst>
              <a:path w="4133850" h="2305050">
                <a:moveTo>
                  <a:pt x="19050" y="38100"/>
                </a:moveTo>
                <a:lnTo>
                  <a:pt x="4095750" y="0"/>
                </a:lnTo>
                <a:lnTo>
                  <a:pt x="4133850" y="2266950"/>
                </a:lnTo>
                <a:lnTo>
                  <a:pt x="0" y="2305050"/>
                </a:lnTo>
                <a:close/>
              </a:path>
            </a:pathLst>
          </a:custGeom>
          <a:noFill/>
          <a:ln w="28575" cap="rnd">
            <a:solidFill>
              <a:srgbClr val="9DDCE6">
                <a:alpha val="90000"/>
              </a:srgbClr>
            </a:solidFill>
          </a:ln>
        </p:spPr>
      </p:sp>
      <p:sp>
        <p:nvSpPr>
          <p:cNvPr id="7" name="Freeform 7"/>
          <p:cNvSpPr/>
          <p:nvPr/>
        </p:nvSpPr>
        <p:spPr>
          <a:xfrm>
            <a:off x="5029200" y="1562100"/>
            <a:ext cx="4133850" cy="2305050"/>
          </a:xfrm>
          <a:custGeom>
            <a:avLst/>
            <a:gdLst/>
            <a:ahLst/>
            <a:cxnLst/>
            <a:rect l="l" t="t" r="r" b="b"/>
            <a:pathLst>
              <a:path w="4133850" h="2305050">
                <a:moveTo>
                  <a:pt x="19050" y="38100"/>
                </a:moveTo>
                <a:lnTo>
                  <a:pt x="4095750" y="0"/>
                </a:lnTo>
                <a:lnTo>
                  <a:pt x="4133850" y="2266950"/>
                </a:lnTo>
                <a:lnTo>
                  <a:pt x="0" y="2305050"/>
                </a:lnTo>
                <a:close/>
              </a:path>
            </a:pathLst>
          </a:custGeom>
          <a:noFill/>
          <a:ln w="28575" cap="rnd">
            <a:solidFill>
              <a:srgbClr val="F4A9A3">
                <a:alpha val="90000"/>
              </a:srgbClr>
            </a:solidFill>
          </a:ln>
        </p:spPr>
      </p:sp>
      <p:sp>
        <p:nvSpPr>
          <p:cNvPr id="8" name="Freeform 8"/>
          <p:cNvSpPr/>
          <p:nvPr/>
        </p:nvSpPr>
        <p:spPr>
          <a:xfrm>
            <a:off x="590550" y="4133850"/>
            <a:ext cx="8534400" cy="2590800"/>
          </a:xfrm>
          <a:custGeom>
            <a:avLst/>
            <a:gdLst/>
            <a:ahLst/>
            <a:cxnLst/>
            <a:rect l="l" t="t" r="r" b="b"/>
            <a:pathLst>
              <a:path w="8534400" h="2590800">
                <a:moveTo>
                  <a:pt x="38100" y="38100"/>
                </a:moveTo>
                <a:lnTo>
                  <a:pt x="8496300" y="0"/>
                </a:lnTo>
                <a:lnTo>
                  <a:pt x="8534400" y="2552700"/>
                </a:lnTo>
                <a:lnTo>
                  <a:pt x="0" y="2590800"/>
                </a:lnTo>
                <a:close/>
              </a:path>
            </a:pathLst>
          </a:custGeom>
          <a:noFill/>
          <a:ln w="28575" cap="rnd">
            <a:solidFill>
              <a:srgbClr val="F6D77A">
                <a:alpha val="90000"/>
              </a:srgbClr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809244" y="1694498"/>
            <a:ext cx="3667506" cy="1096327"/>
            <a:chOff x="809244" y="1694498"/>
            <a:chExt cx="3667506" cy="1096327"/>
          </a:xfrm>
        </p:grpSpPr>
        <p:sp>
          <p:nvSpPr>
            <p:cNvPr id="9" name="TextBox 9"/>
            <p:cNvSpPr txBox="1"/>
            <p:nvPr/>
          </p:nvSpPr>
          <p:spPr>
            <a:xfrm>
              <a:off x="809244" y="1694498"/>
              <a:ext cx="5329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题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12292" y="2121218"/>
              <a:ext cx="316839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S₁、S₂ 为同相相干波源,λ = 2 m。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P 到 S₁ 7 m、到 S₂ 4 m,P 加强还是减弱?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19150" y="2781300"/>
              <a:ext cx="3657600" cy="9525"/>
            </a:xfrm>
            <a:custGeom>
              <a:avLst/>
              <a:gdLst/>
              <a:ahLst/>
              <a:cxnLst/>
              <a:rect l="l" t="t" r="r" b="b"/>
              <a:pathLst>
                <a:path w="3657600" h="9525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noFill/>
            <a:ln w="14288">
              <a:solidFill>
                <a:srgbClr val="B9C2B4">
                  <a:alpha val="60000"/>
                </a:srgbClr>
              </a:solidFill>
              <a:prstDash val="dash"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812292" y="2955341"/>
            <a:ext cx="2628260" cy="763410"/>
            <a:chOff x="812292" y="2955341"/>
            <a:chExt cx="2628260" cy="76341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3"/>
                <p:cNvSpPr txBox="1"/>
                <p:nvPr/>
              </p:nvSpPr>
              <p:spPr>
                <a:xfrm>
                  <a:off x="812292" y="2955341"/>
                  <a:ext cx="2628260" cy="3963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350" dirty="0">
                      <a:solidFill>
                        <a:srgbClr val="F6D77A"/>
                      </a:solidFill>
                      <a:latin typeface="Microsoft YaHei"/>
                      <a:ea typeface="Microsoft YaHei"/>
                      <a:cs typeface="Microsoft YaHei"/>
                    </a:rPr>
                    <a:t xml:space="preserve">解:Δr = 7 m − 4 m = 3 m = </a:t>
                  </a:r>
                  <a14:m>
                    <m:oMath xmlns:a="http://schemas.openxmlformats.org/drawingml/2006/main" xmlns:m="http://schemas.openxmlformats.org/officeDocument/2006/math">
                      <m:f>
                        <m:fPr>
                          <m:type m:val="bar"/>
                          <m:ctrlPr>
                            <a:rPr lang="en-US" sz="135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35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350" dirty="0">
                              <a:solidFill>
                                <a:srgbClr val="F6D77A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1350" dirty="0">
                          <a:solidFill>
                            <a:srgbClr val="F6D77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λ</m:t>
                      </m:r>
                    </m:oMath>
                  </a14:m>
                </a:p>
              </p:txBody>
            </p:sp>
          </mc:Choice>
        </mc:AlternateContent>
        <p:sp>
          <p:nvSpPr>
            <p:cNvPr id="14" name="TextBox 14"/>
            <p:cNvSpPr txBox="1"/>
            <p:nvPr/>
          </p:nvSpPr>
          <p:spPr>
            <a:xfrm>
              <a:off x="812292" y="34547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是半波长的奇数倍 → 振动减弱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28844" y="1694498"/>
            <a:ext cx="3667506" cy="1096327"/>
            <a:chOff x="5228844" y="1694498"/>
            <a:chExt cx="3667506" cy="1096327"/>
          </a:xfrm>
        </p:grpSpPr>
        <p:sp>
          <p:nvSpPr>
            <p:cNvPr id="16" name="TextBox 16"/>
            <p:cNvSpPr txBox="1"/>
            <p:nvPr/>
          </p:nvSpPr>
          <p:spPr>
            <a:xfrm>
              <a:off x="5228844" y="1694498"/>
              <a:ext cx="5329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4A9A3"/>
                  </a:solidFill>
                  <a:latin typeface="KaiTi"/>
                  <a:ea typeface="KaiTi"/>
                  <a:cs typeface="KaiTi"/>
                </a:rPr>
                <a:t>题 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31892" y="2121218"/>
              <a:ext cx="3108388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条件同题 1。Q 到 S₁ 10 m、到 S₂ 6 m。</a:t>
              </a:r>
              <a:br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Q 点加强还是减弱?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5238750" y="2781300"/>
              <a:ext cx="3657600" cy="9525"/>
            </a:xfrm>
            <a:custGeom>
              <a:avLst/>
              <a:gdLst/>
              <a:ahLst/>
              <a:cxnLst/>
              <a:rect l="l" t="t" r="r" b="b"/>
              <a:pathLst>
                <a:path w="3657600" h="9525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noFill/>
            <a:ln w="14288">
              <a:solidFill>
                <a:srgbClr val="B9C2B4">
                  <a:alpha val="60000"/>
                </a:srgbClr>
              </a:solidFill>
              <a:prstDash val="dash"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231892" y="2997518"/>
            <a:ext cx="2527002" cy="721233"/>
            <a:chOff x="5231892" y="2997518"/>
            <a:chExt cx="2527002" cy="721233"/>
          </a:xfrm>
        </p:grpSpPr>
        <p:sp>
          <p:nvSpPr>
            <p:cNvPr id="20" name="TextBox 20"/>
            <p:cNvSpPr txBox="1"/>
            <p:nvPr/>
          </p:nvSpPr>
          <p:spPr>
            <a:xfrm>
              <a:off x="5231892" y="2997518"/>
              <a:ext cx="25270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解:Δr = 10 m − 6 m = 4 m = 2λ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231892" y="3454718"/>
              <a:ext cx="22218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是波长的整数倍 → 振动加强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9244" y="4266248"/>
            <a:ext cx="8087106" cy="1039177"/>
            <a:chOff x="809244" y="4266248"/>
            <a:chExt cx="8087106" cy="1039177"/>
          </a:xfrm>
        </p:grpSpPr>
        <p:sp>
          <p:nvSpPr>
            <p:cNvPr id="23" name="TextBox 23"/>
            <p:cNvSpPr txBox="1"/>
            <p:nvPr/>
          </p:nvSpPr>
          <p:spPr>
            <a:xfrm>
              <a:off x="809244" y="4266248"/>
              <a:ext cx="16840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题 3 · 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2292" y="4692968"/>
              <a:ext cx="59837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同样一扇 1 m 宽的门,为什么隔着门能听见屋里的声音,却看不见屋里的人?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3054" y="4975860"/>
              <a:ext cx="48235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(取声速 340 m/s,人声频率约 1000 Hz;可见光波长约 5 × 10⁻⁷ m)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19150" y="5295900"/>
              <a:ext cx="8077200" cy="9525"/>
            </a:xfrm>
            <a:custGeom>
              <a:avLst/>
              <a:gdLst/>
              <a:ahLst/>
              <a:cxnLst/>
              <a:rect l="l" t="t" r="r" b="b"/>
              <a:pathLst>
                <a:path w="8077200" h="9525">
                  <a:moveTo>
                    <a:pt x="0" y="0"/>
                  </a:moveTo>
                  <a:lnTo>
                    <a:pt x="8077200" y="0"/>
                  </a:lnTo>
                </a:path>
              </a:pathLst>
            </a:custGeom>
            <a:noFill/>
            <a:ln w="14288">
              <a:solidFill>
                <a:srgbClr val="B9C2B4">
                  <a:alpha val="60000"/>
                </a:srgbClr>
              </a:solidFill>
              <a:prstDash val="dash"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812292" y="5512118"/>
            <a:ext cx="7037851" cy="1057560"/>
            <a:chOff x="812292" y="5512118"/>
            <a:chExt cx="7037851" cy="1057560"/>
          </a:xfrm>
        </p:grpSpPr>
        <p:sp>
          <p:nvSpPr>
            <p:cNvPr id="28" name="TextBox 28"/>
            <p:cNvSpPr txBox="1"/>
            <p:nvPr/>
          </p:nvSpPr>
          <p:spPr>
            <a:xfrm>
              <a:off x="812292" y="5512118"/>
              <a:ext cx="70378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解:声波 λ = v / f = 340 / 1000 m ≈ 0.34 m,和门宽同数量级 → 明显衍射,声音绕进来。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12292" y="5855018"/>
              <a:ext cx="66925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6D77A"/>
                  </a:solidFill>
                  <a:latin typeface="Microsoft YaHei"/>
                  <a:ea typeface="Microsoft YaHei"/>
                  <a:cs typeface="Microsoft YaHei"/>
                </a:rPr>
                <a:t>可见光 λ ≈ 5 × 10⁻⁷ m,比门小百万倍 → 衍射不明显,光几乎沿直线传播,看不见人。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12673" y="6320314"/>
              <a:ext cx="513928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9C2B4"/>
                  </a:solidFill>
                  <a:latin typeface="Microsoft YaHei"/>
                  <a:ea typeface="Microsoft YaHei"/>
                  <a:cs typeface="Microsoft YaHei"/>
                </a:rPr>
                <a:t>结论:是否明显衍射,不看"波"是什么,只看障碍物尺寸和波长的比。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998306" y="6918960"/>
            <a:ext cx="189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B9C2B4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5257800" y="3733800"/>
            <a:ext cx="5486400" cy="4343400"/>
            <a:chOff x="5257800" y="3733800"/>
            <a:chExt cx="5486400" cy="4343400"/>
          </a:xfrm>
        </p:grpSpPr>
        <p:grpSp>
          <p:nvGrpSpPr>
            <p:cNvPr id="6" name="Group 6"/>
            <p:cNvGrpSpPr/>
            <p:nvPr/>
          </p:nvGrpSpPr>
          <p:grpSpPr>
            <a:xfrm>
              <a:off x="5257800" y="3733800"/>
              <a:ext cx="3962400" cy="3962400"/>
              <a:chOff x="5257800" y="3733800"/>
              <a:chExt cx="3962400" cy="3962400"/>
            </a:xfrm>
          </p:grpSpPr>
          <p:sp>
            <p:nvSpPr>
              <p:cNvPr id="2" name="Ellipse 2"/>
              <p:cNvSpPr/>
              <p:nvPr/>
            </p:nvSpPr>
            <p:spPr>
              <a:xfrm>
                <a:off x="6858000" y="5334000"/>
                <a:ext cx="762000" cy="7620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45000"/>
                  </a:srgbClr>
                </a:solidFill>
              </a:ln>
            </p:spPr>
          </p:sp>
          <p:sp>
            <p:nvSpPr>
              <p:cNvPr id="3" name="Ellipse 3"/>
              <p:cNvSpPr/>
              <p:nvPr/>
            </p:nvSpPr>
            <p:spPr>
              <a:xfrm>
                <a:off x="6324600" y="4800600"/>
                <a:ext cx="1828800" cy="18288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45000"/>
                  </a:srgbClr>
                </a:solidFill>
              </a:ln>
            </p:spPr>
          </p:sp>
          <p:sp>
            <p:nvSpPr>
              <p:cNvPr id="4" name="Ellipse 4"/>
              <p:cNvSpPr/>
              <p:nvPr/>
            </p:nvSpPr>
            <p:spPr>
              <a:xfrm>
                <a:off x="5791200" y="4267200"/>
                <a:ext cx="2895600" cy="28956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45000"/>
                  </a:srgbClr>
                </a:solidFill>
              </a:ln>
            </p:spPr>
          </p:sp>
          <p:sp>
            <p:nvSpPr>
              <p:cNvPr id="5" name="Ellipse 5"/>
              <p:cNvSpPr/>
              <p:nvPr/>
            </p:nvSpPr>
            <p:spPr>
              <a:xfrm>
                <a:off x="5257800" y="3733800"/>
                <a:ext cx="3962400" cy="3962400"/>
              </a:xfrm>
              <a:prstGeom prst="ellipse">
                <a:avLst/>
              </a:prstGeom>
              <a:noFill/>
              <a:ln w="23812" cap="rnd">
                <a:solidFill>
                  <a:srgbClr val="9DDCE6">
                    <a:alpha val="25000"/>
                  </a:srgbClr>
                </a:solidFill>
              </a:ln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6781800" y="4114800"/>
              <a:ext cx="3962400" cy="3962400"/>
              <a:chOff x="6781800" y="4114800"/>
              <a:chExt cx="3962400" cy="3962400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8382000" y="5715000"/>
                <a:ext cx="762000" cy="7620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45000"/>
                  </a:srgbClr>
                </a:solidFill>
              </a:ln>
            </p:spPr>
          </p:sp>
          <p:sp>
            <p:nvSpPr>
              <p:cNvPr id="8" name="Ellipse 8"/>
              <p:cNvSpPr/>
              <p:nvPr/>
            </p:nvSpPr>
            <p:spPr>
              <a:xfrm>
                <a:off x="7848600" y="5181600"/>
                <a:ext cx="1828800" cy="18288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45000"/>
                  </a:srgbClr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7315200" y="4648200"/>
                <a:ext cx="2895600" cy="28956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45000"/>
                  </a:srgbClr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6781800" y="4114800"/>
                <a:ext cx="3962400" cy="3962400"/>
              </a:xfrm>
              <a:prstGeom prst="ellipse">
                <a:avLst/>
              </a:prstGeom>
              <a:noFill/>
              <a:ln w="23812" cap="rnd">
                <a:solidFill>
                  <a:srgbClr val="F4A9A3">
                    <a:alpha val="25000"/>
                  </a:srgbClr>
                </a:solidFill>
              </a:ln>
            </p:spPr>
          </p:sp>
        </p:grpSp>
        <p:sp>
          <p:nvSpPr>
            <p:cNvPr id="12" name="Ellipse 12"/>
            <p:cNvSpPr/>
            <p:nvPr/>
          </p:nvSpPr>
          <p:spPr>
            <a:xfrm>
              <a:off x="7181850" y="5657850"/>
              <a:ext cx="114300" cy="114300"/>
            </a:xfrm>
            <a:prstGeom prst="ellipse">
              <a:avLst/>
            </a:prstGeom>
            <a:solidFill>
              <a:srgbClr val="9DDCE6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8705850" y="6038850"/>
              <a:ext cx="114300" cy="114300"/>
            </a:xfrm>
            <a:prstGeom prst="ellipse">
              <a:avLst/>
            </a:prstGeom>
            <a:solidFill>
              <a:srgbClr val="F4A9A3"/>
            </a:solidFill>
            <a:ln>
              <a:noFill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750570" y="1185862"/>
            <a:ext cx="4995367" cy="1816227"/>
            <a:chOff x="750570" y="1185862"/>
            <a:chExt cx="4995367" cy="1816227"/>
          </a:xfrm>
        </p:grpSpPr>
        <p:sp>
          <p:nvSpPr>
            <p:cNvPr id="15" name="TextBox 15"/>
            <p:cNvSpPr txBox="1"/>
            <p:nvPr/>
          </p:nvSpPr>
          <p:spPr>
            <a:xfrm>
              <a:off x="750570" y="1185862"/>
              <a:ext cx="22631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6D77A"/>
                  </a:solidFill>
                  <a:latin typeface="KaiTi"/>
                  <a:ea typeface="KaiTi"/>
                  <a:cs typeface="KaiTi"/>
                </a:rPr>
                <a:t>今天记住三句话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81050" y="1517650"/>
              <a:ext cx="2266950" cy="25400"/>
            </a:xfrm>
            <a:custGeom>
              <a:avLst/>
              <a:gdLst/>
              <a:ahLst/>
              <a:cxnLst/>
              <a:rect l="l" t="t" r="r" b="b"/>
              <a:pathLst>
                <a:path w="2266950" h="25400">
                  <a:moveTo>
                    <a:pt x="0" y="25400"/>
                  </a:moveTo>
                  <a:cubicBezTo>
                    <a:pt x="749300" y="0"/>
                    <a:pt x="1504950" y="0"/>
                    <a:pt x="2266950" y="25400"/>
                  </a:cubicBezTo>
                </a:path>
              </a:pathLst>
            </a:custGeom>
            <a:noFill/>
            <a:ln w="28575" cap="rnd">
              <a:solidFill>
                <a:srgbClr val="F6D77A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3618" y="1841182"/>
              <a:ext cx="38817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1 相遇处的位移相加,分开后各走各的。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3618" y="2260282"/>
              <a:ext cx="49923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2 相干波叠加出稳定图样,路程差决定加强或减弱。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3618" y="2679382"/>
              <a:ext cx="38817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3 缝小到接近波长,波就明显地绕过去。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4380" y="3580448"/>
            <a:ext cx="3844290" cy="1122997"/>
            <a:chOff x="754380" y="3580448"/>
            <a:chExt cx="3844290" cy="1122997"/>
          </a:xfrm>
        </p:grpSpPr>
        <p:grpSp>
          <p:nvGrpSpPr>
            <p:cNvPr id="24" name="Group 24"/>
            <p:cNvGrpSpPr/>
            <p:nvPr/>
          </p:nvGrpSpPr>
          <p:grpSpPr>
            <a:xfrm>
              <a:off x="829469" y="3597275"/>
              <a:ext cx="188913" cy="242888"/>
              <a:chOff x="829469" y="3597275"/>
              <a:chExt cx="188913" cy="24288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29469" y="3597275"/>
                <a:ext cx="188913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188913" h="242888">
                    <a:moveTo>
                      <a:pt x="13494" y="0"/>
                    </a:moveTo>
                    <a:lnTo>
                      <a:pt x="161925" y="0"/>
                    </a:lnTo>
                    <a:cubicBezTo>
                      <a:pt x="176830" y="0"/>
                      <a:pt x="188913" y="12083"/>
                      <a:pt x="188913" y="26988"/>
                    </a:cubicBezTo>
                    <a:lnTo>
                      <a:pt x="188913" y="188913"/>
                    </a:lnTo>
                    <a:cubicBezTo>
                      <a:pt x="188913" y="203818"/>
                      <a:pt x="176830" y="215901"/>
                      <a:pt x="161925" y="215901"/>
                    </a:cubicBezTo>
                    <a:lnTo>
                      <a:pt x="13494" y="215901"/>
                    </a:lnTo>
                    <a:cubicBezTo>
                      <a:pt x="6041" y="215901"/>
                      <a:pt x="0" y="209859"/>
                      <a:pt x="0" y="202407"/>
                    </a:cubicBezTo>
                    <a:lnTo>
                      <a:pt x="0" y="13494"/>
                    </a:lnTo>
                    <a:cubicBezTo>
                      <a:pt x="0" y="6041"/>
                      <a:pt x="6041" y="0"/>
                      <a:pt x="13494" y="0"/>
                    </a:cubicBezTo>
                    <a:moveTo>
                      <a:pt x="53975" y="0"/>
                    </a:moveTo>
                    <a:lnTo>
                      <a:pt x="53975" y="242888"/>
                    </a:lnTo>
                  </a:path>
                </a:pathLst>
              </a:custGeom>
              <a:noFill/>
              <a:ln w="26988">
                <a:solidFill>
                  <a:srgbClr val="9DDCE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37419" y="3651250"/>
                <a:ext cx="2698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9525">
                    <a:moveTo>
                      <a:pt x="0" y="0"/>
                    </a:moveTo>
                    <a:lnTo>
                      <a:pt x="26988" y="0"/>
                    </a:lnTo>
                  </a:path>
                </a:pathLst>
              </a:custGeom>
              <a:noFill/>
              <a:ln w="26988">
                <a:solidFill>
                  <a:srgbClr val="9DDCE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37419" y="3705225"/>
                <a:ext cx="2698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9525">
                    <a:moveTo>
                      <a:pt x="0" y="0"/>
                    </a:moveTo>
                    <a:lnTo>
                      <a:pt x="26988" y="0"/>
                    </a:lnTo>
                  </a:path>
                </a:pathLst>
              </a:custGeom>
              <a:noFill/>
              <a:ln w="26988">
                <a:solidFill>
                  <a:srgbClr val="9DDCE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1209294" y="3580448"/>
              <a:ext cx="1129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9DDCE6"/>
                  </a:solidFill>
                  <a:latin typeface="KaiTi"/>
                  <a:ea typeface="KaiTi"/>
                  <a:cs typeface="KaiTi"/>
                </a:rPr>
                <a:t>课后思考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4380" y="4086225"/>
              <a:ext cx="3844290" cy="617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用今天的两个判据,论证一下:</a:t>
              </a:r>
              <a:br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收音机的电磁波是不是波?你能举出什么证据?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1050" y="5362575"/>
            <a:ext cx="4362450" cy="685800"/>
            <a:chOff x="781050" y="5362575"/>
            <a:chExt cx="4362450" cy="685800"/>
          </a:xfrm>
        </p:grpSpPr>
        <p:sp>
          <p:nvSpPr>
            <p:cNvPr id="28" name="Freeform 28"/>
            <p:cNvSpPr/>
            <p:nvPr/>
          </p:nvSpPr>
          <p:spPr>
            <a:xfrm>
              <a:off x="781050" y="5362575"/>
              <a:ext cx="4362450" cy="685800"/>
            </a:xfrm>
            <a:custGeom>
              <a:avLst/>
              <a:gdLst/>
              <a:ahLst/>
              <a:cxnLst/>
              <a:rect l="l" t="t" r="r" b="b"/>
              <a:pathLst>
                <a:path w="4362450" h="685800">
                  <a:moveTo>
                    <a:pt x="19050" y="28575"/>
                  </a:moveTo>
                  <a:lnTo>
                    <a:pt x="4324350" y="0"/>
                  </a:lnTo>
                  <a:lnTo>
                    <a:pt x="4362450" y="657225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9050" cap="rnd">
              <a:solidFill>
                <a:srgbClr val="F3EFE4">
                  <a:alpha val="70000"/>
                </a:srgbClr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1016000" y="5619750"/>
              <a:ext cx="177800" cy="152400"/>
              <a:chOff x="1016000" y="5619750"/>
              <a:chExt cx="177800" cy="1524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1016000" y="5695950"/>
                <a:ext cx="177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9525">
                    <a:moveTo>
                      <a:pt x="0" y="0"/>
                    </a:moveTo>
                    <a:lnTo>
                      <a:pt x="177800" y="0"/>
                    </a:lnTo>
                  </a:path>
                </a:pathLst>
              </a:custGeom>
              <a:noFill/>
              <a:ln w="25400">
                <a:solidFill>
                  <a:srgbClr val="F3EFE4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117600" y="5695950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0" y="76200"/>
                    </a:move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F3EFE4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117600" y="5619750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0" y="0"/>
                    </a:moveTo>
                    <a:lnTo>
                      <a:pt x="76200" y="76200"/>
                    </a:lnTo>
                  </a:path>
                </a:pathLst>
              </a:custGeom>
              <a:noFill/>
              <a:ln w="25400">
                <a:solidFill>
                  <a:srgbClr val="F3EFE4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1383030" y="5610225"/>
              <a:ext cx="35793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FE4"/>
                  </a:solidFill>
                  <a:latin typeface="Microsoft YaHei"/>
                  <a:ea typeface="Microsoft YaHei"/>
                  <a:cs typeface="Microsoft YaHei"/>
                </a:rPr>
                <a:t>下节课:多普勒效应——波源动起来会怎样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46760" y="6457950"/>
            <a:ext cx="1463040" cy="586740"/>
            <a:chOff x="746760" y="6457950"/>
            <a:chExt cx="1463040" cy="586740"/>
          </a:xfrm>
        </p:grpSpPr>
        <p:sp>
          <p:nvSpPr>
            <p:cNvPr id="35" name="TextBox 35"/>
            <p:cNvSpPr txBox="1"/>
            <p:nvPr/>
          </p:nvSpPr>
          <p:spPr>
            <a:xfrm>
              <a:off x="746760" y="645795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3EFE4"/>
                  </a:solidFill>
                  <a:latin typeface="KaiTi"/>
                  <a:ea typeface="KaiTi"/>
                  <a:cs typeface="KaiTi"/>
                </a:rPr>
                <a:t>下课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638300" y="6604000"/>
              <a:ext cx="571500" cy="101600"/>
            </a:xfrm>
            <a:custGeom>
              <a:avLst/>
              <a:gdLst/>
              <a:ahLst/>
              <a:cxnLst/>
              <a:rect l="l" t="t" r="r" b="b"/>
              <a:pathLst>
                <a:path w="571500" h="101600">
                  <a:moveTo>
                    <a:pt x="0" y="63500"/>
                  </a:moveTo>
                  <a:cubicBezTo>
                    <a:pt x="177800" y="0"/>
                    <a:pt x="368300" y="12700"/>
                    <a:pt x="571500" y="101600"/>
                  </a:cubicBezTo>
                </a:path>
              </a:pathLst>
            </a:custGeom>
            <a:noFill/>
            <a:ln w="28575" cap="rnd">
              <a:solidFill>
                <a:srgbClr val="F6D77A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ppt43_wave_interference_diffraction">
  <a:themeElements>
    <a:clrScheme name="ppt43_wave_interference_diffrac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43_wave_interference_diffraction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43_wave_interference_diffra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43_wave_interference_diffraction">
  <a:themeElements>
    <a:clrScheme name="ppt43_wave_interference_diffrac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43_wave_interference_diffraction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43_wave_interference_diffra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2026-09-04T09:34:32Z</dcterms:created>
  <dcterms:modified xsi:type="dcterms:W3CDTF">2026-09-04T09:34:32Z</dcterms:modified>
  <cp:category/>
  <cp:contentStatus/>
</cp:coreProperties>
</file>