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8572500" cy="3648075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wechat_tea_header_set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wechat_tea_header_set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733d8d22372a89d4.png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bcea7b934364a005.png"/>
  <Relationship Id="rId3" Type="http://schemas.openxmlformats.org/officeDocument/2006/relationships/image" Target="../media/image_e4b895b3947df0fa.png"/>
  <Relationship Id="rId4" Type="http://schemas.openxmlformats.org/officeDocument/2006/relationships/image" Target="../media/image_733d8d22372a89d4.png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7b4210c759dce382.png"/>
  <Relationship Id="rId3" Type="http://schemas.openxmlformats.org/officeDocument/2006/relationships/image" Target="../media/image_e84e824c2414b288.png"/>
  <Relationship Id="rId4" Type="http://schemas.openxmlformats.org/officeDocument/2006/relationships/image" Target="../media/image_733d8d22372a89d4.png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1fd1d5ad3391475b.png"/>
  <Relationship Id="rId3" Type="http://schemas.openxmlformats.org/officeDocument/2006/relationships/image" Target="../media/image_e6a53bfe4449fe3e.png"/>
  <Relationship Id="rId4" Type="http://schemas.openxmlformats.org/officeDocument/2006/relationships/image" Target="../media/image_d044ce32e415e6df.png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bb90cfa6d180286.png"/>
  <Relationship Id="rId3" Type="http://schemas.openxmlformats.org/officeDocument/2006/relationships/image" Target="../media/image_4395e8b0a5b6617a.png"/>
  <Relationship Id="rId4" Type="http://schemas.openxmlformats.org/officeDocument/2006/relationships/image" Target="../media/image_733d8d22372a89d4.png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3836dba9dd8c8169.png"/>
  <Relationship Id="rId3" Type="http://schemas.openxmlformats.org/officeDocument/2006/relationships/image" Target="../media/image_630c641dbd7f6e8b.png"/>
  <Relationship Id="rId4" Type="http://schemas.openxmlformats.org/officeDocument/2006/relationships/image" Target="../media/image_50467a64fb7c63b8.png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6509f85595d4949f.png"/>
  <Relationship Id="rId3" Type="http://schemas.openxmlformats.org/officeDocument/2006/relationships/image" Target="../media/image_df5eeda5abd8a86b.png"/>
  <Relationship Id="rId4" Type="http://schemas.openxmlformats.org/officeDocument/2006/relationships/image" Target="../media/image_e6a53bfe4449fe3e.png"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342900" y="228600"/>
            <a:ext cx="6722669" cy="902970"/>
            <a:chOff x="342900" y="228600"/>
            <a:chExt cx="6722669" cy="902970"/>
          </a:xfrm>
        </p:grpSpPr>
        <p:sp>
          <p:nvSpPr>
            <p:cNvPr id="2" name="Freeform 2"/>
            <p:cNvSpPr/>
            <p:nvPr/>
          </p:nvSpPr>
          <p:spPr>
            <a:xfrm>
              <a:off x="342900" y="228600"/>
              <a:ext cx="419100" cy="419100"/>
            </a:xfrm>
            <a:prstGeom prst="halfFrame">
              <a:avLst>
                <a:gd name="adj1" fmla="val 12000"/>
                <a:gd name="adj2" fmla="val 12000"/>
              </a:avLst>
            </a:prstGeom>
            <a:noFill/>
            <a:ln w="19050">
              <a:solidFill>
                <a:srgbClr val="14120F"/>
              </a:solidFill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859536" y="310515"/>
              <a:ext cx="620603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14120F"/>
                  </a:solidFill>
                  <a:latin typeface="KaiTi"/>
                  <a:ea typeface="KaiTi"/>
                  <a:cs typeface="KaiTi"/>
                </a:rPr>
                <a:t>一张纸讲清楚 · 中国茶六大类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68680" y="838200"/>
              <a:ext cx="32156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按加工工艺分：GB/T 30766-2014</a:t>
              </a:r>
            </a:p>
          </p:txBody>
        </p:sp>
      </p:grpSp>
      <p:grpSp>
        <p:nvGrpSpPr>
          <p:cNvPr id="7" name="!!tea-ware"/>
          <p:cNvGrpSpPr/>
          <p:nvPr/>
        </p:nvGrpSpPr>
        <p:grpSpPr>
          <a:xfrm>
            <a:off x="7572375" y="209550"/>
            <a:ext cx="857250" cy="809625"/>
            <a:chOff x="7572375" y="209550"/>
            <a:chExt cx="857250" cy="809625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72375" y="209550"/>
              <a:ext cx="857250" cy="809625"/>
            </a:xfrm>
            <a:prstGeom prst="rect">
              <a:avLst/>
            </a:prstGeom>
          </p:spPr>
        </p:pic>
      </p:grpSp>
      <p:grpSp>
        <p:nvGrpSpPr>
          <p:cNvPr id="38" name="!!ferment-axis"/>
          <p:cNvGrpSpPr/>
          <p:nvPr/>
        </p:nvGrpSpPr>
        <p:grpSpPr>
          <a:xfrm>
            <a:off x="571500" y="1503998"/>
            <a:ext cx="7639050" cy="1122997"/>
            <a:chOff x="571500" y="1503998"/>
            <a:chExt cx="7639050" cy="1122997"/>
          </a:xfrm>
        </p:grpSpPr>
        <p:sp>
          <p:nvSpPr>
            <p:cNvPr id="8" name="Freeform 8"/>
            <p:cNvSpPr/>
            <p:nvPr/>
          </p:nvSpPr>
          <p:spPr>
            <a:xfrm>
              <a:off x="571500" y="1866900"/>
              <a:ext cx="7391400" cy="92075"/>
            </a:xfrm>
            <a:custGeom>
              <a:avLst/>
              <a:gdLst/>
              <a:ahLst/>
              <a:cxnLst/>
              <a:rect l="l" t="t" r="r" b="b"/>
              <a:pathLst>
                <a:path w="7391400" h="92075">
                  <a:moveTo>
                    <a:pt x="0" y="38100"/>
                  </a:moveTo>
                  <a:cubicBezTo>
                    <a:pt x="1143000" y="0"/>
                    <a:pt x="2286000" y="3175"/>
                    <a:pt x="3429000" y="47625"/>
                  </a:cubicBezTo>
                  <a:cubicBezTo>
                    <a:pt x="4572000" y="92075"/>
                    <a:pt x="5715000" y="79375"/>
                    <a:pt x="6858000" y="9525"/>
                  </a:cubicBezTo>
                  <a:lnTo>
                    <a:pt x="7391400" y="28575"/>
                  </a:lnTo>
                </a:path>
              </a:pathLst>
            </a:custGeom>
            <a:noFill/>
            <a:ln w="23812" cap="rnd">
              <a:solidFill>
                <a:srgbClr val="14120F"/>
              </a:solidFill>
            </a:ln>
          </p:spPr>
        </p:sp>
        <p:sp>
          <p:nvSpPr>
            <p:cNvPr id="9" name="Freeform 9"/>
            <p:cNvSpPr/>
            <p:nvPr/>
          </p:nvSpPr>
          <p:spPr>
            <a:xfrm>
              <a:off x="8001000" y="1828800"/>
              <a:ext cx="209550" cy="161925"/>
            </a:xfrm>
            <a:prstGeom prst="rightArrow">
              <a:avLst>
                <a:gd name="adj1" fmla="val 55000"/>
                <a:gd name="adj2" fmla="val 50000"/>
              </a:avLst>
            </a:prstGeom>
            <a:solidFill>
              <a:srgbClr val="14120F"/>
            </a:soli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933450" y="1819275"/>
              <a:ext cx="6705600" cy="152400"/>
              <a:chOff x="933450" y="1819275"/>
              <a:chExt cx="6705600" cy="152400"/>
            </a:xfrm>
          </p:grpSpPr>
          <p:sp>
            <p:nvSpPr>
              <p:cNvPr id="10" name="Ellipse 10"/>
              <p:cNvSpPr/>
              <p:nvPr/>
            </p:nvSpPr>
            <p:spPr>
              <a:xfrm>
                <a:off x="933450" y="1828800"/>
                <a:ext cx="133350" cy="133350"/>
              </a:xfrm>
              <a:prstGeom prst="ellipse">
                <a:avLst/>
              </a:prstGeom>
              <a:solidFill>
                <a:srgbClr val="6E8B3D"/>
              </a:solidFill>
              <a:ln>
                <a:noFill/>
              </a:ln>
            </p:spPr>
          </p:sp>
          <p:sp>
            <p:nvSpPr>
              <p:cNvPr id="11" name="Ellipse 11"/>
              <p:cNvSpPr/>
              <p:nvPr/>
            </p:nvSpPr>
            <p:spPr>
              <a:xfrm>
                <a:off x="2247900" y="1828800"/>
                <a:ext cx="133350" cy="133350"/>
              </a:xfrm>
              <a:prstGeom prst="ellipse">
                <a:avLst/>
              </a:prstGeom>
              <a:noFill/>
              <a:ln w="19050">
                <a:solidFill>
                  <a:srgbClr val="14120F"/>
                </a:solidFill>
                <a:prstDash val="sysDot"/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3562350" y="1838325"/>
                <a:ext cx="133350" cy="133350"/>
              </a:xfrm>
              <a:prstGeom prst="ellipse">
                <a:avLst/>
              </a:prstGeom>
              <a:solidFill>
                <a:srgbClr val="D8A21B"/>
              </a:solidFill>
              <a:ln>
                <a:noFill/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4876800" y="1828800"/>
                <a:ext cx="133350" cy="133350"/>
              </a:xfrm>
              <a:prstGeom prst="ellipse">
                <a:avLst/>
              </a:prstGeom>
              <a:noFill/>
              <a:ln w="19050">
                <a:solidFill>
                  <a:srgbClr val="14120F"/>
                </a:solidFill>
                <a:prstDash val="sysDot"/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6191250" y="1819275"/>
                <a:ext cx="133350" cy="133350"/>
              </a:xfrm>
              <a:prstGeom prst="ellipse">
                <a:avLst/>
              </a:prstGeom>
              <a:solidFill>
                <a:srgbClr val="A6301E"/>
              </a:solidFill>
              <a:ln>
                <a:noFill/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7505700" y="1819275"/>
                <a:ext cx="133350" cy="133350"/>
              </a:xfrm>
              <a:prstGeom prst="ellipse">
                <a:avLst/>
              </a:prstGeom>
              <a:solidFill>
                <a:srgbClr val="4A2E1E"/>
              </a:solidFill>
              <a:ln>
                <a:noFill/>
              </a:ln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727710" y="1503998"/>
              <a:ext cx="7117080" cy="381381"/>
              <a:chOff x="727710" y="1503998"/>
              <a:chExt cx="7117080" cy="381381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727710" y="1503998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dirty="0">
                    <a:solidFill>
                      <a:srgbClr val="14120F"/>
                    </a:solidFill>
                    <a:latin typeface="Microsoft YaHei"/>
                    <a:ea typeface="Microsoft YaHei"/>
                    <a:cs typeface="Microsoft YaHei"/>
                  </a:rPr>
                  <a:t>绿茶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2042160" y="1503998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dirty="0">
                    <a:solidFill>
                      <a:srgbClr val="14120F"/>
                    </a:solidFill>
                    <a:latin typeface="Microsoft YaHei"/>
                    <a:ea typeface="Microsoft YaHei"/>
                    <a:cs typeface="Microsoft YaHei"/>
                  </a:rPr>
                  <a:t>白茶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3356610" y="1503998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dirty="0">
                    <a:solidFill>
                      <a:srgbClr val="14120F"/>
                    </a:solidFill>
                    <a:latin typeface="Microsoft YaHei"/>
                    <a:ea typeface="Microsoft YaHei"/>
                    <a:cs typeface="Microsoft YaHei"/>
                  </a:rPr>
                  <a:t>黄茶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4671060" y="1503998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dirty="0">
                    <a:solidFill>
                      <a:srgbClr val="14120F"/>
                    </a:solidFill>
                    <a:latin typeface="Microsoft YaHei"/>
                    <a:ea typeface="Microsoft YaHei"/>
                    <a:cs typeface="Microsoft YaHei"/>
                  </a:rPr>
                  <a:t>青茶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5985510" y="1503998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dirty="0">
                    <a:solidFill>
                      <a:srgbClr val="14120F"/>
                    </a:solidFill>
                    <a:latin typeface="Microsoft YaHei"/>
                    <a:ea typeface="Microsoft YaHei"/>
                    <a:cs typeface="Microsoft YaHei"/>
                  </a:rPr>
                  <a:t>红茶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299960" y="1503998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dirty="0">
                    <a:solidFill>
                      <a:srgbClr val="14120F"/>
                    </a:solidFill>
                    <a:latin typeface="Microsoft YaHei"/>
                    <a:ea typeface="Microsoft YaHei"/>
                    <a:cs typeface="Microsoft YaHei"/>
                  </a:rPr>
                  <a:t>黑茶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768248" y="2088356"/>
              <a:ext cx="7036003" cy="220028"/>
              <a:chOff x="768248" y="2088356"/>
              <a:chExt cx="7036003" cy="220028"/>
            </a:xfrm>
          </p:grpSpPr>
          <p:sp>
            <p:nvSpPr>
              <p:cNvPr id="24" name="TextBox 24"/>
              <p:cNvSpPr txBox="1"/>
              <p:nvPr/>
            </p:nvSpPr>
            <p:spPr>
              <a:xfrm>
                <a:off x="768248" y="2088356"/>
                <a:ext cx="463753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6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不发酵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2082698" y="2088356"/>
                <a:ext cx="463753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6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微发酵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3397148" y="2088356"/>
                <a:ext cx="463753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6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轻发酵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4711598" y="2088356"/>
                <a:ext cx="463753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6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半发酵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6026048" y="2088356"/>
                <a:ext cx="463753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6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全发酵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340498" y="2088356"/>
                <a:ext cx="463753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6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后发酵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790575" y="2333625"/>
              <a:ext cx="6991350" cy="293370"/>
              <a:chOff x="790575" y="2333625"/>
              <a:chExt cx="6991350" cy="293370"/>
            </a:xfrm>
          </p:grpSpPr>
          <p:sp>
            <p:nvSpPr>
              <p:cNvPr id="31" name="TextBox 31"/>
              <p:cNvSpPr txBox="1"/>
              <p:nvPr/>
            </p:nvSpPr>
            <p:spPr>
              <a:xfrm>
                <a:off x="790575" y="2333625"/>
                <a:ext cx="41910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00" dirty="0">
                    <a:solidFill>
                      <a:srgbClr val="14120F"/>
                    </a:solidFill>
                    <a:latin typeface="Microsoft YaHei"/>
                    <a:ea typeface="Microsoft YaHei"/>
                    <a:cs typeface="Microsoft YaHei"/>
                  </a:rPr>
                  <a:t>杀青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2105025" y="2333625"/>
                <a:ext cx="41910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00" dirty="0">
                    <a:solidFill>
                      <a:srgbClr val="14120F"/>
                    </a:solidFill>
                    <a:latin typeface="Microsoft YaHei"/>
                    <a:ea typeface="Microsoft YaHei"/>
                    <a:cs typeface="Microsoft YaHei"/>
                  </a:rPr>
                  <a:t>萎凋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3419475" y="2333625"/>
                <a:ext cx="41910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00" dirty="0">
                    <a:solidFill>
                      <a:srgbClr val="14120F"/>
                    </a:solidFill>
                    <a:latin typeface="Microsoft YaHei"/>
                    <a:ea typeface="Microsoft YaHei"/>
                    <a:cs typeface="Microsoft YaHei"/>
                  </a:rPr>
                  <a:t>闷黄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4733925" y="2333625"/>
                <a:ext cx="41910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00" dirty="0">
                    <a:solidFill>
                      <a:srgbClr val="14120F"/>
                    </a:solidFill>
                    <a:latin typeface="Microsoft YaHei"/>
                    <a:ea typeface="Microsoft YaHei"/>
                    <a:cs typeface="Microsoft YaHei"/>
                  </a:rPr>
                  <a:t>做青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6048375" y="2333625"/>
                <a:ext cx="41910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00" dirty="0">
                    <a:solidFill>
                      <a:srgbClr val="14120F"/>
                    </a:solidFill>
                    <a:latin typeface="Microsoft YaHei"/>
                    <a:ea typeface="Microsoft YaHei"/>
                    <a:cs typeface="Microsoft YaHei"/>
                  </a:rPr>
                  <a:t>发酵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362825" y="2333625"/>
                <a:ext cx="41910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00" dirty="0">
                    <a:solidFill>
                      <a:srgbClr val="14120F"/>
                    </a:solidFill>
                    <a:latin typeface="Microsoft YaHei"/>
                    <a:ea typeface="Microsoft YaHei"/>
                    <a:cs typeface="Microsoft YaHei"/>
                  </a:rPr>
                  <a:t>渥堆</a:t>
                </a:r>
              </a:p>
            </p:txBody>
          </p:sp>
        </p:grpSp>
      </p:grpSp>
      <p:grpSp>
        <p:nvGrpSpPr>
          <p:cNvPr id="42" name="Group 42"/>
          <p:cNvGrpSpPr/>
          <p:nvPr/>
        </p:nvGrpSpPr>
        <p:grpSpPr>
          <a:xfrm>
            <a:off x="337185" y="2878931"/>
            <a:ext cx="6559022" cy="696278"/>
            <a:chOff x="337185" y="2878931"/>
            <a:chExt cx="6559022" cy="696278"/>
          </a:xfrm>
        </p:grpSpPr>
        <p:sp>
          <p:nvSpPr>
            <p:cNvPr id="39" name="TextBox 39"/>
            <p:cNvSpPr txBox="1"/>
            <p:nvPr/>
          </p:nvSpPr>
          <p:spPr>
            <a:xfrm>
              <a:off x="337185" y="2878931"/>
              <a:ext cx="655902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国标《茶叶分类》GB/T 30766-2014 以加工工艺和产品特性为主要依据，2014-10-27 实施。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337185" y="3117056"/>
              <a:ext cx="4836211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术语提示：国标类名用「乌龙茶」，传统排序常写「青茶」，同指一类。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337185" y="3355181"/>
              <a:ext cx="4010081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青茶氧化度 8%–85%；其余五类的百分数区间 NO DATA。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9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326136" y="285750"/>
            <a:ext cx="2920289" cy="1575054"/>
            <a:chOff x="326136" y="285750"/>
            <a:chExt cx="2920289" cy="1575054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2900" y="285750"/>
              <a:ext cx="1714500" cy="923925"/>
            </a:xfrm>
            <a:prstGeom prst="rect">
              <a:avLst/>
            </a:prstGeom>
          </p:spPr>
        </p:pic>
        <p:sp>
          <p:nvSpPr>
            <p:cNvPr id="3" name="TextBox 3"/>
            <p:cNvSpPr txBox="1"/>
            <p:nvPr/>
          </p:nvSpPr>
          <p:spPr>
            <a:xfrm>
              <a:off x="326136" y="1215390"/>
              <a:ext cx="292028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14120F"/>
                  </a:solidFill>
                  <a:latin typeface="KaiTi"/>
                  <a:ea typeface="KaiTi"/>
                  <a:cs typeface="KaiTi"/>
                </a:rPr>
                <a:t>绿茶 · 不发酵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695700" y="409575"/>
            <a:ext cx="1532509" cy="1355884"/>
            <a:chOff x="3695700" y="409575"/>
            <a:chExt cx="1532509" cy="1355884"/>
          </a:xfrm>
        </p:grpSpPr>
        <p:sp>
          <p:nvSpPr>
            <p:cNvPr id="5" name="TextBox 5"/>
            <p:cNvSpPr txBox="1"/>
            <p:nvPr/>
          </p:nvSpPr>
          <p:spPr>
            <a:xfrm>
              <a:off x="3707130" y="409575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核心工艺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3695700" y="799148"/>
              <a:ext cx="1446276" cy="9620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950" dirty="0">
                  <a:solidFill>
                    <a:srgbClr val="14120F"/>
                  </a:solidFill>
                  <a:latin typeface="KaiTi"/>
                  <a:ea typeface="KaiTi"/>
                  <a:cs typeface="KaiTi"/>
                </a:rPr>
                <a:t>杀青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709035" y="1545431"/>
              <a:ext cx="151917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杀青灭活酶，阻断氧化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79331" y="285750"/>
            <a:ext cx="900112" cy="1512570"/>
            <a:chOff x="6079331" y="285750"/>
            <a:chExt cx="900112" cy="1512570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79331" y="285750"/>
              <a:ext cx="900112" cy="1028700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6315075" y="150495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叶态</a:t>
              </a:r>
            </a:p>
          </p:txBody>
        </p:sp>
      </p:grpSp>
      <p:grpSp>
        <p:nvGrpSpPr>
          <p:cNvPr id="13" name="!!tea-ware"/>
          <p:cNvGrpSpPr/>
          <p:nvPr/>
        </p:nvGrpSpPr>
        <p:grpSpPr>
          <a:xfrm>
            <a:off x="7524750" y="285750"/>
            <a:ext cx="762000" cy="723900"/>
            <a:chOff x="7524750" y="285750"/>
            <a:chExt cx="762000" cy="723900"/>
          </a:xfrm>
        </p:grpSpPr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24750" y="285750"/>
              <a:ext cx="762000" cy="723900"/>
            </a:xfrm>
            <a:prstGeom prst="rect">
              <a:avLst/>
            </a:prstGeom>
          </p:spPr>
        </p:pic>
      </p:grpSp>
      <p:grpSp>
        <p:nvGrpSpPr>
          <p:cNvPr id="18" name="Group 18"/>
          <p:cNvGrpSpPr/>
          <p:nvPr/>
        </p:nvGrpSpPr>
        <p:grpSpPr>
          <a:xfrm>
            <a:off x="335280" y="1942148"/>
            <a:ext cx="3410083" cy="651986"/>
            <a:chOff x="335280" y="1942148"/>
            <a:chExt cx="3410083" cy="651986"/>
          </a:xfrm>
        </p:grpSpPr>
        <p:sp>
          <p:nvSpPr>
            <p:cNvPr id="14" name="TextBox 14"/>
            <p:cNvSpPr txBox="1"/>
            <p:nvPr/>
          </p:nvSpPr>
          <p:spPr>
            <a:xfrm>
              <a:off x="335280" y="197167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汤色</a:t>
              </a:r>
            </a:p>
          </p:txBody>
        </p:sp>
        <p:sp>
          <p:nvSpPr>
            <p:cNvPr id="15" name="Ellipse 15"/>
            <p:cNvSpPr/>
            <p:nvPr/>
          </p:nvSpPr>
          <p:spPr>
            <a:xfrm>
              <a:off x="923925" y="1943100"/>
              <a:ext cx="247650" cy="247650"/>
            </a:xfrm>
            <a:prstGeom prst="ellipse">
              <a:avLst/>
            </a:prstGeom>
            <a:solidFill>
              <a:srgbClr val="6E8B3D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323594" y="1942148"/>
              <a:ext cx="242176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14120F"/>
                  </a:solidFill>
                  <a:latin typeface="Microsoft YaHei"/>
                  <a:ea typeface="Microsoft YaHei"/>
                  <a:cs typeface="Microsoft YaHei"/>
                </a:rPr>
                <a:t>清汤绿叶 · 嫩绿明亮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37185" y="2374106"/>
              <a:ext cx="1669948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冲泡得当时茶汤嫩绿明亮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438650" y="1885950"/>
            <a:ext cx="3848100" cy="895350"/>
            <a:chOff x="4438650" y="1885950"/>
            <a:chExt cx="3848100" cy="895350"/>
          </a:xfrm>
        </p:grpSpPr>
        <p:sp>
          <p:nvSpPr>
            <p:cNvPr id="19" name="Freeform 19"/>
            <p:cNvSpPr/>
            <p:nvPr/>
          </p:nvSpPr>
          <p:spPr>
            <a:xfrm>
              <a:off x="4438650" y="1885950"/>
              <a:ext cx="3848100" cy="895350"/>
            </a:xfrm>
            <a:prstGeom prst="bracketPair">
              <a:avLst/>
            </a:prstGeom>
            <a:noFill/>
            <a:ln w="19050">
              <a:solidFill>
                <a:srgbClr val="14120F">
                  <a:alpha val="60000"/>
                </a:srgbClr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659630" y="1971675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怎么挑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514594" y="1942148"/>
              <a:ext cx="26094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6E8B3D"/>
                  </a:solidFill>
                  <a:latin typeface="Microsoft YaHei"/>
                  <a:ea typeface="Microsoft YaHei"/>
                  <a:cs typeface="Microsoft YaHei"/>
                </a:rPr>
                <a:t>80–85℃</a:t>
              </a:r>
              <a:r>
                <a:rPr lang="zh-CN" sz="1950" dirty="0">
                  <a:solidFill>
                    <a:srgbClr val="14120F"/>
                  </a:solidFill>
                  <a:latin typeface="Microsoft YaHei"/>
                  <a:ea typeface="Microsoft YaHei"/>
                  <a:cs typeface="Microsoft YaHei"/>
                </a:rPr>
                <a:t>，12 秒内出汤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661535" y="2374106"/>
              <a:ext cx="3026918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代表：西湖龙井（色绿、香郁、味甘、形美）</a:t>
              </a:r>
            </a:p>
          </p:txBody>
        </p:sp>
      </p:grpSp>
      <p:grpSp>
        <p:nvGrpSpPr>
          <p:cNvPr id="40" name="!!ferment-axis"/>
          <p:cNvGrpSpPr/>
          <p:nvPr/>
        </p:nvGrpSpPr>
        <p:grpSpPr>
          <a:xfrm>
            <a:off x="571500" y="3019425"/>
            <a:ext cx="7639050" cy="470059"/>
            <a:chOff x="571500" y="3019425"/>
            <a:chExt cx="7639050" cy="470059"/>
          </a:xfrm>
        </p:grpSpPr>
        <p:sp>
          <p:nvSpPr>
            <p:cNvPr id="24" name="Freeform 24"/>
            <p:cNvSpPr/>
            <p:nvPr/>
          </p:nvSpPr>
          <p:spPr>
            <a:xfrm>
              <a:off x="571500" y="3067050"/>
              <a:ext cx="7391400" cy="92075"/>
            </a:xfrm>
            <a:custGeom>
              <a:avLst/>
              <a:gdLst/>
              <a:ahLst/>
              <a:cxnLst/>
              <a:rect l="l" t="t" r="r" b="b"/>
              <a:pathLst>
                <a:path w="7391400" h="92075">
                  <a:moveTo>
                    <a:pt x="0" y="38100"/>
                  </a:moveTo>
                  <a:cubicBezTo>
                    <a:pt x="1143000" y="0"/>
                    <a:pt x="2286000" y="3175"/>
                    <a:pt x="3429000" y="47625"/>
                  </a:cubicBezTo>
                  <a:cubicBezTo>
                    <a:pt x="4572000" y="92075"/>
                    <a:pt x="5715000" y="79375"/>
                    <a:pt x="6858000" y="9525"/>
                  </a:cubicBezTo>
                  <a:lnTo>
                    <a:pt x="7391400" y="28575"/>
                  </a:lnTo>
                </a:path>
              </a:pathLst>
            </a:custGeom>
            <a:noFill/>
            <a:ln w="19050" cap="rnd">
              <a:solidFill>
                <a:srgbClr val="14120F">
                  <a:alpha val="75000"/>
                </a:srgbClr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8001000" y="3028950"/>
              <a:ext cx="209550" cy="161925"/>
            </a:xfrm>
            <a:prstGeom prst="rightArrow">
              <a:avLst>
                <a:gd name="adj1" fmla="val 55000"/>
                <a:gd name="adj2" fmla="val 50000"/>
              </a:avLst>
            </a:prstGeom>
            <a:solidFill>
              <a:srgbClr val="14120F"/>
            </a:solidFill>
            <a:ln>
              <a:noFill/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923925" y="3019425"/>
              <a:ext cx="6686550" cy="152400"/>
              <a:chOff x="923925" y="3019425"/>
              <a:chExt cx="6686550" cy="152400"/>
            </a:xfrm>
          </p:grpSpPr>
          <p:sp>
            <p:nvSpPr>
              <p:cNvPr id="26" name="Ellipse 26"/>
              <p:cNvSpPr/>
              <p:nvPr/>
            </p:nvSpPr>
            <p:spPr>
              <a:xfrm>
                <a:off x="923925" y="3019425"/>
                <a:ext cx="152400" cy="152400"/>
              </a:xfrm>
              <a:prstGeom prst="ellipse">
                <a:avLst/>
              </a:prstGeom>
              <a:solidFill>
                <a:srgbClr val="6E8B3D"/>
              </a:solidFill>
              <a:ln>
                <a:noFill/>
              </a:ln>
            </p:spPr>
          </p:sp>
          <p:sp>
            <p:nvSpPr>
              <p:cNvPr id="27" name="Ellipse 27"/>
              <p:cNvSpPr/>
              <p:nvPr/>
            </p:nvSpPr>
            <p:spPr>
              <a:xfrm>
                <a:off x="227647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28" name="Ellipse 28"/>
              <p:cNvSpPr/>
              <p:nvPr/>
            </p:nvSpPr>
            <p:spPr>
              <a:xfrm>
                <a:off x="359092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29" name="Ellipse 29"/>
              <p:cNvSpPr/>
              <p:nvPr/>
            </p:nvSpPr>
            <p:spPr>
              <a:xfrm>
                <a:off x="490537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30" name="Ellipse 30"/>
              <p:cNvSpPr/>
              <p:nvPr/>
            </p:nvSpPr>
            <p:spPr>
              <a:xfrm>
                <a:off x="621982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31" name="Ellipse 31"/>
              <p:cNvSpPr/>
              <p:nvPr/>
            </p:nvSpPr>
            <p:spPr>
              <a:xfrm>
                <a:off x="753427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</p:grpSp>
        <p:grpSp>
          <p:nvGrpSpPr>
            <p:cNvPr id="39" name="Group 39"/>
            <p:cNvGrpSpPr/>
            <p:nvPr/>
          </p:nvGrpSpPr>
          <p:grpSpPr>
            <a:xfrm>
              <a:off x="843636" y="3269456"/>
              <a:ext cx="6885229" cy="220028"/>
              <a:chOff x="843636" y="3269456"/>
              <a:chExt cx="6885229" cy="220028"/>
            </a:xfrm>
          </p:grpSpPr>
          <p:sp>
            <p:nvSpPr>
              <p:cNvPr id="33" name="TextBox 33"/>
              <p:cNvSpPr txBox="1"/>
              <p:nvPr/>
            </p:nvSpPr>
            <p:spPr>
              <a:xfrm>
                <a:off x="84363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b="1" dirty="0">
                    <a:solidFill>
                      <a:srgbClr val="6E8B3D"/>
                    </a:solidFill>
                    <a:latin typeface="Microsoft YaHei"/>
                    <a:ea typeface="Microsoft YaHei"/>
                    <a:cs typeface="Microsoft YaHei"/>
                  </a:rPr>
                  <a:t>绿茶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215808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白茶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347253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黄茶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478698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青茶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610143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红茶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41588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黑茶</a:t>
                </a:r>
              </a:p>
            </p:txBody>
          </p:sp>
        </p:grpSp>
      </p:grpSp>
    </p:spTree>
  </p:cSld>
  <p:clrMapOvr>
    <a:masterClrMapping/>
  </p:clrMapOvr>
  <mc:AlternateContent>
    <mc:Choice Requires="p159">
      <p:transition p14:dur="7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323850" y="409575"/>
            <a:ext cx="2135607" cy="1355884"/>
            <a:chOff x="323850" y="409575"/>
            <a:chExt cx="2135607" cy="1355884"/>
          </a:xfrm>
        </p:grpSpPr>
        <p:sp>
          <p:nvSpPr>
            <p:cNvPr id="2" name="TextBox 2"/>
            <p:cNvSpPr txBox="1"/>
            <p:nvPr/>
          </p:nvSpPr>
          <p:spPr>
            <a:xfrm>
              <a:off x="335280" y="409575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核心工艺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323850" y="799148"/>
              <a:ext cx="1446276" cy="9620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950" dirty="0">
                  <a:solidFill>
                    <a:srgbClr val="14120F"/>
                  </a:solidFill>
                  <a:latin typeface="KaiTi"/>
                  <a:ea typeface="KaiTi"/>
                  <a:cs typeface="KaiTi"/>
                </a:rPr>
                <a:t>萎凋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37185" y="1545431"/>
              <a:ext cx="212227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只有萎凋和干燥两步，不揉不炒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840736" y="288486"/>
            <a:ext cx="2920289" cy="1638993"/>
            <a:chOff x="2840736" y="288486"/>
            <a:chExt cx="2920289" cy="1638993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57500" y="288486"/>
              <a:ext cx="1714500" cy="985127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2840736" y="1282065"/>
              <a:ext cx="292028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14120F"/>
                  </a:solidFill>
                  <a:latin typeface="KaiTi"/>
                  <a:ea typeface="KaiTi"/>
                  <a:cs typeface="KaiTi"/>
                </a:rPr>
                <a:t>白茶 · 微发酵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384131" y="285750"/>
            <a:ext cx="757238" cy="1512570"/>
            <a:chOff x="6384131" y="285750"/>
            <a:chExt cx="757238" cy="1512570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84131" y="285750"/>
              <a:ext cx="757238" cy="1009650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6553200" y="150495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叶态</a:t>
              </a:r>
            </a:p>
          </p:txBody>
        </p:sp>
      </p:grpSp>
      <p:grpSp>
        <p:nvGrpSpPr>
          <p:cNvPr id="13" name="!!tea-ware"/>
          <p:cNvGrpSpPr/>
          <p:nvPr/>
        </p:nvGrpSpPr>
        <p:grpSpPr>
          <a:xfrm>
            <a:off x="7572375" y="285750"/>
            <a:ext cx="762000" cy="723900"/>
            <a:chOff x="7572375" y="285750"/>
            <a:chExt cx="762000" cy="723900"/>
          </a:xfrm>
        </p:grpSpPr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72375" y="285750"/>
              <a:ext cx="762000" cy="723900"/>
            </a:xfrm>
            <a:prstGeom prst="rect">
              <a:avLst/>
            </a:prstGeom>
          </p:spPr>
        </p:pic>
      </p:grpSp>
      <p:grpSp>
        <p:nvGrpSpPr>
          <p:cNvPr id="19" name="Group 19"/>
          <p:cNvGrpSpPr/>
          <p:nvPr/>
        </p:nvGrpSpPr>
        <p:grpSpPr>
          <a:xfrm>
            <a:off x="342900" y="1905000"/>
            <a:ext cx="3676650" cy="876300"/>
            <a:chOff x="342900" y="1905000"/>
            <a:chExt cx="3676650" cy="876300"/>
          </a:xfrm>
        </p:grpSpPr>
        <p:sp>
          <p:nvSpPr>
            <p:cNvPr id="14" name="Freeform 14"/>
            <p:cNvSpPr/>
            <p:nvPr/>
          </p:nvSpPr>
          <p:spPr>
            <a:xfrm>
              <a:off x="342900" y="1905000"/>
              <a:ext cx="3676650" cy="876300"/>
            </a:xfrm>
            <a:prstGeom prst="wedgeRectCallout">
              <a:avLst>
                <a:gd name="adj1" fmla="val -33000"/>
                <a:gd name="adj2" fmla="val -60000"/>
              </a:avLst>
            </a:prstGeom>
            <a:noFill/>
            <a:ln w="19050">
              <a:solidFill>
                <a:srgbClr val="14120F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25780" y="200977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汤色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095375" y="1981200"/>
              <a:ext cx="247650" cy="247650"/>
            </a:xfrm>
            <a:prstGeom prst="ellipse">
              <a:avLst/>
            </a:prstGeom>
            <a:noFill/>
            <a:ln w="19050">
              <a:solidFill>
                <a:srgbClr val="14120F"/>
              </a:solidFill>
              <a:custDash>
                <a:ds d="150000" sp="150000"/>
              </a:custDash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495044" y="1980248"/>
              <a:ext cx="10738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14120F"/>
                  </a:solidFill>
                  <a:latin typeface="Microsoft YaHei"/>
                  <a:ea typeface="Microsoft YaHei"/>
                  <a:cs typeface="Microsoft YaHei"/>
                </a:rPr>
                <a:t>NO DATA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27685" y="2412206"/>
              <a:ext cx="3026918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叶表完整保留银毫，呈白色（外观，非汤色）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278630" y="1980248"/>
            <a:ext cx="3805689" cy="651986"/>
            <a:chOff x="4278630" y="1980248"/>
            <a:chExt cx="3805689" cy="651986"/>
          </a:xfrm>
        </p:grpSpPr>
        <p:sp>
          <p:nvSpPr>
            <p:cNvPr id="20" name="TextBox 20"/>
            <p:cNvSpPr txBox="1"/>
            <p:nvPr/>
          </p:nvSpPr>
          <p:spPr>
            <a:xfrm>
              <a:off x="4278630" y="2009775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怎么挑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133594" y="1980248"/>
              <a:ext cx="29507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14120F"/>
                  </a:solidFill>
                  <a:latin typeface="Microsoft YaHei"/>
                  <a:ea typeface="Microsoft YaHei"/>
                  <a:cs typeface="Microsoft YaHei"/>
                </a:rPr>
                <a:t>85–90℃</a:t>
              </a:r>
              <a:r>
                <a:rPr lang="zh-CN" sz="1950" dirty="0">
                  <a:solidFill>
                    <a:srgbClr val="14120F"/>
                  </a:solidFill>
                  <a:latin typeface="Microsoft YaHei"/>
                  <a:ea typeface="Microsoft YaHei"/>
                  <a:cs typeface="Microsoft YaHei"/>
                </a:rPr>
                <a:t>，前三泡各 10 秒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280535" y="2412206"/>
              <a:ext cx="2725369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代表：白毫银针、白牡丹（新白茶冲泡）</a:t>
              </a:r>
            </a:p>
          </p:txBody>
        </p:sp>
      </p:grpSp>
      <p:grpSp>
        <p:nvGrpSpPr>
          <p:cNvPr id="40" name="!!ferment-axis"/>
          <p:cNvGrpSpPr/>
          <p:nvPr/>
        </p:nvGrpSpPr>
        <p:grpSpPr>
          <a:xfrm>
            <a:off x="571500" y="3019425"/>
            <a:ext cx="7639050" cy="470059"/>
            <a:chOff x="571500" y="3019425"/>
            <a:chExt cx="7639050" cy="470059"/>
          </a:xfrm>
        </p:grpSpPr>
        <p:sp>
          <p:nvSpPr>
            <p:cNvPr id="24" name="Freeform 24"/>
            <p:cNvSpPr/>
            <p:nvPr/>
          </p:nvSpPr>
          <p:spPr>
            <a:xfrm>
              <a:off x="571500" y="3067050"/>
              <a:ext cx="7391400" cy="92075"/>
            </a:xfrm>
            <a:custGeom>
              <a:avLst/>
              <a:gdLst/>
              <a:ahLst/>
              <a:cxnLst/>
              <a:rect l="l" t="t" r="r" b="b"/>
              <a:pathLst>
                <a:path w="7391400" h="92075">
                  <a:moveTo>
                    <a:pt x="0" y="38100"/>
                  </a:moveTo>
                  <a:cubicBezTo>
                    <a:pt x="1143000" y="0"/>
                    <a:pt x="2286000" y="3175"/>
                    <a:pt x="3429000" y="47625"/>
                  </a:cubicBezTo>
                  <a:cubicBezTo>
                    <a:pt x="4572000" y="92075"/>
                    <a:pt x="5715000" y="79375"/>
                    <a:pt x="6858000" y="9525"/>
                  </a:cubicBezTo>
                  <a:lnTo>
                    <a:pt x="7391400" y="28575"/>
                  </a:lnTo>
                </a:path>
              </a:pathLst>
            </a:custGeom>
            <a:noFill/>
            <a:ln w="19050" cap="rnd">
              <a:solidFill>
                <a:srgbClr val="14120F">
                  <a:alpha val="75000"/>
                </a:srgbClr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8001000" y="3028950"/>
              <a:ext cx="209550" cy="161925"/>
            </a:xfrm>
            <a:prstGeom prst="rightArrow">
              <a:avLst>
                <a:gd name="adj1" fmla="val 55000"/>
                <a:gd name="adj2" fmla="val 50000"/>
              </a:avLst>
            </a:prstGeom>
            <a:solidFill>
              <a:srgbClr val="14120F"/>
            </a:solidFill>
            <a:ln>
              <a:noFill/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962025" y="3019425"/>
              <a:ext cx="6648450" cy="152400"/>
              <a:chOff x="962025" y="3019425"/>
              <a:chExt cx="6648450" cy="152400"/>
            </a:xfrm>
          </p:grpSpPr>
          <p:sp>
            <p:nvSpPr>
              <p:cNvPr id="26" name="Ellipse 26"/>
              <p:cNvSpPr/>
              <p:nvPr/>
            </p:nvSpPr>
            <p:spPr>
              <a:xfrm>
                <a:off x="96202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27" name="Ellipse 27"/>
              <p:cNvSpPr/>
              <p:nvPr/>
            </p:nvSpPr>
            <p:spPr>
              <a:xfrm>
                <a:off x="2238375" y="3019425"/>
                <a:ext cx="152400" cy="152400"/>
              </a:xfrm>
              <a:prstGeom prst="ellipse">
                <a:avLst/>
              </a:prstGeom>
              <a:noFill/>
              <a:ln w="19050">
                <a:solidFill>
                  <a:srgbClr val="14120F"/>
                </a:solidFill>
                <a:prstDash val="sysDot"/>
              </a:ln>
            </p:spPr>
          </p:sp>
          <p:sp>
            <p:nvSpPr>
              <p:cNvPr id="28" name="Ellipse 28"/>
              <p:cNvSpPr/>
              <p:nvPr/>
            </p:nvSpPr>
            <p:spPr>
              <a:xfrm>
                <a:off x="359092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29" name="Ellipse 29"/>
              <p:cNvSpPr/>
              <p:nvPr/>
            </p:nvSpPr>
            <p:spPr>
              <a:xfrm>
                <a:off x="490537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30" name="Ellipse 30"/>
              <p:cNvSpPr/>
              <p:nvPr/>
            </p:nvSpPr>
            <p:spPr>
              <a:xfrm>
                <a:off x="621982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31" name="Ellipse 31"/>
              <p:cNvSpPr/>
              <p:nvPr/>
            </p:nvSpPr>
            <p:spPr>
              <a:xfrm>
                <a:off x="753427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</p:grpSp>
        <p:grpSp>
          <p:nvGrpSpPr>
            <p:cNvPr id="39" name="Group 39"/>
            <p:cNvGrpSpPr/>
            <p:nvPr/>
          </p:nvGrpSpPr>
          <p:grpSpPr>
            <a:xfrm>
              <a:off x="843636" y="3269456"/>
              <a:ext cx="6885229" cy="220028"/>
              <a:chOff x="843636" y="3269456"/>
              <a:chExt cx="6885229" cy="220028"/>
            </a:xfrm>
          </p:grpSpPr>
          <p:sp>
            <p:nvSpPr>
              <p:cNvPr id="33" name="TextBox 33"/>
              <p:cNvSpPr txBox="1"/>
              <p:nvPr/>
            </p:nvSpPr>
            <p:spPr>
              <a:xfrm>
                <a:off x="84363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绿茶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215808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b="1" dirty="0">
                    <a:solidFill>
                      <a:srgbClr val="14120F"/>
                    </a:solidFill>
                    <a:latin typeface="Microsoft YaHei"/>
                    <a:ea typeface="Microsoft YaHei"/>
                    <a:cs typeface="Microsoft YaHei"/>
                  </a:rPr>
                  <a:t>白茶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347253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黄茶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478698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青茶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610143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红茶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41588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黑茶</a:t>
                </a:r>
              </a:p>
            </p:txBody>
          </p:sp>
        </p:grpSp>
      </p:grpSp>
    </p:spTree>
  </p:cSld>
  <p:clrMapOvr>
    <a:masterClrMapping/>
  </p:clrMapOvr>
  <mc:AlternateContent>
    <mc:Choice Requires="p159">
      <p:transition p14:dur="7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5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326136" y="250221"/>
            <a:ext cx="2920289" cy="1543908"/>
            <a:chOff x="326136" y="250221"/>
            <a:chExt cx="2920289" cy="1543908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2900" y="250221"/>
              <a:ext cx="1666875" cy="899734"/>
            </a:xfrm>
            <a:prstGeom prst="rect">
              <a:avLst/>
            </a:prstGeom>
          </p:spPr>
        </p:pic>
        <p:sp>
          <p:nvSpPr>
            <p:cNvPr id="3" name="TextBox 3"/>
            <p:cNvSpPr txBox="1"/>
            <p:nvPr/>
          </p:nvSpPr>
          <p:spPr>
            <a:xfrm>
              <a:off x="326136" y="1148715"/>
              <a:ext cx="292028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14120F"/>
                  </a:solidFill>
                  <a:latin typeface="KaiTi"/>
                  <a:ea typeface="KaiTi"/>
                  <a:cs typeface="KaiTi"/>
                </a:rPr>
                <a:t>黄茶 · 轻发酵</a:t>
              </a:r>
            </a:p>
          </p:txBody>
        </p:sp>
      </p:grpSp>
      <p:grpSp>
        <p:nvGrpSpPr>
          <p:cNvPr id="6" name="!!tea-ware"/>
          <p:cNvGrpSpPr/>
          <p:nvPr/>
        </p:nvGrpSpPr>
        <p:grpSpPr>
          <a:xfrm>
            <a:off x="3810000" y="333375"/>
            <a:ext cx="857250" cy="847725"/>
            <a:chOff x="3810000" y="333375"/>
            <a:chExt cx="857250" cy="847725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10000" y="333375"/>
              <a:ext cx="857250" cy="847725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5886450" y="333375"/>
            <a:ext cx="1532509" cy="1365409"/>
            <a:chOff x="5886450" y="333375"/>
            <a:chExt cx="1532509" cy="1365409"/>
          </a:xfrm>
        </p:grpSpPr>
        <p:sp>
          <p:nvSpPr>
            <p:cNvPr id="7" name="TextBox 7"/>
            <p:cNvSpPr txBox="1"/>
            <p:nvPr/>
          </p:nvSpPr>
          <p:spPr>
            <a:xfrm>
              <a:off x="5897880" y="333375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核心工艺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886450" y="722948"/>
              <a:ext cx="1446276" cy="9620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950" dirty="0">
                  <a:solidFill>
                    <a:srgbClr val="14120F"/>
                  </a:solidFill>
                  <a:latin typeface="KaiTi"/>
                  <a:ea typeface="KaiTi"/>
                  <a:cs typeface="KaiTi"/>
                </a:rPr>
                <a:t>闷黄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899785" y="1478756"/>
              <a:ext cx="151917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在绿茶工艺上增加闷黄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029200" y="333375"/>
            <a:ext cx="666750" cy="809625"/>
            <a:chOff x="5029200" y="333375"/>
            <a:chExt cx="666750" cy="809625"/>
          </a:xfrm>
        </p:grpSpPr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9200" y="333375"/>
              <a:ext cx="666750" cy="809625"/>
            </a:xfrm>
            <a:prstGeom prst="rect">
              <a:avLst/>
            </a:prstGeom>
          </p:spPr>
        </p:pic>
      </p:grpSp>
      <p:grpSp>
        <p:nvGrpSpPr>
          <p:cNvPr id="17" name="Group 17"/>
          <p:cNvGrpSpPr/>
          <p:nvPr/>
        </p:nvGrpSpPr>
        <p:grpSpPr>
          <a:xfrm>
            <a:off x="3802380" y="1846898"/>
            <a:ext cx="3711829" cy="381381"/>
            <a:chOff x="3802380" y="1846898"/>
            <a:chExt cx="3711829" cy="381381"/>
          </a:xfrm>
        </p:grpSpPr>
        <p:sp>
          <p:nvSpPr>
            <p:cNvPr id="13" name="TextBox 13"/>
            <p:cNvSpPr txBox="1"/>
            <p:nvPr/>
          </p:nvSpPr>
          <p:spPr>
            <a:xfrm>
              <a:off x="3802380" y="187642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汤色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4391025" y="1847850"/>
              <a:ext cx="247650" cy="247650"/>
            </a:xfrm>
            <a:prstGeom prst="ellipse">
              <a:avLst/>
            </a:prstGeom>
            <a:solidFill>
              <a:srgbClr val="D8A21B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4790694" y="18468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14120F"/>
                  </a:solidFill>
                  <a:latin typeface="Microsoft YaHei"/>
                  <a:ea typeface="Microsoft YaHei"/>
                  <a:cs typeface="Microsoft YaHei"/>
                </a:rPr>
                <a:t>黄叶黄汤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995035" y="1935956"/>
              <a:ext cx="151917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君山银针汤色橙黄明净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42900" y="2475548"/>
            <a:ext cx="4257822" cy="381381"/>
            <a:chOff x="342900" y="2475548"/>
            <a:chExt cx="4257822" cy="381381"/>
          </a:xfrm>
        </p:grpSpPr>
        <p:sp>
          <p:nvSpPr>
            <p:cNvPr id="18" name="Freeform 18"/>
            <p:cNvSpPr/>
            <p:nvPr/>
          </p:nvSpPr>
          <p:spPr>
            <a:xfrm>
              <a:off x="342900" y="2476500"/>
              <a:ext cx="209550" cy="342900"/>
            </a:xfrm>
            <a:prstGeom prst="leftBrace">
              <a:avLst/>
            </a:prstGeom>
            <a:noFill/>
            <a:ln w="19050">
              <a:solidFill>
                <a:srgbClr val="14120F">
                  <a:alpha val="60000"/>
                </a:srgbClr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78180" y="2524125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怎么挑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571244" y="2475548"/>
              <a:ext cx="30294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D8A21B"/>
                  </a:solidFill>
                  <a:latin typeface="Microsoft YaHei"/>
                  <a:ea typeface="Microsoft YaHei"/>
                  <a:cs typeface="Microsoft YaHei"/>
                </a:rPr>
                <a:t>80–85℃</a:t>
              </a:r>
              <a:r>
                <a:rPr lang="zh-CN" sz="1950" dirty="0">
                  <a:solidFill>
                    <a:srgbClr val="14120F"/>
                  </a:solidFill>
                  <a:latin typeface="Microsoft YaHei"/>
                  <a:ea typeface="Microsoft YaHei"/>
                  <a:cs typeface="Microsoft YaHei"/>
                </a:rPr>
                <a:t>，比绿茶多两三秒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328285" y="2564606"/>
            <a:ext cx="2574595" cy="220028"/>
            <a:chOff x="5328285" y="2564606"/>
            <a:chExt cx="2574595" cy="220028"/>
          </a:xfrm>
        </p:grpSpPr>
        <p:sp>
          <p:nvSpPr>
            <p:cNvPr id="22" name="TextBox 22"/>
            <p:cNvSpPr txBox="1"/>
            <p:nvPr/>
          </p:nvSpPr>
          <p:spPr>
            <a:xfrm>
              <a:off x="5328285" y="2564606"/>
              <a:ext cx="2574595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代表：君山银针、蒙顶黄芽、霍山黄芽</a:t>
              </a:r>
            </a:p>
          </p:txBody>
        </p:sp>
      </p:grpSp>
      <p:grpSp>
        <p:nvGrpSpPr>
          <p:cNvPr id="40" name="!!ferment-axis"/>
          <p:cNvGrpSpPr/>
          <p:nvPr/>
        </p:nvGrpSpPr>
        <p:grpSpPr>
          <a:xfrm>
            <a:off x="571500" y="3019425"/>
            <a:ext cx="7639050" cy="470059"/>
            <a:chOff x="571500" y="3019425"/>
            <a:chExt cx="7639050" cy="470059"/>
          </a:xfrm>
        </p:grpSpPr>
        <p:sp>
          <p:nvSpPr>
            <p:cNvPr id="24" name="Freeform 24"/>
            <p:cNvSpPr/>
            <p:nvPr/>
          </p:nvSpPr>
          <p:spPr>
            <a:xfrm>
              <a:off x="571500" y="3067050"/>
              <a:ext cx="7391400" cy="92075"/>
            </a:xfrm>
            <a:custGeom>
              <a:avLst/>
              <a:gdLst/>
              <a:ahLst/>
              <a:cxnLst/>
              <a:rect l="l" t="t" r="r" b="b"/>
              <a:pathLst>
                <a:path w="7391400" h="92075">
                  <a:moveTo>
                    <a:pt x="0" y="38100"/>
                  </a:moveTo>
                  <a:cubicBezTo>
                    <a:pt x="1143000" y="0"/>
                    <a:pt x="2286000" y="3175"/>
                    <a:pt x="3429000" y="47625"/>
                  </a:cubicBezTo>
                  <a:cubicBezTo>
                    <a:pt x="4572000" y="92075"/>
                    <a:pt x="5715000" y="79375"/>
                    <a:pt x="6858000" y="9525"/>
                  </a:cubicBezTo>
                  <a:lnTo>
                    <a:pt x="7391400" y="28575"/>
                  </a:lnTo>
                </a:path>
              </a:pathLst>
            </a:custGeom>
            <a:noFill/>
            <a:ln w="19050" cap="rnd">
              <a:solidFill>
                <a:srgbClr val="14120F">
                  <a:alpha val="75000"/>
                </a:srgbClr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8001000" y="3028950"/>
              <a:ext cx="209550" cy="161925"/>
            </a:xfrm>
            <a:prstGeom prst="rightArrow">
              <a:avLst>
                <a:gd name="adj1" fmla="val 55000"/>
                <a:gd name="adj2" fmla="val 50000"/>
              </a:avLst>
            </a:prstGeom>
            <a:solidFill>
              <a:srgbClr val="14120F"/>
            </a:solidFill>
            <a:ln>
              <a:noFill/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962025" y="3019425"/>
              <a:ext cx="6648450" cy="152400"/>
              <a:chOff x="962025" y="3019425"/>
              <a:chExt cx="6648450" cy="152400"/>
            </a:xfrm>
          </p:grpSpPr>
          <p:sp>
            <p:nvSpPr>
              <p:cNvPr id="26" name="Ellipse 26"/>
              <p:cNvSpPr/>
              <p:nvPr/>
            </p:nvSpPr>
            <p:spPr>
              <a:xfrm>
                <a:off x="96202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27" name="Ellipse 27"/>
              <p:cNvSpPr/>
              <p:nvPr/>
            </p:nvSpPr>
            <p:spPr>
              <a:xfrm>
                <a:off x="227647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28" name="Ellipse 28"/>
              <p:cNvSpPr/>
              <p:nvPr/>
            </p:nvSpPr>
            <p:spPr>
              <a:xfrm>
                <a:off x="3552825" y="3019425"/>
                <a:ext cx="152400" cy="152400"/>
              </a:xfrm>
              <a:prstGeom prst="ellipse">
                <a:avLst/>
              </a:prstGeom>
              <a:solidFill>
                <a:srgbClr val="D8A21B"/>
              </a:solidFill>
              <a:ln>
                <a:noFill/>
              </a:ln>
            </p:spPr>
          </p:sp>
          <p:sp>
            <p:nvSpPr>
              <p:cNvPr id="29" name="Ellipse 29"/>
              <p:cNvSpPr/>
              <p:nvPr/>
            </p:nvSpPr>
            <p:spPr>
              <a:xfrm>
                <a:off x="490537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30" name="Ellipse 30"/>
              <p:cNvSpPr/>
              <p:nvPr/>
            </p:nvSpPr>
            <p:spPr>
              <a:xfrm>
                <a:off x="621982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31" name="Ellipse 31"/>
              <p:cNvSpPr/>
              <p:nvPr/>
            </p:nvSpPr>
            <p:spPr>
              <a:xfrm>
                <a:off x="753427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</p:grpSp>
        <p:grpSp>
          <p:nvGrpSpPr>
            <p:cNvPr id="39" name="Group 39"/>
            <p:cNvGrpSpPr/>
            <p:nvPr/>
          </p:nvGrpSpPr>
          <p:grpSpPr>
            <a:xfrm>
              <a:off x="843636" y="3269456"/>
              <a:ext cx="6885229" cy="220028"/>
              <a:chOff x="843636" y="3269456"/>
              <a:chExt cx="6885229" cy="220028"/>
            </a:xfrm>
          </p:grpSpPr>
          <p:sp>
            <p:nvSpPr>
              <p:cNvPr id="33" name="TextBox 33"/>
              <p:cNvSpPr txBox="1"/>
              <p:nvPr/>
            </p:nvSpPr>
            <p:spPr>
              <a:xfrm>
                <a:off x="84363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绿茶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215808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白茶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347253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b="1" dirty="0">
                    <a:solidFill>
                      <a:srgbClr val="D8A21B"/>
                    </a:solidFill>
                    <a:latin typeface="Microsoft YaHei"/>
                    <a:ea typeface="Microsoft YaHei"/>
                    <a:cs typeface="Microsoft YaHei"/>
                  </a:rPr>
                  <a:t>黄茶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478698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青茶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610143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红茶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41588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黑茶</a:t>
                </a:r>
              </a:p>
            </p:txBody>
          </p:sp>
        </p:grpSp>
      </p:grpSp>
    </p:spTree>
  </p:cSld>
  <p:clrMapOvr>
    <a:masterClrMapping/>
  </p:clrMapOvr>
  <mc:AlternateContent>
    <mc:Choice Requires="p159">
      <p:transition p14:dur="7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50"/>
                            </p:stCondLst>
                            <p:childTnLst>
                              <p:par>
                                <p:cTn id="28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430530" y="269146"/>
            <a:ext cx="1341120" cy="1624424"/>
            <a:chOff x="430530" y="269146"/>
            <a:chExt cx="1341120" cy="1624424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8150" y="269146"/>
              <a:ext cx="1333500" cy="1204784"/>
            </a:xfrm>
            <a:prstGeom prst="rect">
              <a:avLst/>
            </a:prstGeom>
          </p:spPr>
        </p:pic>
        <p:sp>
          <p:nvSpPr>
            <p:cNvPr id="3" name="TextBox 3"/>
            <p:cNvSpPr txBox="1"/>
            <p:nvPr/>
          </p:nvSpPr>
          <p:spPr>
            <a:xfrm>
              <a:off x="430530" y="1600200"/>
              <a:ext cx="113595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叶态·做青后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554986" y="266700"/>
            <a:ext cx="2920289" cy="1660779"/>
            <a:chOff x="2554986" y="266700"/>
            <a:chExt cx="2920289" cy="1660779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75856" y="266700"/>
              <a:ext cx="1658664" cy="962025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2554986" y="1282065"/>
              <a:ext cx="292028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14120F"/>
                  </a:solidFill>
                  <a:latin typeface="KaiTi"/>
                  <a:ea typeface="KaiTi"/>
                  <a:cs typeface="KaiTi"/>
                </a:rPr>
                <a:t>青茶 · 半发酵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791200" y="352425"/>
            <a:ext cx="1834058" cy="1384459"/>
            <a:chOff x="5791200" y="352425"/>
            <a:chExt cx="1834058" cy="1384459"/>
          </a:xfrm>
        </p:grpSpPr>
        <p:sp>
          <p:nvSpPr>
            <p:cNvPr id="8" name="TextBox 8"/>
            <p:cNvSpPr txBox="1"/>
            <p:nvPr/>
          </p:nvSpPr>
          <p:spPr>
            <a:xfrm>
              <a:off x="5802630" y="352425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核心工艺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791200" y="741998"/>
              <a:ext cx="1446276" cy="9620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950" dirty="0">
                  <a:solidFill>
                    <a:srgbClr val="14120F"/>
                  </a:solidFill>
                  <a:latin typeface="KaiTi"/>
                  <a:ea typeface="KaiTi"/>
                  <a:cs typeface="KaiTi"/>
                </a:rPr>
                <a:t>做青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04535" y="1516856"/>
              <a:ext cx="1820723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摇青、碰青，造成局部氧化</a:t>
              </a:r>
            </a:p>
          </p:txBody>
        </p:sp>
      </p:grpSp>
      <p:grpSp>
        <p:nvGrpSpPr>
          <p:cNvPr id="13" name="!!tea-ware"/>
          <p:cNvGrpSpPr/>
          <p:nvPr/>
        </p:nvGrpSpPr>
        <p:grpSpPr>
          <a:xfrm>
            <a:off x="381000" y="1981200"/>
            <a:ext cx="685800" cy="647700"/>
            <a:chOff x="381000" y="1981200"/>
            <a:chExt cx="685800" cy="647700"/>
          </a:xfrm>
        </p:grpSpPr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1000" y="1981200"/>
              <a:ext cx="685800" cy="647700"/>
            </a:xfrm>
            <a:prstGeom prst="rect">
              <a:avLst/>
            </a:prstGeom>
          </p:spPr>
        </p:pic>
      </p:grpSp>
      <p:grpSp>
        <p:nvGrpSpPr>
          <p:cNvPr id="19" name="Group 19"/>
          <p:cNvGrpSpPr/>
          <p:nvPr/>
        </p:nvGrpSpPr>
        <p:grpSpPr>
          <a:xfrm>
            <a:off x="1428750" y="1866900"/>
            <a:ext cx="3238500" cy="914400"/>
            <a:chOff x="1428750" y="1866900"/>
            <a:chExt cx="3238500" cy="914400"/>
          </a:xfrm>
        </p:grpSpPr>
        <p:sp>
          <p:nvSpPr>
            <p:cNvPr id="14" name="Freeform 14"/>
            <p:cNvSpPr/>
            <p:nvPr/>
          </p:nvSpPr>
          <p:spPr>
            <a:xfrm>
              <a:off x="1428750" y="1866900"/>
              <a:ext cx="3238500" cy="914400"/>
            </a:xfrm>
            <a:prstGeom prst="wedgeRectCallout">
              <a:avLst>
                <a:gd name="adj1" fmla="val 20000"/>
                <a:gd name="adj2" fmla="val -62000"/>
              </a:avLst>
            </a:prstGeom>
            <a:noFill/>
            <a:ln w="19050">
              <a:solidFill>
                <a:srgbClr val="14120F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611630" y="197167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汤色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2181225" y="1943100"/>
              <a:ext cx="247650" cy="247650"/>
            </a:xfrm>
            <a:prstGeom prst="ellipse">
              <a:avLst/>
            </a:prstGeom>
            <a:noFill/>
            <a:ln w="19050">
              <a:solidFill>
                <a:srgbClr val="14120F"/>
              </a:solidFill>
              <a:custDash>
                <a:ds d="150000" sp="150000"/>
              </a:custDash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2580894" y="1942148"/>
              <a:ext cx="10738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14120F"/>
                  </a:solidFill>
                  <a:latin typeface="Microsoft YaHei"/>
                  <a:ea typeface="Microsoft YaHei"/>
                  <a:cs typeface="Microsoft YaHei"/>
                </a:rPr>
                <a:t>NO DATA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613535" y="2336006"/>
              <a:ext cx="2095246" cy="4295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整类通用汤色无权威表述</a:t>
              </a:r>
              <a:br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单品：阿里山乌龙 golden yellow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943094" y="1933575"/>
            <a:ext cx="2609463" cy="812959"/>
            <a:chOff x="4943094" y="1933575"/>
            <a:chExt cx="2609463" cy="812959"/>
          </a:xfrm>
        </p:grpSpPr>
        <p:sp>
          <p:nvSpPr>
            <p:cNvPr id="20" name="TextBox 20"/>
            <p:cNvSpPr txBox="1"/>
            <p:nvPr/>
          </p:nvSpPr>
          <p:spPr>
            <a:xfrm>
              <a:off x="4945380" y="1933575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怎么挑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943094" y="2189798"/>
              <a:ext cx="26094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14120F"/>
                  </a:solidFill>
                  <a:latin typeface="Microsoft YaHei"/>
                  <a:ea typeface="Microsoft YaHei"/>
                  <a:cs typeface="Microsoft YaHei"/>
                </a:rPr>
                <a:t>90–95℃</a:t>
              </a:r>
              <a:r>
                <a:rPr lang="zh-CN" sz="1950" dirty="0">
                  <a:solidFill>
                    <a:srgbClr val="14120F"/>
                  </a:solidFill>
                  <a:latin typeface="Microsoft YaHei"/>
                  <a:ea typeface="Microsoft YaHei"/>
                  <a:cs typeface="Microsoft YaHei"/>
                </a:rPr>
                <a:t>，10 秒内出汤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947285" y="2526506"/>
              <a:ext cx="229566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8%–85% 氧化 · 武夷岩茶、铁观音</a:t>
              </a:r>
            </a:p>
          </p:txBody>
        </p:sp>
      </p:grpSp>
      <p:grpSp>
        <p:nvGrpSpPr>
          <p:cNvPr id="40" name="!!ferment-axis"/>
          <p:cNvGrpSpPr/>
          <p:nvPr/>
        </p:nvGrpSpPr>
        <p:grpSpPr>
          <a:xfrm>
            <a:off x="571500" y="3019425"/>
            <a:ext cx="7639050" cy="470059"/>
            <a:chOff x="571500" y="3019425"/>
            <a:chExt cx="7639050" cy="470059"/>
          </a:xfrm>
        </p:grpSpPr>
        <p:sp>
          <p:nvSpPr>
            <p:cNvPr id="24" name="Freeform 24"/>
            <p:cNvSpPr/>
            <p:nvPr/>
          </p:nvSpPr>
          <p:spPr>
            <a:xfrm>
              <a:off x="571500" y="3067050"/>
              <a:ext cx="7391400" cy="92075"/>
            </a:xfrm>
            <a:custGeom>
              <a:avLst/>
              <a:gdLst/>
              <a:ahLst/>
              <a:cxnLst/>
              <a:rect l="l" t="t" r="r" b="b"/>
              <a:pathLst>
                <a:path w="7391400" h="92075">
                  <a:moveTo>
                    <a:pt x="0" y="38100"/>
                  </a:moveTo>
                  <a:cubicBezTo>
                    <a:pt x="1143000" y="0"/>
                    <a:pt x="2286000" y="3175"/>
                    <a:pt x="3429000" y="47625"/>
                  </a:cubicBezTo>
                  <a:cubicBezTo>
                    <a:pt x="4572000" y="92075"/>
                    <a:pt x="5715000" y="79375"/>
                    <a:pt x="6858000" y="9525"/>
                  </a:cubicBezTo>
                  <a:lnTo>
                    <a:pt x="7391400" y="28575"/>
                  </a:lnTo>
                </a:path>
              </a:pathLst>
            </a:custGeom>
            <a:noFill/>
            <a:ln w="19050" cap="rnd">
              <a:solidFill>
                <a:srgbClr val="14120F">
                  <a:alpha val="75000"/>
                </a:srgbClr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8001000" y="3028950"/>
              <a:ext cx="209550" cy="161925"/>
            </a:xfrm>
            <a:prstGeom prst="rightArrow">
              <a:avLst>
                <a:gd name="adj1" fmla="val 55000"/>
                <a:gd name="adj2" fmla="val 50000"/>
              </a:avLst>
            </a:prstGeom>
            <a:solidFill>
              <a:srgbClr val="14120F"/>
            </a:solidFill>
            <a:ln>
              <a:noFill/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962025" y="3019425"/>
              <a:ext cx="6648450" cy="152400"/>
              <a:chOff x="962025" y="3019425"/>
              <a:chExt cx="6648450" cy="152400"/>
            </a:xfrm>
          </p:grpSpPr>
          <p:sp>
            <p:nvSpPr>
              <p:cNvPr id="26" name="Ellipse 26"/>
              <p:cNvSpPr/>
              <p:nvPr/>
            </p:nvSpPr>
            <p:spPr>
              <a:xfrm>
                <a:off x="96202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27" name="Ellipse 27"/>
              <p:cNvSpPr/>
              <p:nvPr/>
            </p:nvSpPr>
            <p:spPr>
              <a:xfrm>
                <a:off x="227647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28" name="Ellipse 28"/>
              <p:cNvSpPr/>
              <p:nvPr/>
            </p:nvSpPr>
            <p:spPr>
              <a:xfrm>
                <a:off x="359092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29" name="Ellipse 29"/>
              <p:cNvSpPr/>
              <p:nvPr/>
            </p:nvSpPr>
            <p:spPr>
              <a:xfrm>
                <a:off x="4867275" y="3019425"/>
                <a:ext cx="152400" cy="152400"/>
              </a:xfrm>
              <a:prstGeom prst="ellipse">
                <a:avLst/>
              </a:prstGeom>
              <a:noFill/>
              <a:ln w="19050">
                <a:solidFill>
                  <a:srgbClr val="14120F"/>
                </a:solidFill>
                <a:prstDash val="sysDot"/>
              </a:ln>
            </p:spPr>
          </p:sp>
          <p:sp>
            <p:nvSpPr>
              <p:cNvPr id="30" name="Ellipse 30"/>
              <p:cNvSpPr/>
              <p:nvPr/>
            </p:nvSpPr>
            <p:spPr>
              <a:xfrm>
                <a:off x="621982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31" name="Ellipse 31"/>
              <p:cNvSpPr/>
              <p:nvPr/>
            </p:nvSpPr>
            <p:spPr>
              <a:xfrm>
                <a:off x="753427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</p:grpSp>
        <p:grpSp>
          <p:nvGrpSpPr>
            <p:cNvPr id="39" name="Group 39"/>
            <p:cNvGrpSpPr/>
            <p:nvPr/>
          </p:nvGrpSpPr>
          <p:grpSpPr>
            <a:xfrm>
              <a:off x="843636" y="3269456"/>
              <a:ext cx="6885229" cy="220028"/>
              <a:chOff x="843636" y="3269456"/>
              <a:chExt cx="6885229" cy="220028"/>
            </a:xfrm>
          </p:grpSpPr>
          <p:sp>
            <p:nvSpPr>
              <p:cNvPr id="33" name="TextBox 33"/>
              <p:cNvSpPr txBox="1"/>
              <p:nvPr/>
            </p:nvSpPr>
            <p:spPr>
              <a:xfrm>
                <a:off x="84363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绿茶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215808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白茶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347253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黄茶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478698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b="1" dirty="0">
                    <a:solidFill>
                      <a:srgbClr val="14120F"/>
                    </a:solidFill>
                    <a:latin typeface="Microsoft YaHei"/>
                    <a:ea typeface="Microsoft YaHei"/>
                    <a:cs typeface="Microsoft YaHei"/>
                  </a:rPr>
                  <a:t>青茶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610143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红茶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41588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黑茶</a:t>
                </a:r>
              </a:p>
            </p:txBody>
          </p:sp>
        </p:grpSp>
      </p:grpSp>
    </p:spTree>
  </p:cSld>
  <p:clrMapOvr>
    <a:masterClrMapping/>
  </p:clrMapOvr>
  <mc:AlternateContent>
    <mc:Choice Requires="p159">
      <p:transition p14:dur="7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5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!!tea-ware"/>
          <p:cNvGrpSpPr/>
          <p:nvPr/>
        </p:nvGrpSpPr>
        <p:grpSpPr>
          <a:xfrm>
            <a:off x="381000" y="285750"/>
            <a:ext cx="685800" cy="666750"/>
            <a:chOff x="381000" y="285750"/>
            <a:chExt cx="685800" cy="66675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1000" y="285750"/>
              <a:ext cx="685800" cy="666750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3905250" y="285750"/>
            <a:ext cx="1143000" cy="1417320"/>
            <a:chOff x="3905250" y="285750"/>
            <a:chExt cx="1143000" cy="1417320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0" y="285750"/>
              <a:ext cx="1143000" cy="904875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4267200" y="14097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叶态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695950" y="333375"/>
            <a:ext cx="1446276" cy="1336834"/>
            <a:chOff x="5695950" y="333375"/>
            <a:chExt cx="1446276" cy="1336834"/>
          </a:xfrm>
        </p:grpSpPr>
        <p:sp>
          <p:nvSpPr>
            <p:cNvPr id="7" name="TextBox 7"/>
            <p:cNvSpPr txBox="1"/>
            <p:nvPr/>
          </p:nvSpPr>
          <p:spPr>
            <a:xfrm>
              <a:off x="5707380" y="333375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核心工艺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695950" y="665798"/>
              <a:ext cx="1446276" cy="9620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950" dirty="0">
                  <a:solidFill>
                    <a:srgbClr val="14120F"/>
                  </a:solidFill>
                  <a:latin typeface="KaiTi"/>
                  <a:ea typeface="KaiTi"/>
                  <a:cs typeface="KaiTi"/>
                </a:rPr>
                <a:t>发酵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709285" y="1450181"/>
              <a:ext cx="91607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全程酶促氧化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26136" y="1278894"/>
            <a:ext cx="2920289" cy="1629660"/>
            <a:chOff x="326136" y="1278894"/>
            <a:chExt cx="2920289" cy="1629660"/>
          </a:xfrm>
        </p:grpSpPr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900" y="1278894"/>
              <a:ext cx="1666875" cy="890263"/>
            </a:xfrm>
            <a:prstGeom prst="rect">
              <a:avLst/>
            </a:prstGeom>
          </p:spPr>
        </p:pic>
        <p:sp>
          <p:nvSpPr>
            <p:cNvPr id="12" name="TextBox 12"/>
            <p:cNvSpPr txBox="1"/>
            <p:nvPr/>
          </p:nvSpPr>
          <p:spPr>
            <a:xfrm>
              <a:off x="326136" y="2263140"/>
              <a:ext cx="292028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14120F"/>
                  </a:solidFill>
                  <a:latin typeface="KaiTi"/>
                  <a:ea typeface="KaiTi"/>
                  <a:cs typeface="KaiTi"/>
                </a:rPr>
                <a:t>红茶 · 全发酵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514344" y="1828800"/>
            <a:ext cx="1071042" cy="917734"/>
            <a:chOff x="3514344" y="1828800"/>
            <a:chExt cx="1071042" cy="917734"/>
          </a:xfrm>
        </p:grpSpPr>
        <p:sp>
          <p:nvSpPr>
            <p:cNvPr id="14" name="TextBox 14"/>
            <p:cNvSpPr txBox="1"/>
            <p:nvPr/>
          </p:nvSpPr>
          <p:spPr>
            <a:xfrm>
              <a:off x="3516630" y="185737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汤色</a:t>
              </a:r>
            </a:p>
          </p:txBody>
        </p:sp>
        <p:sp>
          <p:nvSpPr>
            <p:cNvPr id="15" name="Ellipse 15"/>
            <p:cNvSpPr/>
            <p:nvPr/>
          </p:nvSpPr>
          <p:spPr>
            <a:xfrm>
              <a:off x="4067175" y="1828800"/>
              <a:ext cx="247650" cy="247650"/>
            </a:xfrm>
            <a:prstGeom prst="ellipse">
              <a:avLst/>
            </a:prstGeom>
            <a:solidFill>
              <a:srgbClr val="A6301E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514344" y="21707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14120F"/>
                  </a:solidFill>
                  <a:latin typeface="Microsoft YaHei"/>
                  <a:ea typeface="Microsoft YaHei"/>
                  <a:cs typeface="Microsoft YaHei"/>
                </a:rPr>
                <a:t>红艳明亮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518535" y="2526506"/>
              <a:ext cx="1066851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代表：祁门红茶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676900" y="1771650"/>
            <a:ext cx="2647950" cy="1051084"/>
            <a:chOff x="5676900" y="1771650"/>
            <a:chExt cx="2647950" cy="1051084"/>
          </a:xfrm>
        </p:grpSpPr>
        <p:sp>
          <p:nvSpPr>
            <p:cNvPr id="19" name="Freeform 19"/>
            <p:cNvSpPr/>
            <p:nvPr/>
          </p:nvSpPr>
          <p:spPr>
            <a:xfrm>
              <a:off x="5676900" y="1771650"/>
              <a:ext cx="2647950" cy="1009650"/>
            </a:xfrm>
            <a:prstGeom prst="bracketPair">
              <a:avLst/>
            </a:prstGeom>
            <a:noFill/>
            <a:ln w="19050">
              <a:solidFill>
                <a:srgbClr val="14120F">
                  <a:alpha val="60000"/>
                </a:srgbClr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859780" y="1819275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怎么挑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857494" y="2075498"/>
              <a:ext cx="20844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A6301E"/>
                  </a:solidFill>
                  <a:latin typeface="Microsoft YaHei"/>
                  <a:ea typeface="Microsoft YaHei"/>
                  <a:cs typeface="Microsoft YaHei"/>
                </a:rPr>
                <a:t>85–90℃</a:t>
              </a:r>
              <a:r>
                <a:rPr lang="zh-CN" sz="1950" dirty="0">
                  <a:solidFill>
                    <a:srgbClr val="14120F"/>
                  </a:solidFill>
                  <a:latin typeface="Microsoft YaHei"/>
                  <a:ea typeface="Microsoft YaHei"/>
                  <a:cs typeface="Microsoft YaHei"/>
                </a:rPr>
                <a:t xml:space="preserve"> 约10秒起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861685" y="2412206"/>
              <a:ext cx="1526286" cy="4105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500"/>
                </a:lnSpc>
              </a:pPr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另说 95℃，两说并存</a:t>
              </a:r>
              <a:br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投茶比 1:30，通常 5 泡</a:t>
              </a:r>
            </a:p>
          </p:txBody>
        </p:sp>
      </p:grpSp>
      <p:grpSp>
        <p:nvGrpSpPr>
          <p:cNvPr id="40" name="!!ferment-axis"/>
          <p:cNvGrpSpPr/>
          <p:nvPr/>
        </p:nvGrpSpPr>
        <p:grpSpPr>
          <a:xfrm>
            <a:off x="571500" y="3019425"/>
            <a:ext cx="7639050" cy="470059"/>
            <a:chOff x="571500" y="3019425"/>
            <a:chExt cx="7639050" cy="470059"/>
          </a:xfrm>
        </p:grpSpPr>
        <p:sp>
          <p:nvSpPr>
            <p:cNvPr id="24" name="Freeform 24"/>
            <p:cNvSpPr/>
            <p:nvPr/>
          </p:nvSpPr>
          <p:spPr>
            <a:xfrm>
              <a:off x="571500" y="3067050"/>
              <a:ext cx="7391400" cy="92075"/>
            </a:xfrm>
            <a:custGeom>
              <a:avLst/>
              <a:gdLst/>
              <a:ahLst/>
              <a:cxnLst/>
              <a:rect l="l" t="t" r="r" b="b"/>
              <a:pathLst>
                <a:path w="7391400" h="92075">
                  <a:moveTo>
                    <a:pt x="0" y="38100"/>
                  </a:moveTo>
                  <a:cubicBezTo>
                    <a:pt x="1143000" y="0"/>
                    <a:pt x="2286000" y="3175"/>
                    <a:pt x="3429000" y="47625"/>
                  </a:cubicBezTo>
                  <a:cubicBezTo>
                    <a:pt x="4572000" y="92075"/>
                    <a:pt x="5715000" y="79375"/>
                    <a:pt x="6858000" y="9525"/>
                  </a:cubicBezTo>
                  <a:lnTo>
                    <a:pt x="7391400" y="28575"/>
                  </a:lnTo>
                </a:path>
              </a:pathLst>
            </a:custGeom>
            <a:noFill/>
            <a:ln w="19050" cap="rnd">
              <a:solidFill>
                <a:srgbClr val="14120F">
                  <a:alpha val="75000"/>
                </a:srgbClr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8001000" y="3028950"/>
              <a:ext cx="209550" cy="161925"/>
            </a:xfrm>
            <a:prstGeom prst="rightArrow">
              <a:avLst>
                <a:gd name="adj1" fmla="val 55000"/>
                <a:gd name="adj2" fmla="val 50000"/>
              </a:avLst>
            </a:prstGeom>
            <a:solidFill>
              <a:srgbClr val="14120F"/>
            </a:solidFill>
            <a:ln>
              <a:noFill/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962025" y="3019425"/>
              <a:ext cx="6648450" cy="152400"/>
              <a:chOff x="962025" y="3019425"/>
              <a:chExt cx="6648450" cy="152400"/>
            </a:xfrm>
          </p:grpSpPr>
          <p:sp>
            <p:nvSpPr>
              <p:cNvPr id="26" name="Ellipse 26"/>
              <p:cNvSpPr/>
              <p:nvPr/>
            </p:nvSpPr>
            <p:spPr>
              <a:xfrm>
                <a:off x="96202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27" name="Ellipse 27"/>
              <p:cNvSpPr/>
              <p:nvPr/>
            </p:nvSpPr>
            <p:spPr>
              <a:xfrm>
                <a:off x="227647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28" name="Ellipse 28"/>
              <p:cNvSpPr/>
              <p:nvPr/>
            </p:nvSpPr>
            <p:spPr>
              <a:xfrm>
                <a:off x="359092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29" name="Ellipse 29"/>
              <p:cNvSpPr/>
              <p:nvPr/>
            </p:nvSpPr>
            <p:spPr>
              <a:xfrm>
                <a:off x="490537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  <p:sp>
            <p:nvSpPr>
              <p:cNvPr id="30" name="Ellipse 30"/>
              <p:cNvSpPr/>
              <p:nvPr/>
            </p:nvSpPr>
            <p:spPr>
              <a:xfrm>
                <a:off x="6181725" y="3019425"/>
                <a:ext cx="152400" cy="152400"/>
              </a:xfrm>
              <a:prstGeom prst="ellipse">
                <a:avLst/>
              </a:prstGeom>
              <a:solidFill>
                <a:srgbClr val="A6301E"/>
              </a:solidFill>
              <a:ln>
                <a:noFill/>
              </a:ln>
            </p:spPr>
          </p:sp>
          <p:sp>
            <p:nvSpPr>
              <p:cNvPr id="31" name="Ellipse 31"/>
              <p:cNvSpPr/>
              <p:nvPr/>
            </p:nvSpPr>
            <p:spPr>
              <a:xfrm>
                <a:off x="7534275" y="3057525"/>
                <a:ext cx="76200" cy="76200"/>
              </a:xfrm>
              <a:prstGeom prst="ellipse">
                <a:avLst/>
              </a:prstGeom>
              <a:solidFill>
                <a:srgbClr val="14120F">
                  <a:alpha val="30000"/>
                </a:srgbClr>
              </a:solidFill>
              <a:ln>
                <a:noFill/>
              </a:ln>
            </p:spPr>
          </p:sp>
        </p:grpSp>
        <p:grpSp>
          <p:nvGrpSpPr>
            <p:cNvPr id="39" name="Group 39"/>
            <p:cNvGrpSpPr/>
            <p:nvPr/>
          </p:nvGrpSpPr>
          <p:grpSpPr>
            <a:xfrm>
              <a:off x="843636" y="3269456"/>
              <a:ext cx="6885229" cy="220028"/>
              <a:chOff x="843636" y="3269456"/>
              <a:chExt cx="6885229" cy="220028"/>
            </a:xfrm>
          </p:grpSpPr>
          <p:sp>
            <p:nvSpPr>
              <p:cNvPr id="33" name="TextBox 33"/>
              <p:cNvSpPr txBox="1"/>
              <p:nvPr/>
            </p:nvSpPr>
            <p:spPr>
              <a:xfrm>
                <a:off x="84363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绿茶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215808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白茶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347253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黄茶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478698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青茶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610143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b="1" dirty="0">
                    <a:solidFill>
                      <a:srgbClr val="A6301E"/>
                    </a:solidFill>
                    <a:latin typeface="Microsoft YaHei"/>
                    <a:ea typeface="Microsoft YaHei"/>
                    <a:cs typeface="Microsoft YaHei"/>
                  </a:rPr>
                  <a:t>红茶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41588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黑茶</a:t>
                </a:r>
              </a:p>
            </p:txBody>
          </p:sp>
        </p:grpSp>
      </p:grpSp>
    </p:spTree>
  </p:cSld>
  <p:clrMapOvr>
    <a:masterClrMapping/>
  </p:clrMapOvr>
  <mc:AlternateContent>
    <mc:Choice Requires="p159">
      <p:transition p14:dur="7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5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95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5" accel="100000" fill="hold">
                                          <p:stCondLst>
                                            <p:cond delay="49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323850" y="333375"/>
            <a:ext cx="1984832" cy="1336834"/>
            <a:chOff x="323850" y="333375"/>
            <a:chExt cx="1984832" cy="1336834"/>
          </a:xfrm>
        </p:grpSpPr>
        <p:sp>
          <p:nvSpPr>
            <p:cNvPr id="2" name="TextBox 2"/>
            <p:cNvSpPr txBox="1"/>
            <p:nvPr/>
          </p:nvSpPr>
          <p:spPr>
            <a:xfrm>
              <a:off x="335280" y="333375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核心工艺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323850" y="665798"/>
              <a:ext cx="1446276" cy="9620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950" dirty="0">
                  <a:solidFill>
                    <a:srgbClr val="14120F"/>
                  </a:solidFill>
                  <a:latin typeface="KaiTi"/>
                  <a:ea typeface="KaiTi"/>
                  <a:cs typeface="KaiTi"/>
                </a:rPr>
                <a:t>渥堆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37185" y="1450181"/>
              <a:ext cx="1971497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微生物后发酵，可数月至数年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819400" y="171450"/>
            <a:ext cx="2933700" cy="1756029"/>
            <a:chOff x="2819400" y="171450"/>
            <a:chExt cx="2933700" cy="1756029"/>
          </a:xfrm>
        </p:grpSpPr>
        <p:sp>
          <p:nvSpPr>
            <p:cNvPr id="6" name="Freeform 6"/>
            <p:cNvSpPr/>
            <p:nvPr/>
          </p:nvSpPr>
          <p:spPr>
            <a:xfrm>
              <a:off x="2819400" y="171450"/>
              <a:ext cx="2933700" cy="1600200"/>
            </a:xfrm>
            <a:prstGeom prst="snip2DiagRect">
              <a:avLst>
                <a:gd name="adj1" fmla="val 12000"/>
                <a:gd name="adj2" fmla="val 0"/>
              </a:avLst>
            </a:prstGeom>
            <a:noFill/>
            <a:ln w="19050">
              <a:solidFill>
                <a:srgbClr val="14120F"/>
              </a:solidFill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48050" y="323850"/>
              <a:ext cx="1666875" cy="923925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2826106" y="1282065"/>
              <a:ext cx="292028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300" dirty="0">
                  <a:solidFill>
                    <a:srgbClr val="14120F"/>
                  </a:solidFill>
                  <a:latin typeface="KaiTi"/>
                  <a:ea typeface="KaiTi"/>
                  <a:cs typeface="KaiTi"/>
                </a:rPr>
                <a:t>黑茶 · 后发酵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96000" y="247650"/>
            <a:ext cx="1000125" cy="1360170"/>
            <a:chOff x="6096000" y="247650"/>
            <a:chExt cx="1000125" cy="1360170"/>
          </a:xfrm>
        </p:grpSpPr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0" y="247650"/>
              <a:ext cx="1000125" cy="828675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6381750" y="131445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叶态</a:t>
              </a:r>
            </a:p>
          </p:txBody>
        </p:sp>
      </p:grpSp>
      <p:grpSp>
        <p:nvGrpSpPr>
          <p:cNvPr id="14" name="!!tea-ware"/>
          <p:cNvGrpSpPr/>
          <p:nvPr/>
        </p:nvGrpSpPr>
        <p:grpSpPr>
          <a:xfrm>
            <a:off x="7667625" y="247650"/>
            <a:ext cx="762000" cy="752475"/>
            <a:chOff x="7667625" y="247650"/>
            <a:chExt cx="762000" cy="752475"/>
          </a:xfrm>
        </p:grpSpPr>
        <p:pic>
          <p:nvPicPr>
            <p:cNvPr id="13" name="Imag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67625" y="247650"/>
              <a:ext cx="762000" cy="752475"/>
            </a:xfrm>
            <a:prstGeom prst="rect">
              <a:avLst/>
            </a:prstGeom>
          </p:spPr>
        </p:pic>
      </p:grpSp>
      <p:grpSp>
        <p:nvGrpSpPr>
          <p:cNvPr id="19" name="Group 19"/>
          <p:cNvGrpSpPr/>
          <p:nvPr/>
        </p:nvGrpSpPr>
        <p:grpSpPr>
          <a:xfrm>
            <a:off x="335280" y="1884998"/>
            <a:ext cx="2424303" cy="880586"/>
            <a:chOff x="335280" y="1884998"/>
            <a:chExt cx="2424303" cy="880586"/>
          </a:xfrm>
        </p:grpSpPr>
        <p:sp>
          <p:nvSpPr>
            <p:cNvPr id="15" name="TextBox 15"/>
            <p:cNvSpPr txBox="1"/>
            <p:nvPr/>
          </p:nvSpPr>
          <p:spPr>
            <a:xfrm>
              <a:off x="335280" y="191452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汤色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904875" y="1885950"/>
              <a:ext cx="247650" cy="247650"/>
            </a:xfrm>
            <a:prstGeom prst="ellipse">
              <a:avLst/>
            </a:prstGeom>
            <a:solidFill>
              <a:srgbClr val="4A2E1E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323594" y="188499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14120F"/>
                  </a:solidFill>
                  <a:latin typeface="Microsoft YaHei"/>
                  <a:ea typeface="Microsoft YaHei"/>
                  <a:cs typeface="Microsoft YaHei"/>
                </a:rPr>
                <a:t>随氧化加深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37185" y="2316956"/>
              <a:ext cx="2422398" cy="4486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随氧化变深；审评术语 NO DATA</a:t>
              </a:r>
              <a:br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煮饮 1:80–1:100，每次不超过 3 分钟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466844" y="1914525"/>
            <a:ext cx="3283455" cy="812959"/>
            <a:chOff x="4466844" y="1914525"/>
            <a:chExt cx="3283455" cy="812959"/>
          </a:xfrm>
        </p:grpSpPr>
        <p:sp>
          <p:nvSpPr>
            <p:cNvPr id="20" name="TextBox 20"/>
            <p:cNvSpPr txBox="1"/>
            <p:nvPr/>
          </p:nvSpPr>
          <p:spPr>
            <a:xfrm>
              <a:off x="4469130" y="1914525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4120F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怎么挑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466844" y="2151698"/>
              <a:ext cx="32834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4A2E1E"/>
                  </a:solidFill>
                  <a:latin typeface="Microsoft YaHei"/>
                  <a:ea typeface="Microsoft YaHei"/>
                  <a:cs typeface="Microsoft YaHei"/>
                </a:rPr>
                <a:t>95℃</a:t>
              </a:r>
              <a:r>
                <a:rPr lang="zh-CN" sz="1950" dirty="0">
                  <a:solidFill>
                    <a:srgbClr val="14120F"/>
                  </a:solidFill>
                  <a:latin typeface="Microsoft YaHei"/>
                  <a:ea typeface="Microsoft YaHei"/>
                  <a:cs typeface="Microsoft YaHei"/>
                </a:rPr>
                <a:t>，先洗茶，出汤 20 秒内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471035" y="2507456"/>
              <a:ext cx="2574595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14120F">
                      <a:alphaMod val="7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代表：普洱熟茶、湖南茯砖、广西六堡</a:t>
              </a:r>
            </a:p>
          </p:txBody>
        </p:sp>
      </p:grpSp>
      <p:grpSp>
        <p:nvGrpSpPr>
          <p:cNvPr id="40" name="!!ferment-axis"/>
          <p:cNvGrpSpPr/>
          <p:nvPr/>
        </p:nvGrpSpPr>
        <p:grpSpPr>
          <a:xfrm>
            <a:off x="571500" y="3019425"/>
            <a:ext cx="7639050" cy="470059"/>
            <a:chOff x="571500" y="3019425"/>
            <a:chExt cx="7639050" cy="470059"/>
          </a:xfrm>
        </p:grpSpPr>
        <p:sp>
          <p:nvSpPr>
            <p:cNvPr id="24" name="Freeform 24"/>
            <p:cNvSpPr/>
            <p:nvPr/>
          </p:nvSpPr>
          <p:spPr>
            <a:xfrm>
              <a:off x="571500" y="3067050"/>
              <a:ext cx="7391400" cy="92075"/>
            </a:xfrm>
            <a:custGeom>
              <a:avLst/>
              <a:gdLst/>
              <a:ahLst/>
              <a:cxnLst/>
              <a:rect l="l" t="t" r="r" b="b"/>
              <a:pathLst>
                <a:path w="7391400" h="92075">
                  <a:moveTo>
                    <a:pt x="0" y="38100"/>
                  </a:moveTo>
                  <a:cubicBezTo>
                    <a:pt x="1143000" y="0"/>
                    <a:pt x="2286000" y="3175"/>
                    <a:pt x="3429000" y="47625"/>
                  </a:cubicBezTo>
                  <a:cubicBezTo>
                    <a:pt x="4572000" y="92075"/>
                    <a:pt x="5715000" y="79375"/>
                    <a:pt x="6858000" y="9525"/>
                  </a:cubicBezTo>
                  <a:lnTo>
                    <a:pt x="7391400" y="28575"/>
                  </a:lnTo>
                </a:path>
              </a:pathLst>
            </a:custGeom>
            <a:noFill/>
            <a:ln w="19050" cap="rnd">
              <a:solidFill>
                <a:srgbClr val="14120F">
                  <a:alpha val="75000"/>
                </a:srgbClr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8001000" y="3028950"/>
              <a:ext cx="209550" cy="161925"/>
            </a:xfrm>
            <a:prstGeom prst="rightArrow">
              <a:avLst>
                <a:gd name="adj1" fmla="val 55000"/>
                <a:gd name="adj2" fmla="val 50000"/>
              </a:avLst>
            </a:prstGeom>
            <a:solidFill>
              <a:srgbClr val="14120F"/>
            </a:solidFill>
            <a:ln>
              <a:noFill/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952500" y="3019425"/>
              <a:ext cx="6696075" cy="152400"/>
              <a:chOff x="952500" y="3019425"/>
              <a:chExt cx="6696075" cy="152400"/>
            </a:xfrm>
          </p:grpSpPr>
          <p:sp>
            <p:nvSpPr>
              <p:cNvPr id="26" name="Ellipse 26"/>
              <p:cNvSpPr/>
              <p:nvPr/>
            </p:nvSpPr>
            <p:spPr>
              <a:xfrm>
                <a:off x="952500" y="3048000"/>
                <a:ext cx="95250" cy="95250"/>
              </a:xfrm>
              <a:prstGeom prst="ellipse">
                <a:avLst/>
              </a:prstGeom>
              <a:solidFill>
                <a:srgbClr val="6E8B3D"/>
              </a:solidFill>
              <a:ln>
                <a:noFill/>
              </a:ln>
            </p:spPr>
          </p:sp>
          <p:sp>
            <p:nvSpPr>
              <p:cNvPr id="27" name="Ellipse 27"/>
              <p:cNvSpPr/>
              <p:nvPr/>
            </p:nvSpPr>
            <p:spPr>
              <a:xfrm>
                <a:off x="2266950" y="3048000"/>
                <a:ext cx="95250" cy="95250"/>
              </a:xfrm>
              <a:prstGeom prst="ellipse">
                <a:avLst/>
              </a:prstGeom>
              <a:noFill/>
              <a:ln w="19050">
                <a:solidFill>
                  <a:srgbClr val="14120F"/>
                </a:solidFill>
                <a:prstDash val="sysDot"/>
              </a:ln>
            </p:spPr>
          </p:sp>
          <p:sp>
            <p:nvSpPr>
              <p:cNvPr id="28" name="Ellipse 28"/>
              <p:cNvSpPr/>
              <p:nvPr/>
            </p:nvSpPr>
            <p:spPr>
              <a:xfrm>
                <a:off x="3581400" y="3048000"/>
                <a:ext cx="95250" cy="95250"/>
              </a:xfrm>
              <a:prstGeom prst="ellipse">
                <a:avLst/>
              </a:prstGeom>
              <a:solidFill>
                <a:srgbClr val="D8A21B"/>
              </a:solidFill>
              <a:ln>
                <a:noFill/>
              </a:ln>
            </p:spPr>
          </p:sp>
          <p:sp>
            <p:nvSpPr>
              <p:cNvPr id="29" name="Ellipse 29"/>
              <p:cNvSpPr/>
              <p:nvPr/>
            </p:nvSpPr>
            <p:spPr>
              <a:xfrm>
                <a:off x="4895850" y="3048000"/>
                <a:ext cx="95250" cy="95250"/>
              </a:xfrm>
              <a:prstGeom prst="ellipse">
                <a:avLst/>
              </a:prstGeom>
              <a:noFill/>
              <a:ln w="19050">
                <a:solidFill>
                  <a:srgbClr val="14120F"/>
                </a:solidFill>
                <a:prstDash val="sysDot"/>
              </a:ln>
            </p:spPr>
          </p:sp>
          <p:sp>
            <p:nvSpPr>
              <p:cNvPr id="30" name="Ellipse 30"/>
              <p:cNvSpPr/>
              <p:nvPr/>
            </p:nvSpPr>
            <p:spPr>
              <a:xfrm>
                <a:off x="6210300" y="3048000"/>
                <a:ext cx="95250" cy="95250"/>
              </a:xfrm>
              <a:prstGeom prst="ellipse">
                <a:avLst/>
              </a:prstGeom>
              <a:solidFill>
                <a:srgbClr val="A6301E"/>
              </a:solidFill>
              <a:ln>
                <a:noFill/>
              </a:ln>
            </p:spPr>
          </p:sp>
          <p:sp>
            <p:nvSpPr>
              <p:cNvPr id="31" name="Ellipse 31"/>
              <p:cNvSpPr/>
              <p:nvPr/>
            </p:nvSpPr>
            <p:spPr>
              <a:xfrm>
                <a:off x="7496175" y="3019425"/>
                <a:ext cx="152400" cy="152400"/>
              </a:xfrm>
              <a:prstGeom prst="ellipse">
                <a:avLst/>
              </a:prstGeom>
              <a:solidFill>
                <a:srgbClr val="4A2E1E"/>
              </a:solidFill>
              <a:ln>
                <a:noFill/>
              </a:ln>
            </p:spPr>
          </p:sp>
        </p:grpSp>
        <p:grpSp>
          <p:nvGrpSpPr>
            <p:cNvPr id="39" name="Group 39"/>
            <p:cNvGrpSpPr/>
            <p:nvPr/>
          </p:nvGrpSpPr>
          <p:grpSpPr>
            <a:xfrm>
              <a:off x="843636" y="3269456"/>
              <a:ext cx="6885229" cy="220028"/>
              <a:chOff x="843636" y="3269456"/>
              <a:chExt cx="6885229" cy="220028"/>
            </a:xfrm>
          </p:grpSpPr>
          <p:sp>
            <p:nvSpPr>
              <p:cNvPr id="33" name="TextBox 33"/>
              <p:cNvSpPr txBox="1"/>
              <p:nvPr/>
            </p:nvSpPr>
            <p:spPr>
              <a:xfrm>
                <a:off x="84363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绿茶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215808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白茶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347253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黄茶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478698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青茶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610143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dirty="0">
                    <a:solidFill>
                      <a:srgbClr val="14120F">
                        <a:alphaMod val="42000"/>
                      </a:srgbClr>
                    </a:solidFill>
                    <a:latin typeface="Microsoft YaHei"/>
                    <a:ea typeface="Microsoft YaHei"/>
                    <a:cs typeface="Microsoft YaHei"/>
                  </a:rPr>
                  <a:t>红茶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415886" y="3269456"/>
                <a:ext cx="3129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120" b="1" dirty="0">
                    <a:solidFill>
                      <a:srgbClr val="4A2E1E"/>
                    </a:solidFill>
                    <a:latin typeface="Microsoft YaHei"/>
                    <a:ea typeface="Microsoft YaHei"/>
                    <a:cs typeface="Microsoft YaHei"/>
                  </a:rPr>
                  <a:t>黑茶</a:t>
                </a:r>
              </a:p>
            </p:txBody>
          </p:sp>
        </p:grpSp>
      </p:grpSp>
    </p:spTree>
  </p:cSld>
  <p:clrMapOvr>
    <a:masterClrMapping/>
  </p:clrMapOvr>
  <mc:AlternateContent>
    <mc:Choice Requires="p159">
      <p:transition p14:dur="7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0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5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echat_tea_header_set">
  <a:themeElements>
    <a:clrScheme name="wechat_tea_header_se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wechat_tea_header_set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echat_tea_header_s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2026-09-04T11:40:49Z</dcterms:created>
  <dcterms:modified xsi:type="dcterms:W3CDTF">2026-09-04T11:40:49Z</dcterms:modified>
  <cp:category/>
  <cp:contentStatus/>
</cp:coreProperties>
</file>