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1830050" cy="15811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  <Relationship Id="rId16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这一组卡片讲一件很宋朝的事:点茶。宋徽宗在《大观茶论》里写下了一套七次注汤的手法,把一撮茶末打成一层雪一样的白沫。我们从调膏讲到咬盏,看看宋人是怎么做到的。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什么是点茶。把茶末放进盏里,加少量沸水调成浓膏,再分几次注水,用茶筅击拂,让茶面泛起一层白色汤花,这就是点茶。宋人把它和插花、鉴古、品香并称四般闲事。记录这套手法最完整的书是《大观茶论》,宋徽宗赵佶写于大观年间,原名《茶论》,全书二十篇,是世界上唯一一部由在位帝王写的茶学专著,其中的点篇记下了七汤的全部要领。这套手法在明代以后逐渐式微,却在日本茶道里保留至今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茶要三件器,《大观茶论》给每一件都定了标准。盏要青黑色、玉毫条达,也就是建窑黑釉的建盏,绀黑的釉和兔毫般的纹是为了衬出白色汤花,点之前还要先熁盏,把盏烤热或烫热来助茶香。筅要用老竹做,竹身厚重、筅尾疏而有劲,形如剑脊,击拂才有力。碾以银为上、熟铁次之,团饼先碾成末,再过罗筛细,罗要轻而平,不厌数,筛得越细,汤花越容易发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注汤之前先做三件事。第一是碾罗,把团饼碾成茶末,再用茶罗筛细,多筛几遍。第二是熁盏,把茶盏在火上烤热或用开水烫热,盏不温,茶粉不容易浮起来。第三是调膏,取茶粉约一钱放进盏里,倒少量沸水,调成融胶一样的浓膏,茶和水的比例就在这一步定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七汤正式开始。第一汤,水要沿着盏边环注,不能冲到茶膏上,注水的势头不要猛。先把茶膏搅开,再渐渐绕着盏打,手要轻、筅要重,指绕腕旋,上下打透,茶面像发面一样起来,冒出疏星皎月一般的泡,这就叫茶之根本立矣。第二汤,从茶面上方绕一圈快注快停,茶面不乱,用力击拂,汤色渐渐打开,泛起一颗颗珠子一样的白沫,原文叫珠玑磊落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汤,水可以多注一些,击拂从有力转向轻而匀,绕着盏打透里外,沫子细成小米粒和蟹眼一样,茶色到这里已经成了六七分。第四汤,水要少,茶筅转的幅度稍大、速度放慢,茶的清真华彩已经焕发出来,沫子像云雾一样慢慢升起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汤,水可以稍微放开一些,筅要轻匀而打透。沫还没起足就敲打催它,起过头就轻拂收它,直到茶面像凝住的霜雪,原文说结浚霭、结凝雪,茶色到此已尽。第六汤不再用力,只看沫子立得怎么样,哪里乳点结得太厚,就把筅停在那里缓缓绕着拂匀。按现代复原,这时水已经到了六分至八分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第七汤只看浓淡,够了就停。乳白的沫子涌起来,溢到盏边,却贴着盏壁不动,这就是咬盏,一盏茶点成了。按现代复原,第七汤以不超过盏缘折线为度,看浓度可点可不点。原文最后说,宜匀其轻清浮合者饮之。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成什么样才算好?《大观茶论》说,点茶之色以纯白为上真,青白为次,灰白次之,黄白又次之。汤花点成之后,文人还会在这层白沫上画花鸟鱼虫,叫茶百戏,也叫水丹青。篇末引《桐君录》的话,茗有饽,饮之宜人,虽多不为过也。七次注汤,一盏白雪。这套手法明代以后在中国逐渐失传,却在日本茶道里被保留下来,延续至今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xiaohongshu_song_diancha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xiaohongshu_song_diancha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834f29e46ba40e3.jpg"/>
  <Relationship Id="rId3" Type="http://schemas.openxmlformats.org/officeDocument/2006/relationships/image" Target="../media/image_2a22a19014282712.png"/>
  <Relationship Id="rId4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1133e1809338c1d.pn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e7552f676408d69.png"/>
  <Relationship Id="rId3" Type="http://schemas.openxmlformats.org/officeDocument/2006/relationships/image" Target="../media/image_f4c815b00ff04fe9.png"/>
  <Relationship Id="rId4" Type="http://schemas.openxmlformats.org/officeDocument/2006/relationships/image" Target="../media/image_e281a8d9f369456b.png"/>
  <Relationship Id="rId5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5b23e70ee12bbca.pn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36a57aadb9b19a7.png"/>
  <Relationship Id="rId3" Type="http://schemas.openxmlformats.org/officeDocument/2006/relationships/image" Target="../media/image_2a85f2f0f1925224.png"/>
  <Relationship Id="rId4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a3c46f7762c0e19.png"/>
  <Relationship Id="rId3" Type="http://schemas.openxmlformats.org/officeDocument/2006/relationships/image" Target="../media/image_a1133e1809338c1d.png"/>
  <Relationship Id="rId4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f0e123653eec73b.png"/>
  <Relationship Id="rId3" Type="http://schemas.openxmlformats.org/officeDocument/2006/relationships/image" Target="../media/image_21733767ceacae2f.png"/>
  <Relationship Id="rId4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f75344c068172dc.jp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102" r="0" b="102"/>
          <a:stretch>
            <a:fillRect/>
          </a:stretch>
        </p:blipFill>
        <p:spPr>
          <a:xfrm>
            <a:off x="0" y="0"/>
            <a:ext cx="11830050" cy="158115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903732" y="1011555"/>
            <a:ext cx="5596623" cy="410718"/>
            <a:chOff x="903732" y="1011555"/>
            <a:chExt cx="5596623" cy="410718"/>
          </a:xfrm>
        </p:grpSpPr>
        <p:sp>
          <p:nvSpPr>
            <p:cNvPr id="3" name="TextBox 3"/>
            <p:cNvSpPr txBox="1"/>
            <p:nvPr/>
          </p:nvSpPr>
          <p:spPr>
            <a:xfrm>
              <a:off x="903732" y="1011555"/>
              <a:ext cx="5596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spc="6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宋徽宗《大观茶论》 · 点茶法图解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" y="1676400"/>
            <a:ext cx="5905500" cy="2933700"/>
            <a:chOff x="914400" y="1676400"/>
            <a:chExt cx="5905500" cy="29337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1676400"/>
              <a:ext cx="5905500" cy="2933700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895350" y="4872990"/>
            <a:ext cx="6347612" cy="1738122"/>
            <a:chOff x="895350" y="4872990"/>
            <a:chExt cx="6347612" cy="1738122"/>
          </a:xfrm>
        </p:grpSpPr>
        <p:sp>
          <p:nvSpPr>
            <p:cNvPr id="7" name="TextBox 7"/>
            <p:cNvSpPr txBox="1"/>
            <p:nvPr/>
          </p:nvSpPr>
          <p:spPr>
            <a:xfrm>
              <a:off x="895350" y="4872990"/>
              <a:ext cx="5500116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一盏茶的七次注汤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14400" y="577215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2208" y="6141720"/>
              <a:ext cx="63407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从调膏到咬盏,宋人怎样把茶末打成一层白雪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6000" y="1771650"/>
            <a:ext cx="914400" cy="1032510"/>
            <a:chOff x="9906000" y="1771650"/>
            <a:chExt cx="914400" cy="1032510"/>
          </a:xfrm>
        </p:grpSpPr>
        <p:sp>
          <p:nvSpPr>
            <p:cNvPr id="11" name="Rectangle 11"/>
            <p:cNvSpPr/>
            <p:nvPr/>
          </p:nvSpPr>
          <p:spPr>
            <a:xfrm>
              <a:off x="9906000" y="1771650"/>
              <a:ext cx="914400" cy="914400"/>
            </a:xfrm>
            <a:prstGeom prst="rect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045446" y="1985010"/>
              <a:ext cx="6355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5EFE2"/>
                  </a:solidFill>
                  <a:latin typeface="KaiTi"/>
                  <a:ea typeface="KaiTi"/>
                  <a:cs typeface="KaiTi"/>
                </a:rPr>
                <a:t>宋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905256" y="1498854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共 9 页 · 左滑阅读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01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xmlns:p="http://schemas.openxmlformats.org/presentationml/2006/main" id="13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1000" y="6667500"/>
            <a:ext cx="12668250" cy="6000750"/>
          </a:xfrm>
          <a:custGeom>
            <a:avLst/>
            <a:gdLst/>
            <a:ahLst/>
            <a:cxnLst/>
            <a:rect l="l" t="t" r="r" b="b"/>
            <a:pathLst>
              <a:path w="12668250" h="6000750">
                <a:moveTo>
                  <a:pt x="0" y="5143500"/>
                </a:moveTo>
                <a:cubicBezTo>
                  <a:pt x="2095500" y="4000500"/>
                  <a:pt x="3810000" y="4572000"/>
                  <a:pt x="5334000" y="3429000"/>
                </a:cubicBezTo>
                <a:cubicBezTo>
                  <a:pt x="7048500" y="2095500"/>
                  <a:pt x="8572500" y="2952750"/>
                  <a:pt x="10287000" y="1524000"/>
                </a:cubicBezTo>
                <a:cubicBezTo>
                  <a:pt x="11144250" y="857250"/>
                  <a:pt x="11906250" y="381000"/>
                  <a:pt x="12668250" y="0"/>
                </a:cubicBezTo>
                <a:lnTo>
                  <a:pt x="12668250" y="857250"/>
                </a:lnTo>
                <a:cubicBezTo>
                  <a:pt x="11620500" y="1428750"/>
                  <a:pt x="10763250" y="2190750"/>
                  <a:pt x="9525000" y="3238500"/>
                </a:cubicBezTo>
                <a:cubicBezTo>
                  <a:pt x="8191500" y="4381500"/>
                  <a:pt x="6953250" y="3714750"/>
                  <a:pt x="5524500" y="4572000"/>
                </a:cubicBezTo>
                <a:cubicBezTo>
                  <a:pt x="4000500" y="5524500"/>
                  <a:pt x="2190750" y="5715000"/>
                  <a:pt x="0" y="6000750"/>
                </a:cubicBezTo>
                <a:close/>
              </a:path>
            </a:pathLst>
          </a:custGeom>
          <a:solidFill>
            <a:srgbClr val="2B2A28">
              <a:alpha val="5000"/>
            </a:srgbClr>
          </a:solidFill>
          <a:ln>
            <a:noFill/>
          </a:ln>
        </p:spPr>
      </p:sp>
      <p:grpSp>
        <p:nvGrpSpPr>
          <p:cNvPr id="4" name="Group 4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3" name="TextBox 3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一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95350" y="1815465"/>
            <a:ext cx="7239000" cy="2266950"/>
            <a:chOff x="895350" y="1815465"/>
            <a:chExt cx="7239000" cy="2266950"/>
          </a:xfrm>
        </p:grpSpPr>
        <p:sp>
          <p:nvSpPr>
            <p:cNvPr id="5" name="TextBox 5"/>
            <p:cNvSpPr txBox="1"/>
            <p:nvPr/>
          </p:nvSpPr>
          <p:spPr>
            <a:xfrm>
              <a:off x="895350" y="1815465"/>
              <a:ext cx="7239000" cy="2266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8250"/>
                </a:lnSpc>
              </a:pPr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点茶,</a:t>
              </a:r>
              <a:br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宋人的四般闲事之一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914400" y="394335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897636" y="4520565"/>
            <a:ext cx="7619238" cy="2706052"/>
            <a:chOff x="897636" y="4520565"/>
            <a:chExt cx="7619238" cy="2706052"/>
          </a:xfrm>
        </p:grpSpPr>
        <p:sp>
          <p:nvSpPr>
            <p:cNvPr id="8" name="TextBox 8"/>
            <p:cNvSpPr txBox="1"/>
            <p:nvPr/>
          </p:nvSpPr>
          <p:spPr>
            <a:xfrm>
              <a:off x="897636" y="4520565"/>
              <a:ext cx="7619238" cy="19789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3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把茶末放入盏中,加少量沸水调成浓膏,</a:t>
              </a:r>
              <a:br/>
              <a:r>
                <a:rPr lang="zh-CN" sz="33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再分次注水、用茶筅击拂,</a:t>
              </a:r>
              <a:br/>
              <a:r>
                <a:rPr lang="zh-CN" sz="33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让茶面泛起一层白色汤花——这就是点茶。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6786562"/>
              <a:ext cx="6413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宋人把它与插花、鉴古、品香并称“四般闲事”。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22622" y="7620000"/>
            <a:ext cx="2852356" cy="3067050"/>
            <a:chOff x="8022622" y="7620000"/>
            <a:chExt cx="2852356" cy="3067050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22622" y="7620000"/>
              <a:ext cx="2852356" cy="3067050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899160" y="7867650"/>
            <a:ext cx="5675662" cy="2768917"/>
            <a:chOff x="899160" y="7867650"/>
            <a:chExt cx="5675662" cy="2768917"/>
          </a:xfrm>
        </p:grpSpPr>
        <p:sp>
          <p:nvSpPr>
            <p:cNvPr id="13" name="TextBox 13"/>
            <p:cNvSpPr txBox="1"/>
            <p:nvPr/>
          </p:nvSpPr>
          <p:spPr>
            <a:xfrm>
              <a:off x="899160" y="7867650"/>
              <a:ext cx="25908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《大观茶论》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2970" y="8558212"/>
              <a:ext cx="5494972" cy="13544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宋徽宗赵佶著,成于大观年间(1107—1110),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原名《茶论》,全书二十篇——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世界上唯一由在位帝王写下的茶学专著。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2970" y="10196512"/>
              <a:ext cx="56718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其中“点”篇,记下了七次注汤的全部手法。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03732" y="11658600"/>
            <a:ext cx="9904095" cy="2527173"/>
            <a:chOff x="903732" y="11658600"/>
            <a:chExt cx="9904095" cy="2527173"/>
          </a:xfrm>
        </p:grpSpPr>
        <p:sp>
          <p:nvSpPr>
            <p:cNvPr id="17" name="Line 17"/>
            <p:cNvSpPr/>
            <p:nvPr/>
          </p:nvSpPr>
          <p:spPr>
            <a:xfrm>
              <a:off x="1047750" y="12382500"/>
              <a:ext cx="9734550" cy="9525"/>
            </a:xfrm>
            <a:custGeom>
              <a:avLst/>
              <a:gdLst/>
              <a:ahLst/>
              <a:cxnLst/>
              <a:rect l="l" t="t" r="r" b="b"/>
              <a:pathLst>
                <a:path w="9734550" h="9525">
                  <a:moveTo>
                    <a:pt x="0" y="0"/>
                  </a:moveTo>
                  <a:lnTo>
                    <a:pt x="9734550" y="0"/>
                  </a:lnTo>
                </a:path>
              </a:pathLst>
            </a:custGeom>
            <a:noFill/>
            <a:ln w="19050">
              <a:solidFill>
                <a:srgbClr val="C9BFAA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2171700" y="12268200"/>
              <a:ext cx="228600" cy="228600"/>
            </a:xfrm>
            <a:prstGeom prst="ellipse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5791200" y="12268200"/>
              <a:ext cx="228600" cy="228600"/>
            </a:xfrm>
            <a:prstGeom prst="ellipse">
              <a:avLst/>
            </a:prstGeom>
            <a:noFill/>
            <a:ln w="28575">
              <a:solidFill>
                <a:srgbClr val="2B2A28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9410700" y="12268200"/>
              <a:ext cx="228600" cy="228600"/>
            </a:xfrm>
            <a:prstGeom prst="ellipse">
              <a:avLst/>
            </a:prstGeom>
            <a:noFill/>
            <a:ln w="28575">
              <a:solidFill>
                <a:srgbClr val="2B2A28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057400" y="11658600"/>
              <a:ext cx="457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036820" y="11658600"/>
              <a:ext cx="1737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明及以后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83040" y="11658600"/>
              <a:ext cx="883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日本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66781" y="12746355"/>
              <a:ext cx="24384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盛行,列入四般闲事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329428" y="127463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逐渐式微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242173" y="12746355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延续为茶道主要茶艺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03732" y="13775055"/>
              <a:ext cx="78097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这套手法在中国明代以后几乎失传,却在日本茶道里保留至今。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29" name="TextBox 29"/>
            <p:cNvSpPr txBox="1"/>
            <p:nvPr/>
          </p:nvSpPr>
          <p:spPr>
            <a:xfrm>
              <a:off x="905256" y="14988540"/>
              <a:ext cx="58823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据《大观茶论》、维基百科“点茶”“大观茶论”条目整理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02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4000500" y="4476750"/>
            <a:ext cx="9525" cy="9620250"/>
          </a:xfrm>
          <a:custGeom>
            <a:avLst/>
            <a:gdLst/>
            <a:ahLst/>
            <a:cxnLst/>
            <a:rect l="l" t="t" r="r" b="b"/>
            <a:pathLst>
              <a:path w="9525" h="9620250">
                <a:moveTo>
                  <a:pt x="0" y="0"/>
                </a:moveTo>
                <a:lnTo>
                  <a:pt x="0" y="9620250"/>
                </a:lnTo>
              </a:path>
            </a:pathLst>
          </a:custGeom>
          <a:noFill/>
          <a:ln w="19050">
            <a:solidFill>
              <a:srgbClr val="C9BFAA"/>
            </a:solidFill>
          </a:ln>
        </p:spPr>
      </p:sp>
      <p:grpSp>
        <p:nvGrpSpPr>
          <p:cNvPr id="4" name="Group 4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3" name="TextBox 3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二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5350" y="1815465"/>
            <a:ext cx="5414772" cy="2266950"/>
            <a:chOff x="895350" y="1815465"/>
            <a:chExt cx="5414772" cy="2266950"/>
          </a:xfrm>
        </p:grpSpPr>
        <p:sp>
          <p:nvSpPr>
            <p:cNvPr id="5" name="TextBox 5"/>
            <p:cNvSpPr txBox="1"/>
            <p:nvPr/>
          </p:nvSpPr>
          <p:spPr>
            <a:xfrm>
              <a:off x="895350" y="1815465"/>
              <a:ext cx="3243941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三件器,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95350" y="2863215"/>
              <a:ext cx="5414772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各有一句标准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914400" y="394335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1047750" y="4629150"/>
            <a:ext cx="8920353" cy="2527173"/>
            <a:chOff x="1047750" y="4629150"/>
            <a:chExt cx="8920353" cy="2527173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7750" y="4629150"/>
              <a:ext cx="2762250" cy="2390775"/>
            </a:xfrm>
            <a:prstGeom prst="rect">
              <a:avLst/>
            </a:prstGeom>
          </p:spPr>
        </p:pic>
        <p:sp>
          <p:nvSpPr>
            <p:cNvPr id="10" name="Ellipse 10"/>
            <p:cNvSpPr/>
            <p:nvPr/>
          </p:nvSpPr>
          <p:spPr>
            <a:xfrm>
              <a:off x="3914775" y="5743575"/>
              <a:ext cx="171450" cy="171450"/>
            </a:xfrm>
            <a:prstGeom prst="ellipse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457700" y="4880610"/>
              <a:ext cx="6355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27320" y="5091112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建窑黑釉建盏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463796" y="5744528"/>
              <a:ext cx="497692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“盏色贵青黑,玉毫条达者为上”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66082" y="6345555"/>
              <a:ext cx="5502021" cy="8107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绀黑的釉、兔毫般的纹,为的是衬出白色汤花。</a:t>
              </a:r>
              <a:br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点前先熁盏——烤热或烫热,助茶香。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52600" y="7867650"/>
            <a:ext cx="8975750" cy="2809875"/>
            <a:chOff x="1752600" y="7867650"/>
            <a:chExt cx="8975750" cy="2809875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2600" y="7867650"/>
              <a:ext cx="1352550" cy="2809875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3914775" y="8982075"/>
              <a:ext cx="171450" cy="171450"/>
            </a:xfrm>
            <a:prstGeom prst="ellipse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457700" y="8119110"/>
              <a:ext cx="6355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筅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227320" y="83296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竹制茶筅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463796" y="8983028"/>
              <a:ext cx="626455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“以筯竹老者为之,身欲厚重,筅欲疏劲”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66082" y="9584055"/>
              <a:ext cx="4728591" cy="8107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竹身要厚重,筅尾要疏而有劲,形如剑脊,</a:t>
              </a:r>
              <a:br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才能击拂有力、运用自如。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52500" y="11296650"/>
            <a:ext cx="9413138" cy="2336673"/>
            <a:chOff x="952500" y="11296650"/>
            <a:chExt cx="9413138" cy="2336673"/>
          </a:xfrm>
        </p:grpSpPr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500" y="11296650"/>
              <a:ext cx="2952750" cy="2295525"/>
            </a:xfrm>
            <a:prstGeom prst="rect">
              <a:avLst/>
            </a:prstGeom>
          </p:spPr>
        </p:pic>
        <p:sp>
          <p:nvSpPr>
            <p:cNvPr id="24" name="Ellipse 24"/>
            <p:cNvSpPr/>
            <p:nvPr/>
          </p:nvSpPr>
          <p:spPr>
            <a:xfrm>
              <a:off x="3914775" y="12220575"/>
              <a:ext cx="171450" cy="171450"/>
            </a:xfrm>
            <a:prstGeom prst="ellipse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457700" y="11357610"/>
              <a:ext cx="6355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碾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227320" y="11568112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茶碾与茶罗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463796" y="12221528"/>
              <a:ext cx="590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“碾以银为上,熟铁次之;罗必轻而平”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66082" y="12822555"/>
              <a:ext cx="4635246" cy="8107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团饼先碾成末,再过罗筛细——“不厌数”,</a:t>
              </a:r>
              <a:br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筛得越细,汤花越易发立。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30" name="TextBox 30"/>
            <p:cNvSpPr txBox="1"/>
            <p:nvPr/>
          </p:nvSpPr>
          <p:spPr>
            <a:xfrm>
              <a:off x="905256" y="1498854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引文均出自《大观茶论》盏、筅、罗碾诸篇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03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1428750" y="4762500"/>
            <a:ext cx="9525" cy="8953500"/>
          </a:xfrm>
          <a:custGeom>
            <a:avLst/>
            <a:gdLst/>
            <a:ahLst/>
            <a:cxnLst/>
            <a:rect l="l" t="t" r="r" b="b"/>
            <a:pathLst>
              <a:path w="9525" h="8953500">
                <a:moveTo>
                  <a:pt x="0" y="0"/>
                </a:moveTo>
                <a:lnTo>
                  <a:pt x="0" y="8953500"/>
                </a:lnTo>
              </a:path>
            </a:pathLst>
          </a:custGeom>
          <a:noFill/>
          <a:ln w="19050">
            <a:solidFill>
              <a:srgbClr val="C9BFAA"/>
            </a:solidFill>
            <a:prstDash val="dash"/>
          </a:ln>
        </p:spPr>
      </p:sp>
      <p:grpSp>
        <p:nvGrpSpPr>
          <p:cNvPr id="4" name="Group 4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3" name="TextBox 3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三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5350" y="1815465"/>
            <a:ext cx="4518660" cy="2266950"/>
            <a:chOff x="895350" y="1815465"/>
            <a:chExt cx="4518660" cy="2266950"/>
          </a:xfrm>
        </p:grpSpPr>
        <p:sp>
          <p:nvSpPr>
            <p:cNvPr id="5" name="TextBox 5"/>
            <p:cNvSpPr txBox="1"/>
            <p:nvPr/>
          </p:nvSpPr>
          <p:spPr>
            <a:xfrm>
              <a:off x="895350" y="1815465"/>
              <a:ext cx="4140053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注汤之前,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95350" y="2863215"/>
              <a:ext cx="451866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先做三件事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914400" y="394335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1009650" y="4798695"/>
            <a:ext cx="7308571" cy="1671828"/>
            <a:chOff x="1009650" y="4798695"/>
            <a:chExt cx="7308571" cy="1671828"/>
          </a:xfrm>
        </p:grpSpPr>
        <p:sp>
          <p:nvSpPr>
            <p:cNvPr id="9" name="Ellipse 9"/>
            <p:cNvSpPr/>
            <p:nvPr/>
          </p:nvSpPr>
          <p:spPr>
            <a:xfrm>
              <a:off x="1009650" y="4914900"/>
              <a:ext cx="838200" cy="838200"/>
            </a:xfrm>
            <a:prstGeom prst="ellipse">
              <a:avLst/>
            </a:prstGeom>
            <a:solidFill>
              <a:srgbClr val="2B2A28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00150" y="5162550"/>
              <a:ext cx="457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F5EFE2"/>
                  </a:solidFill>
                  <a:latin typeface="KaiTi"/>
                  <a:ea typeface="KaiTi"/>
                  <a:cs typeface="KaiTi"/>
                </a:rPr>
                <a:t>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66950" y="4798695"/>
              <a:ext cx="181741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碾 · 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73808" y="5532120"/>
              <a:ext cx="47253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把团饼碾成茶末,再用茶罗筛细。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75332" y="6059805"/>
              <a:ext cx="60428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“罗必轻而平,不厌数”——多筛几遍,末越细越好。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9650" y="7656195"/>
            <a:ext cx="6559410" cy="1671828"/>
            <a:chOff x="1009650" y="7656195"/>
            <a:chExt cx="6559410" cy="1671828"/>
          </a:xfrm>
        </p:grpSpPr>
        <p:sp>
          <p:nvSpPr>
            <p:cNvPr id="15" name="Ellipse 15"/>
            <p:cNvSpPr/>
            <p:nvPr/>
          </p:nvSpPr>
          <p:spPr>
            <a:xfrm>
              <a:off x="1009650" y="7772400"/>
              <a:ext cx="838200" cy="838200"/>
            </a:xfrm>
            <a:prstGeom prst="ellipse">
              <a:avLst/>
            </a:prstGeom>
            <a:solidFill>
              <a:srgbClr val="2B2A28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00150" y="8020050"/>
              <a:ext cx="457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F5EFE2"/>
                  </a:solidFill>
                  <a:latin typeface="KaiTi"/>
                  <a:ea typeface="KaiTi"/>
                  <a:cs typeface="KaiTi"/>
                </a:rPr>
                <a:t>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66950" y="7656195"/>
              <a:ext cx="132231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熁 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273808" y="8389620"/>
              <a:ext cx="50484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把茶盏在火上烤热,或用开水烫热。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75332" y="8917305"/>
              <a:ext cx="52937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盏不温,茶粉不易浮起;盏温了,茶香才发。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09650" y="10513695"/>
            <a:ext cx="9906000" cy="3455289"/>
            <a:chOff x="1009650" y="10513695"/>
            <a:chExt cx="9906000" cy="3455289"/>
          </a:xfrm>
        </p:grpSpPr>
        <p:sp>
          <p:nvSpPr>
            <p:cNvPr id="21" name="Ellipse 21"/>
            <p:cNvSpPr/>
            <p:nvPr/>
          </p:nvSpPr>
          <p:spPr>
            <a:xfrm>
              <a:off x="1009650" y="10629900"/>
              <a:ext cx="838200" cy="838200"/>
            </a:xfrm>
            <a:prstGeom prst="ellipse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200150" y="10877550"/>
              <a:ext cx="457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F5EFE2"/>
                  </a:solidFill>
                  <a:latin typeface="KaiTi"/>
                  <a:ea typeface="KaiTi"/>
                  <a:cs typeface="KaiTi"/>
                </a:rPr>
                <a:t>叁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266950" y="10513695"/>
              <a:ext cx="132231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调 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73808" y="11247120"/>
              <a:ext cx="432206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取茶粉约一钱入盏,倒少量沸水,</a:t>
              </a:r>
              <a:br/>
              <a:r>
                <a:rPr lang="zh-CN" sz="240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调成融胶一般的浓膏。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275332" y="12346305"/>
              <a:ext cx="689099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“量茶受汤,调如融胶”——茶与水的比例,在这一步定下。</a:t>
              </a:r>
            </a:p>
          </p:txBody>
        </p:sp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48650" y="10668000"/>
              <a:ext cx="2667000" cy="2867025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8967216" y="136169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盏底的茶膏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29" name="TextBox 29"/>
            <p:cNvSpPr txBox="1"/>
            <p:nvPr/>
          </p:nvSpPr>
          <p:spPr>
            <a:xfrm>
              <a:off x="905256" y="1498854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据《大观茶论》罗碾、点诸篇及闽北日报复原报道整理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04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2" name="TextBox 2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四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5350" y="1815465"/>
            <a:ext cx="4986879" cy="1219200"/>
            <a:chOff x="895350" y="1815465"/>
            <a:chExt cx="4986879" cy="1219200"/>
          </a:xfrm>
        </p:grpSpPr>
        <p:sp>
          <p:nvSpPr>
            <p:cNvPr id="4" name="TextBox 4"/>
            <p:cNvSpPr txBox="1"/>
            <p:nvPr/>
          </p:nvSpPr>
          <p:spPr>
            <a:xfrm>
              <a:off x="895350" y="1815465"/>
              <a:ext cx="4986879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七汤 · 一 二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914400" y="285750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914400" y="3609975"/>
            <a:ext cx="9160192" cy="4809554"/>
            <a:chOff x="914400" y="3609975"/>
            <a:chExt cx="9160192" cy="4809554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400" y="3813791"/>
              <a:ext cx="3143250" cy="3373792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4457700" y="3609975"/>
              <a:ext cx="19583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第一汤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656832" y="386905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茶之根本立矣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64558" y="4503420"/>
              <a:ext cx="5099304" cy="1345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“环注盏畔,勿使侵茶。势不欲猛,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先须搅动茶膏,渐加周拂,手轻筅重,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指绕腕旋,上下透彻,如酵蘖之起面。”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65320" y="6329362"/>
              <a:ext cx="5609272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水沿盏边环注,不要冲到茶膏上;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先搅开茶膏,再手轻筅重地绕圈打透,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茶面像发面一样起来,冒出疏星皎月般的泡。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66844" y="8038148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现代复原:第一汤水不宜多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914400" y="9144000"/>
            <a:ext cx="10001250" cy="9525"/>
          </a:xfrm>
          <a:custGeom>
            <a:avLst/>
            <a:gdLst/>
            <a:ahLst/>
            <a:cxnLst/>
            <a:rect l="l" t="t" r="r" b="b"/>
            <a:pathLst>
              <a:path w="10001250" h="9525">
                <a:moveTo>
                  <a:pt x="0" y="0"/>
                </a:moveTo>
                <a:lnTo>
                  <a:pt x="10001250" y="0"/>
                </a:lnTo>
              </a:path>
            </a:pathLst>
          </a:custGeom>
          <a:noFill/>
          <a:ln w="19050">
            <a:solidFill>
              <a:srgbClr val="C9BFAA"/>
            </a:solidFill>
          </a:ln>
        </p:spPr>
      </p:sp>
      <p:grpSp>
        <p:nvGrpSpPr>
          <p:cNvPr id="20" name="Group 20"/>
          <p:cNvGrpSpPr/>
          <p:nvPr/>
        </p:nvGrpSpPr>
        <p:grpSpPr>
          <a:xfrm>
            <a:off x="914400" y="9705975"/>
            <a:ext cx="8344662" cy="4035742"/>
            <a:chOff x="914400" y="9705975"/>
            <a:chExt cx="8344662" cy="4035742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9906000"/>
              <a:ext cx="3143250" cy="3381375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4457700" y="9705975"/>
              <a:ext cx="19583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第二汤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656832" y="99650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珠玑磊落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64558" y="10599420"/>
              <a:ext cx="4794504" cy="1345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“自茶面注之,周回一线。急注急上,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茶面不动,击拂既力,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色泽渐开,珠玑磊落。”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65320" y="12425362"/>
              <a:ext cx="4494848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这一次从茶面上方绕一圈快注快停,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茶面不乱;用力击拂,汤色渐渐打开,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泛起一颗颗珠子般的白沫。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21" name="TextBox 21"/>
            <p:cNvSpPr txBox="1"/>
            <p:nvPr/>
          </p:nvSpPr>
          <p:spPr>
            <a:xfrm>
              <a:off x="905256" y="14988540"/>
              <a:ext cx="46465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引文出自《大观茶论·点》;盏面为示意插画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05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2" name="TextBox 2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五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5350" y="1815465"/>
            <a:ext cx="4986879" cy="1219200"/>
            <a:chOff x="895350" y="1815465"/>
            <a:chExt cx="4986879" cy="1219200"/>
          </a:xfrm>
        </p:grpSpPr>
        <p:sp>
          <p:nvSpPr>
            <p:cNvPr id="4" name="TextBox 4"/>
            <p:cNvSpPr txBox="1"/>
            <p:nvPr/>
          </p:nvSpPr>
          <p:spPr>
            <a:xfrm>
              <a:off x="895350" y="1815465"/>
              <a:ext cx="4986879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七汤 · 三 四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914400" y="285750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14400" y="3609975"/>
            <a:ext cx="9160192" cy="4035742"/>
            <a:chOff x="914400" y="3609975"/>
            <a:chExt cx="9160192" cy="4035742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400" y="3810000"/>
              <a:ext cx="3143250" cy="3381375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4457700" y="3609975"/>
              <a:ext cx="19583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第三汤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656832" y="38690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粟文蟹眼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64558" y="4503420"/>
              <a:ext cx="5129784" cy="1345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“多置,如前击拂,渐贵轻匀,周环旋复,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表里洞彻,粟文蟹眼,泛结杂起,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茶之色十已得其六七。”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65320" y="6329362"/>
              <a:ext cx="5609272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水可以多注一些;击拂从有力转向轻而匀,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绕着盏打透里外。沫子细成小米粒、蟹眼状,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茶色到这里已成了六七分。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914400" y="9144000"/>
            <a:ext cx="10001250" cy="9525"/>
          </a:xfrm>
          <a:custGeom>
            <a:avLst/>
            <a:gdLst/>
            <a:ahLst/>
            <a:cxnLst/>
            <a:rect l="l" t="t" r="r" b="b"/>
            <a:pathLst>
              <a:path w="10001250" h="9525">
                <a:moveTo>
                  <a:pt x="0" y="0"/>
                </a:moveTo>
                <a:lnTo>
                  <a:pt x="10001250" y="0"/>
                </a:lnTo>
              </a:path>
            </a:pathLst>
          </a:custGeom>
          <a:noFill/>
          <a:ln w="19050">
            <a:solidFill>
              <a:srgbClr val="C9BFAA"/>
            </a:solidFill>
          </a:ln>
        </p:spPr>
      </p:sp>
      <p:grpSp>
        <p:nvGrpSpPr>
          <p:cNvPr id="20" name="Group 20"/>
          <p:cNvGrpSpPr/>
          <p:nvPr/>
        </p:nvGrpSpPr>
        <p:grpSpPr>
          <a:xfrm>
            <a:off x="914400" y="9705975"/>
            <a:ext cx="9445942" cy="4466654"/>
            <a:chOff x="914400" y="9705975"/>
            <a:chExt cx="9445942" cy="4466654"/>
          </a:xfrm>
        </p:grpSpPr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9906000"/>
              <a:ext cx="3143250" cy="3381375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4457700" y="9705975"/>
              <a:ext cx="19583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第四汤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56832" y="99650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云雾渐生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64558" y="10599420"/>
              <a:ext cx="4794504" cy="9075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“尚啬,筅欲转稍宽而勿速,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其清真华彩,既已焕发,云雾渐生。”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65320" y="12044362"/>
              <a:ext cx="5895022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这一汤水要少;茶筅转得幅度稍大、速度放慢。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茶的清真华彩已经焕发出来,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沫子像云雾一样慢慢升起。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66844" y="13791248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现代复原:第四汤注水要少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21" name="TextBox 21"/>
            <p:cNvSpPr txBox="1"/>
            <p:nvPr/>
          </p:nvSpPr>
          <p:spPr>
            <a:xfrm>
              <a:off x="905256" y="14988540"/>
              <a:ext cx="46465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引文出自《大观茶论·点》;盏面为示意插画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06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2" name="TextBox 2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六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5350" y="1815465"/>
            <a:ext cx="4986879" cy="1219200"/>
            <a:chOff x="895350" y="1815465"/>
            <a:chExt cx="4986879" cy="1219200"/>
          </a:xfrm>
        </p:grpSpPr>
        <p:sp>
          <p:nvSpPr>
            <p:cNvPr id="4" name="TextBox 4"/>
            <p:cNvSpPr txBox="1"/>
            <p:nvPr/>
          </p:nvSpPr>
          <p:spPr>
            <a:xfrm>
              <a:off x="895350" y="1815465"/>
              <a:ext cx="4986879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七汤 · 五 六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914400" y="285750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914400" y="3609975"/>
            <a:ext cx="9259062" cy="4809554"/>
            <a:chOff x="914400" y="3609975"/>
            <a:chExt cx="9259062" cy="4809554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400" y="3810000"/>
              <a:ext cx="3143250" cy="3381375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4457700" y="3609975"/>
              <a:ext cx="19583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第五汤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656832" y="3869055"/>
              <a:ext cx="2155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结凝雪,茶色尽矣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64558" y="4503420"/>
              <a:ext cx="5708904" cy="1345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“乃可少纵,筅欲轻匀而透达。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如发立未尽,则击以作之;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发立已过,则拂以敛之。结浚霭,结凝雪。”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65320" y="6329362"/>
              <a:ext cx="5637848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水可以稍放开一些;筅要轻匀而打透。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沫还没起足就敲打催它,起过头就轻拂收它——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直到茶面像凝住的霜雪,茶色到此已尽。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66844" y="8038148"/>
              <a:ext cx="38393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现代复原:第五汤注水可适当多些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914400" y="9144000"/>
            <a:ext cx="10001250" cy="9525"/>
          </a:xfrm>
          <a:custGeom>
            <a:avLst/>
            <a:gdLst/>
            <a:ahLst/>
            <a:cxnLst/>
            <a:rect l="l" t="t" r="r" b="b"/>
            <a:pathLst>
              <a:path w="10001250" h="9525">
                <a:moveTo>
                  <a:pt x="0" y="0"/>
                </a:moveTo>
                <a:lnTo>
                  <a:pt x="10001250" y="0"/>
                </a:lnTo>
              </a:path>
            </a:pathLst>
          </a:custGeom>
          <a:noFill/>
          <a:ln w="19050">
            <a:solidFill>
              <a:srgbClr val="C9BFAA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14400" y="9705975"/>
            <a:ext cx="9317355" cy="4466654"/>
            <a:chOff x="914400" y="9705975"/>
            <a:chExt cx="9317355" cy="4466654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9906000"/>
              <a:ext cx="3143250" cy="3381375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4457700" y="9705975"/>
              <a:ext cx="19583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第六汤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656832" y="996505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缓绕拂动而已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64558" y="10599420"/>
              <a:ext cx="4017264" cy="9075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“以观立作,乳点勃结,</a:t>
              </a:r>
              <a:br/>
              <a:r>
                <a:rPr lang="zh-CN" sz="24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则以筅著居,缓绕拂动而已。”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65320" y="12044362"/>
              <a:ext cx="5766435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这一汤只看沫子立得如何:哪里乳点结得太厚,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就把筅停在那里,缓缓绕着拂匀。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不再用力,只做修整。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466844" y="13791248"/>
              <a:ext cx="38393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现代复原:此时水已达六分至八分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22" name="TextBox 22"/>
            <p:cNvSpPr txBox="1"/>
            <p:nvPr/>
          </p:nvSpPr>
          <p:spPr>
            <a:xfrm>
              <a:off x="905256" y="14988540"/>
              <a:ext cx="46465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引文出自《大观茶论·点》;盏面为示意插画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07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102" r="0" b="102"/>
          <a:stretch>
            <a:fillRect/>
          </a:stretch>
        </p:blipFill>
        <p:spPr>
          <a:xfrm>
            <a:off x="0" y="0"/>
            <a:ext cx="11830050" cy="158115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3" name="TextBox 3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F5EFE2"/>
                  </a:solidFill>
                  <a:latin typeface="Microsoft YaHei"/>
                  <a:ea typeface="Microsoft YaHei"/>
                  <a:cs typeface="Microsoft YaHei"/>
                </a:rPr>
                <a:t>宋 · 点茶 · 七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73140" y="5574030"/>
            <a:ext cx="6083770" cy="5169599"/>
            <a:chOff x="2873140" y="5574030"/>
            <a:chExt cx="6083770" cy="5169599"/>
          </a:xfrm>
        </p:grpSpPr>
        <p:sp>
          <p:nvSpPr>
            <p:cNvPr id="5" name="TextBox 5"/>
            <p:cNvSpPr txBox="1"/>
            <p:nvPr/>
          </p:nvSpPr>
          <p:spPr>
            <a:xfrm>
              <a:off x="2982224" y="5574030"/>
              <a:ext cx="586560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第七汤 · 咬盏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4962525" y="66675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2875216" y="7138035"/>
              <a:ext cx="6079617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“以分轻清重浊,相稀稠得中,可欲则止。</a:t>
              </a:r>
              <a:br/>
              <a:r>
                <a:rPr lang="zh-CN" sz="27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乳雾汹涌,溢盏而起,</a:t>
              </a:r>
              <a:br/>
              <a:r>
                <a:rPr lang="zh-CN" sz="27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周回旋而不动,谓之咬盏。”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953226" y="9091612"/>
              <a:ext cx="5923598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45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最后一汤只看浓淡,够了就停。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乳白的沫子涌起、溢到盏边,却贴着盏壁不动——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这就是“咬盏”,一盏点成。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73140" y="10362248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现代复原:以不超过盏缘折线为度,视浓度可点可不点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67353" y="11472862"/>
            <a:ext cx="3895344" cy="440055"/>
            <a:chOff x="3967353" y="11472862"/>
            <a:chExt cx="3895344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3967353" y="11472862"/>
              <a:ext cx="38953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“宜匀其轻清浮合者饮之。”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905256" y="14988540"/>
              <a:ext cx="2817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FE2"/>
                  </a:solidFill>
                  <a:latin typeface="Microsoft YaHei"/>
                  <a:ea typeface="Microsoft YaHei"/>
                  <a:cs typeface="Microsoft YaHei"/>
                </a:rPr>
                <a:t>引文出自《大观茶论·点》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F5EFE2"/>
                  </a:solidFill>
                  <a:latin typeface="Arial"/>
                  <a:ea typeface="Arial"/>
                  <a:cs typeface="Arial"/>
                </a:rPr>
                <a:t>08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1000" y="1905000"/>
            <a:ext cx="12668250" cy="4762500"/>
          </a:xfrm>
          <a:custGeom>
            <a:avLst/>
            <a:gdLst/>
            <a:ahLst/>
            <a:cxnLst/>
            <a:rect l="l" t="t" r="r" b="b"/>
            <a:pathLst>
              <a:path w="12668250" h="4762500">
                <a:moveTo>
                  <a:pt x="0" y="3429000"/>
                </a:moveTo>
                <a:cubicBezTo>
                  <a:pt x="1905000" y="2571750"/>
                  <a:pt x="3524250" y="3048000"/>
                  <a:pt x="5143500" y="2190750"/>
                </a:cubicBezTo>
                <a:cubicBezTo>
                  <a:pt x="6953250" y="1238250"/>
                  <a:pt x="8477250" y="1905000"/>
                  <a:pt x="10191750" y="952500"/>
                </a:cubicBezTo>
                <a:cubicBezTo>
                  <a:pt x="11049000" y="476250"/>
                  <a:pt x="11811000" y="190500"/>
                  <a:pt x="12668250" y="0"/>
                </a:cubicBezTo>
                <a:lnTo>
                  <a:pt x="12668250" y="762000"/>
                </a:lnTo>
                <a:cubicBezTo>
                  <a:pt x="11715750" y="1143000"/>
                  <a:pt x="10858500" y="1714500"/>
                  <a:pt x="9620250" y="2476500"/>
                </a:cubicBezTo>
                <a:cubicBezTo>
                  <a:pt x="8191500" y="3333750"/>
                  <a:pt x="6953250" y="2762250"/>
                  <a:pt x="5429250" y="3524250"/>
                </a:cubicBezTo>
                <a:cubicBezTo>
                  <a:pt x="3905250" y="4286250"/>
                  <a:pt x="2095500" y="4381500"/>
                  <a:pt x="0" y="4762500"/>
                </a:cubicBezTo>
                <a:close/>
              </a:path>
            </a:pathLst>
          </a:custGeom>
          <a:solidFill>
            <a:srgbClr val="2B2A28">
              <a:alpha val="5000"/>
            </a:srgbClr>
          </a:solidFill>
          <a:ln>
            <a:noFill/>
          </a:ln>
        </p:spPr>
      </p:sp>
      <p:grpSp>
        <p:nvGrpSpPr>
          <p:cNvPr id="4" name="Group 4"/>
          <p:cNvGrpSpPr/>
          <p:nvPr/>
        </p:nvGrpSpPr>
        <p:grpSpPr>
          <a:xfrm>
            <a:off x="904494" y="989648"/>
            <a:ext cx="2218830" cy="381381"/>
            <a:chOff x="904494" y="989648"/>
            <a:chExt cx="2218830" cy="381381"/>
          </a:xfrm>
        </p:grpSpPr>
        <p:sp>
          <p:nvSpPr>
            <p:cNvPr id="3" name="TextBox 3"/>
            <p:cNvSpPr txBox="1"/>
            <p:nvPr/>
          </p:nvSpPr>
          <p:spPr>
            <a:xfrm>
              <a:off x="904494" y="989648"/>
              <a:ext cx="2218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spc="45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宋 · 点茶 · 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5350" y="1815465"/>
            <a:ext cx="5036165" cy="2266950"/>
            <a:chOff x="895350" y="1815465"/>
            <a:chExt cx="5036165" cy="2266950"/>
          </a:xfrm>
        </p:grpSpPr>
        <p:sp>
          <p:nvSpPr>
            <p:cNvPr id="5" name="TextBox 5"/>
            <p:cNvSpPr txBox="1"/>
            <p:nvPr/>
          </p:nvSpPr>
          <p:spPr>
            <a:xfrm>
              <a:off x="895350" y="1815465"/>
              <a:ext cx="503616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点成什么样,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95350" y="2863215"/>
              <a:ext cx="3243941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才算好?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914400" y="394335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28575">
              <a:solidFill>
                <a:srgbClr val="B3352B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900684" y="4566285"/>
            <a:ext cx="9672066" cy="3643694"/>
            <a:chOff x="900684" y="4566285"/>
            <a:chExt cx="9672066" cy="3643694"/>
          </a:xfrm>
        </p:grpSpPr>
        <p:sp>
          <p:nvSpPr>
            <p:cNvPr id="9" name="TextBox 9"/>
            <p:cNvSpPr txBox="1"/>
            <p:nvPr/>
          </p:nvSpPr>
          <p:spPr>
            <a:xfrm>
              <a:off x="900684" y="4566285"/>
              <a:ext cx="5393817" cy="10043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“点茶之色,以纯白为上真,</a:t>
              </a:r>
              <a:br/>
              <a:r>
                <a:rPr lang="zh-CN" sz="27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青白为次,灰白次之,黄白又次之。”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238250" y="5810250"/>
              <a:ext cx="1333500" cy="13335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B2A28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905250" y="5810250"/>
              <a:ext cx="1333500" cy="1333500"/>
            </a:xfrm>
            <a:prstGeom prst="ellipse">
              <a:avLst/>
            </a:prstGeom>
            <a:solidFill>
              <a:srgbClr val="E9EEEA"/>
            </a:solidFill>
            <a:ln w="19050">
              <a:solidFill>
                <a:srgbClr val="C9BFA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572250" y="5810250"/>
              <a:ext cx="1333500" cy="1333500"/>
            </a:xfrm>
            <a:prstGeom prst="ellipse">
              <a:avLst/>
            </a:prstGeom>
            <a:solidFill>
              <a:srgbClr val="DDD9D0"/>
            </a:solidFill>
            <a:ln w="19050">
              <a:solidFill>
                <a:srgbClr val="C9BFAA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9239250" y="5810250"/>
              <a:ext cx="1333500" cy="1333500"/>
            </a:xfrm>
            <a:prstGeom prst="ellipse">
              <a:avLst/>
            </a:prstGeom>
            <a:solidFill>
              <a:srgbClr val="E6DDB8"/>
            </a:solidFill>
            <a:ln w="19050">
              <a:solidFill>
                <a:srgbClr val="C9BFAA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762250" y="6477000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0" y="0"/>
                  </a:moveTo>
                  <a:lnTo>
                    <a:pt x="952500" y="0"/>
                  </a:lnTo>
                </a:path>
              </a:pathLst>
            </a:custGeom>
            <a:noFill/>
            <a:ln w="19050">
              <a:solidFill>
                <a:srgbClr val="C9BFAA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429250" y="6477000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0" y="0"/>
                  </a:moveTo>
                  <a:lnTo>
                    <a:pt x="952500" y="0"/>
                  </a:lnTo>
                </a:path>
              </a:pathLst>
            </a:custGeom>
            <a:noFill/>
            <a:ln w="19050">
              <a:solidFill>
                <a:srgbClr val="C9BFAA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8096250" y="6477000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0" y="0"/>
                  </a:moveTo>
                  <a:lnTo>
                    <a:pt x="952500" y="0"/>
                  </a:lnTo>
                </a:path>
              </a:pathLst>
            </a:custGeom>
            <a:noFill/>
            <a:ln w="19050">
              <a:solidFill>
                <a:srgbClr val="C9BFAA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463040" y="7296150"/>
              <a:ext cx="883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纯白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30040" y="7296150"/>
              <a:ext cx="883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青白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797040" y="7296150"/>
              <a:ext cx="883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灰白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64040" y="7296150"/>
              <a:ext cx="883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黄白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32585" y="78285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B3352B"/>
                  </a:solidFill>
                  <a:latin typeface="Microsoft YaHei"/>
                  <a:ea typeface="Microsoft YaHei"/>
                  <a:cs typeface="Microsoft YaHei"/>
                </a:rPr>
                <a:t>上真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7636" y="8406765"/>
            <a:ext cx="7024307" cy="2350008"/>
            <a:chOff x="897636" y="8406765"/>
            <a:chExt cx="7024307" cy="2350008"/>
          </a:xfrm>
        </p:grpSpPr>
        <p:sp>
          <p:nvSpPr>
            <p:cNvPr id="23" name="TextBox 23"/>
            <p:cNvSpPr txBox="1"/>
            <p:nvPr/>
          </p:nvSpPr>
          <p:spPr>
            <a:xfrm>
              <a:off x="897636" y="8406765"/>
              <a:ext cx="14417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茶百戏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02970" y="9129712"/>
              <a:ext cx="6423660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汤花既成,文人便在这层白沫上画花鸟鱼虫,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称“茶百戏”,又叫“水丹青”——一盏茶,也是一幅画。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3732" y="10346055"/>
              <a:ext cx="70182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篇末引《桐君录》:“茗有饽,饮之宜人,虽多不为过也。”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95350" y="11334750"/>
            <a:ext cx="10020300" cy="3032760"/>
            <a:chOff x="895350" y="11334750"/>
            <a:chExt cx="10020300" cy="3032760"/>
          </a:xfrm>
        </p:grpSpPr>
        <p:sp>
          <p:nvSpPr>
            <p:cNvPr id="27" name="Line 27"/>
            <p:cNvSpPr/>
            <p:nvPr/>
          </p:nvSpPr>
          <p:spPr>
            <a:xfrm>
              <a:off x="914400" y="11334750"/>
              <a:ext cx="10001250" cy="9525"/>
            </a:xfrm>
            <a:custGeom>
              <a:avLst/>
              <a:gdLst/>
              <a:ahLst/>
              <a:cxnLst/>
              <a:rect l="l" t="t" r="r" b="b"/>
              <a:pathLst>
                <a:path w="10001250" h="9525">
                  <a:moveTo>
                    <a:pt x="0" y="0"/>
                  </a:moveTo>
                  <a:lnTo>
                    <a:pt x="10001250" y="0"/>
                  </a:lnTo>
                </a:path>
              </a:pathLst>
            </a:custGeom>
            <a:noFill/>
            <a:ln w="19050">
              <a:solidFill>
                <a:srgbClr val="C9BFAA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95350" y="11675745"/>
              <a:ext cx="535108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2B2A28"/>
                  </a:solidFill>
                  <a:latin typeface="KaiTi"/>
                  <a:ea typeface="KaiTi"/>
                  <a:cs typeface="KaiTi"/>
                </a:rPr>
                <a:t>七次注汤,一盏白雪。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2970" y="12615862"/>
              <a:ext cx="5037772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这套手法明代以后在中国逐渐失传,</a:t>
              </a:r>
              <a:br/>
              <a:r>
                <a:rPr lang="zh-CN" sz="2250" dirty="0">
                  <a:solidFill>
                    <a:srgbClr val="2B2A28"/>
                  </a:solidFill>
                  <a:latin typeface="Microsoft YaHei"/>
                  <a:ea typeface="Microsoft YaHei"/>
                  <a:cs typeface="Microsoft YaHei"/>
                </a:rPr>
                <a:t>却在日本茶道里被保留下来,延续至今。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10001250" y="13335000"/>
              <a:ext cx="914400" cy="914400"/>
            </a:xfrm>
            <a:prstGeom prst="rect">
              <a:avLst/>
            </a:prstGeom>
            <a:solidFill>
              <a:srgbClr val="B3352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140696" y="13548360"/>
              <a:ext cx="6355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5EFE2"/>
                  </a:solidFill>
                  <a:latin typeface="KaiTi"/>
                  <a:ea typeface="KaiTi"/>
                  <a:cs typeface="KaiTi"/>
                </a:rPr>
                <a:t>茶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05256" y="14988540"/>
            <a:ext cx="10019538" cy="352044"/>
            <a:chOff x="905256" y="14988540"/>
            <a:chExt cx="10019538" cy="352044"/>
          </a:xfrm>
        </p:grpSpPr>
        <p:sp>
          <p:nvSpPr>
            <p:cNvPr id="33" name="TextBox 33"/>
            <p:cNvSpPr txBox="1"/>
            <p:nvPr/>
          </p:nvSpPr>
          <p:spPr>
            <a:xfrm>
              <a:off x="905256" y="1498854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A8378"/>
                  </a:solidFill>
                  <a:latin typeface="Microsoft YaHei"/>
                  <a:ea typeface="Microsoft YaHei"/>
                  <a:cs typeface="Microsoft YaHei"/>
                </a:rPr>
                <a:t>据《大观茶论》色、点篇及闽北日报、维基百科整理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094747" y="1498854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800" dirty="0">
                  <a:solidFill>
                    <a:srgbClr val="8A8378"/>
                  </a:solidFill>
                  <a:latin typeface="Arial"/>
                  <a:ea typeface="Arial"/>
                  <a:cs typeface="Arial"/>
                </a:rPr>
                <a:t>09 / 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xiaohongshu_song_diancha">
  <a:themeElements>
    <a:clrScheme name="xiaohongshu_song_dianch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ohongshu_song_dianch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ohongshu_song_dianch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xiaohongshu_song_diancha">
  <a:themeElements>
    <a:clrScheme name="xiaohongshu_song_dianch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ohongshu_song_dianch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ohongshu_song_dianch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2026-09-04T09:34:26Z</dcterms:created>
  <dcterms:modified xsi:type="dcterms:W3CDTF">2026-09-04T09:34:26Z</dcterms:modified>
  <cp:category/>
  <cp:contentStatus/>
</cp:coreProperties>
</file>